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08/04/1444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08/04/1444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08/04/1444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08/04/1444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08/04/1444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08/04/1444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08/04/1444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1" name="chimes.wav"/>
          </p:stSnd>
        </p:sndAc>
      </p:transition>
    </mc:Choice>
    <mc:Fallback xmlns="">
      <p:transition spd="slow">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08/04/1444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ndAc>
          <p:stSnd>
            <p:snd r:embed="rId13" name="chimes.wav"/>
          </p:stSnd>
        </p:sndAc>
      </p:transition>
    </mc:Choice>
    <mc:Fallback xmlns="">
      <p:transition spd="slow">
        <p:sndAc>
          <p:stSnd>
            <p:snd r:embed="rId14" name="chimes.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2068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SA" b="1" dirty="0">
                <a:solidFill>
                  <a:srgbClr val="000000"/>
                </a:solidFill>
                <a:latin typeface="Droid Arabic Kufi"/>
                <a:ea typeface="Times New Roman"/>
              </a:rPr>
              <a:t>المقدمة </a:t>
            </a:r>
            <a:endParaRPr lang="en-US" dirty="0"/>
          </a:p>
        </p:txBody>
      </p:sp>
      <p:sp>
        <p:nvSpPr>
          <p:cNvPr id="3" name="عنوان فرعي 2"/>
          <p:cNvSpPr>
            <a:spLocks noGrp="1"/>
          </p:cNvSpPr>
          <p:nvPr>
            <p:ph type="subTitle" idx="1"/>
          </p:nvPr>
        </p:nvSpPr>
        <p:spPr>
          <a:xfrm>
            <a:off x="0" y="620688"/>
            <a:ext cx="9144000" cy="6237312"/>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ar-IQ" sz="2400" b="1" dirty="0">
                <a:solidFill>
                  <a:schemeClr val="tx1"/>
                </a:solidFill>
              </a:rPr>
              <a:t>تأتي أهمية الرياضة من اهمية صحة الانسان وخلو جسمه من الامراض والضعف البدني الذي يعوقه عن الانجاز بكفاءة وفاعلية ، الانسان ككائن حي خلق ليكون نشيطاً وفعالاً وقادراً على الحركة والقيام بالأعمال اليومية المعتادة وغير المعتادة ، وقد لازمت الرياضة منذ اقدم العصور وكان لطل حركة منها هدف يتعلق بحياته او سبل عيشة ففي الحياة البدائية كان عليه ان يكون قوياً قادراً مرناً سريعاً ليتعايش مع بيئة الحيوانات الضارية ليؤمن غذاءه عن طريق الصيد فلم يشعر بما نسميه بوقت الفراغ ثم توفر للإنسان بعض الوقت والامكانات فبدأت عملية الاختراع والابتكار وبمرور الزمن اصبح الانسان يتمتع بوقت بعد انتهائه من الاعمال الضرورية التي تحتمها طريقة حياته ونظام عيشة فبدأ يطارد الحيوانات ويقلد الطيور ويتحرك على نغمات الطبول في رقصات حول النار للتعبير عن انفعالاته المتعددة مثل الفرح والحزن والدعاء والشكر وهكذا بدأت الرياضة في حياة الانسان فالرياضة تهتم بسلوك الانسان في وقت فراغه ، بعدها تعقدت الحياة وتطورت وانتشرت الحضارة وسيطرت على حياة الانسان فقلت حركته وضعفت قوته . </a:t>
            </a:r>
            <a:endParaRPr lang="en-US" sz="2400" b="1" dirty="0">
              <a:solidFill>
                <a:schemeClr val="tx1"/>
              </a:solidFill>
            </a:endParaRPr>
          </a:p>
        </p:txBody>
      </p:sp>
    </p:spTree>
    <p:extLst>
      <p:ext uri="{BB962C8B-B14F-4D97-AF65-F5344CB8AC3E}">
        <p14:creationId xmlns:p14="http://schemas.microsoft.com/office/powerpoint/2010/main" val="198481760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3"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2068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ar-IQ" b="1" dirty="0"/>
              <a:t>الرياضة والمرأة : </a:t>
            </a:r>
            <a:endParaRPr lang="en-US" b="1" dirty="0"/>
          </a:p>
        </p:txBody>
      </p:sp>
      <p:sp>
        <p:nvSpPr>
          <p:cNvPr id="3" name="عنوان فرعي 2"/>
          <p:cNvSpPr>
            <a:spLocks noGrp="1"/>
          </p:cNvSpPr>
          <p:nvPr>
            <p:ph type="subTitle" idx="1"/>
          </p:nvPr>
        </p:nvSpPr>
        <p:spPr>
          <a:xfrm>
            <a:off x="0" y="620688"/>
            <a:ext cx="9144000" cy="6237312"/>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ar-IQ" sz="2400" b="1" dirty="0">
                <a:solidFill>
                  <a:schemeClr val="tx1"/>
                </a:solidFill>
              </a:rPr>
              <a:t>احدث التطور في المواقف والاعتقادات تحولاً في الاسباب والظروف التي كان يتوقف عليها اشتراك النساء في الرياضة ففي معظم دول العالم سجلت الرياضة نمواً وتطوراً بفضل ظهور الثقافة والنشر ولم تكف الرياضة مدينة لوجودها الى أي اختراع اخر ولا تظهر الثقافة والنشر عادة الا عندما ينتقل نمط ثقافي من مجتمع الى اخر او من طبقة الى طبقة اخرى من صُلب المجتمع نفسه. </a:t>
            </a:r>
          </a:p>
          <a:p>
            <a:pPr algn="just"/>
            <a:r>
              <a:rPr lang="ar-IQ" sz="2400" b="1" dirty="0">
                <a:solidFill>
                  <a:schemeClr val="tx1"/>
                </a:solidFill>
              </a:rPr>
              <a:t>ومن المعروف ان ممارسة النشاط الرياضي لا يقتصر على مجموعة معينة من الافراد او جنس من الاجناس واصبحت الرياضة حاجة ملحة ونوع من انواع العلاج والتأهيل خصوصاً عند المرأة لتكوينها الفسيولوجي ودورها الاجتماعي فان المرأة اليوم اصبحت تنافس الرجال في ممارسة الانشطة البدنية اضافة الى حاجتها الماسة للممارسة بهدف الحفاظ على صحتها ورشاقتها وحتى حالتها النفسية والانفعالية والاجتماعية. ولم تكن الرياضة النسوية العربية وليدة الصدفة بل شها لها التاريخ وخط لها صفحات واسعة ، اذ ان الرياضيات العربيات وعلى مر السنين اثبتن جدارتهن ومقدرتهم على مواكبة التطورات الرياضية وخوض غمار المنافسة في معظم الالعاب الرياضية وعلى اثر ذلك تكونت فرق واندية ومنتخبات للنساء واشتركت في المحافل المحلية والقارية والدولية والدليل على ذلك البطلة اللاعبة العراقية ( ميساء حسين ) واللاعبة ( دانة حسين ) وهما لاعبتا ساحة وميدان. </a:t>
            </a:r>
          </a:p>
          <a:p>
            <a:pPr algn="just"/>
            <a:endParaRPr lang="en-US" sz="2400" b="1" dirty="0">
              <a:solidFill>
                <a:schemeClr val="tx1"/>
              </a:solidFill>
            </a:endParaRPr>
          </a:p>
        </p:txBody>
      </p:sp>
    </p:spTree>
    <p:extLst>
      <p:ext uri="{BB962C8B-B14F-4D97-AF65-F5344CB8AC3E}">
        <p14:creationId xmlns:p14="http://schemas.microsoft.com/office/powerpoint/2010/main" val="2656484529"/>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3"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206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IQ" b="1" dirty="0"/>
              <a:t>دوافع المرأة لممارسة النشاط الرياضي </a:t>
            </a:r>
            <a:endParaRPr lang="en-US" b="1" dirty="0"/>
          </a:p>
        </p:txBody>
      </p:sp>
      <p:sp>
        <p:nvSpPr>
          <p:cNvPr id="3" name="عنوان فرعي 2"/>
          <p:cNvSpPr>
            <a:spLocks noGrp="1"/>
          </p:cNvSpPr>
          <p:nvPr>
            <p:ph type="subTitle" idx="1"/>
          </p:nvPr>
        </p:nvSpPr>
        <p:spPr>
          <a:xfrm>
            <a:off x="0" y="620688"/>
            <a:ext cx="9144000" cy="6237312"/>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ar-IQ" sz="2400" b="1" dirty="0">
                <a:solidFill>
                  <a:schemeClr val="tx1"/>
                </a:solidFill>
              </a:rPr>
              <a:t>ان الاشتراك في النشاط الرياضي يجب ان يكون اختيارياً فالإجبار يساعد على اكتشاف المرأة لذاتها ولا يساعد على تنمية التعبير الحر الخلاق والرغبة في المعرفة والابتكار والسعادة الشخصية .</a:t>
            </a:r>
          </a:p>
          <a:p>
            <a:pPr algn="just"/>
            <a:r>
              <a:rPr lang="ar-IQ" sz="2400" b="1" dirty="0">
                <a:solidFill>
                  <a:schemeClr val="tx1"/>
                </a:solidFill>
              </a:rPr>
              <a:t>ومهما كان نوع النشاط الممارس فانه يعتمد اساساً على ممارسته على الدافع ، فاذا كان الدافع هو السعادة الشخصية وكان غرض النشاط في ذاته نشاط ترويحي اما الفوائد الجانبية كالصحة واللياقة البدنية والتعرف على اصدقاء جدد وتعلم حقائق ومفاهيم جديدة فتأتي مصاحبة للنشاط ونتيجة للممارسة. </a:t>
            </a:r>
          </a:p>
          <a:p>
            <a:pPr algn="just"/>
            <a:r>
              <a:rPr lang="ar-IQ" sz="2400" b="1" dirty="0">
                <a:solidFill>
                  <a:schemeClr val="tx1"/>
                </a:solidFill>
              </a:rPr>
              <a:t>وأيا كانت الآراء فهناك وقت يكون الفرد اقل تحملاً للمسؤولية وقد عرف هذا الوقت على انه الوقت الحر او وقت الفراغ وهو ذلك الوقت الذي يفعل فيه الفرد ما يحلو له. </a:t>
            </a:r>
          </a:p>
          <a:p>
            <a:pPr algn="just"/>
            <a:endParaRPr lang="ar-IQ" sz="2400" b="1" dirty="0">
              <a:solidFill>
                <a:schemeClr val="tx1"/>
              </a:solidFill>
            </a:endParaRPr>
          </a:p>
          <a:p>
            <a:pPr algn="just"/>
            <a:endParaRPr lang="en-US" sz="2400" b="1" dirty="0">
              <a:solidFill>
                <a:schemeClr val="tx1"/>
              </a:solidFill>
            </a:endParaRPr>
          </a:p>
        </p:txBody>
      </p:sp>
    </p:spTree>
    <p:extLst>
      <p:ext uri="{BB962C8B-B14F-4D97-AF65-F5344CB8AC3E}">
        <p14:creationId xmlns:p14="http://schemas.microsoft.com/office/powerpoint/2010/main" val="25668328"/>
      </p:ext>
    </p:extLst>
  </p:cSld>
  <p:clrMapOvr>
    <a:masterClrMapping/>
  </p:clrMapOvr>
  <p:transition spd="slow">
    <p:randomBar dir="vert"/>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12474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ar-SA" b="1" dirty="0"/>
              <a:t>وان اهم الدوافع لممارسة النشاط الرياضي حسب راي بريتيل </a:t>
            </a:r>
            <a:endParaRPr lang="en-US" b="1" dirty="0"/>
          </a:p>
        </p:txBody>
      </p:sp>
      <p:sp>
        <p:nvSpPr>
          <p:cNvPr id="3" name="عنوان فرعي 2"/>
          <p:cNvSpPr>
            <a:spLocks noGrp="1"/>
          </p:cNvSpPr>
          <p:nvPr>
            <p:ph type="subTitle" idx="1"/>
          </p:nvPr>
        </p:nvSpPr>
        <p:spPr>
          <a:xfrm>
            <a:off x="0" y="1124744"/>
            <a:ext cx="9144000" cy="6021288"/>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ar-IQ" sz="2800" b="1" dirty="0">
                <a:solidFill>
                  <a:schemeClr val="tx1"/>
                </a:solidFill>
              </a:rPr>
              <a:t>1- الحاجة الى التعبير والابتكار . </a:t>
            </a:r>
          </a:p>
          <a:p>
            <a:pPr algn="just"/>
            <a:r>
              <a:rPr lang="ar-IQ" sz="2800" b="1" dirty="0">
                <a:solidFill>
                  <a:schemeClr val="tx1"/>
                </a:solidFill>
              </a:rPr>
              <a:t>2- الحاجة الى الانتماء . </a:t>
            </a:r>
          </a:p>
          <a:p>
            <a:pPr algn="just"/>
            <a:r>
              <a:rPr lang="ar-IQ" sz="2800" b="1" dirty="0">
                <a:solidFill>
                  <a:schemeClr val="tx1"/>
                </a:solidFill>
              </a:rPr>
              <a:t>3- الحاجة الى المنافسة . </a:t>
            </a:r>
          </a:p>
          <a:p>
            <a:pPr algn="just"/>
            <a:r>
              <a:rPr lang="ar-IQ" sz="2800" b="1" dirty="0">
                <a:solidFill>
                  <a:schemeClr val="tx1"/>
                </a:solidFill>
              </a:rPr>
              <a:t>4- الحاجة الى الحركة والنشاط . </a:t>
            </a:r>
          </a:p>
          <a:p>
            <a:pPr algn="just"/>
            <a:r>
              <a:rPr lang="ar-IQ" sz="2800" b="1" dirty="0">
                <a:solidFill>
                  <a:schemeClr val="tx1"/>
                </a:solidFill>
              </a:rPr>
              <a:t>5- الحاجة الى الشعور بالأهمية . </a:t>
            </a:r>
          </a:p>
          <a:p>
            <a:pPr algn="just"/>
            <a:r>
              <a:rPr lang="ar-IQ" sz="2800" b="1" dirty="0">
                <a:solidFill>
                  <a:schemeClr val="tx1"/>
                </a:solidFill>
              </a:rPr>
              <a:t>6- الحاجة الى ممارسة خبرات جديدة والشعور بالسعادة . </a:t>
            </a:r>
          </a:p>
          <a:p>
            <a:pPr algn="just"/>
            <a:endParaRPr lang="en-US" sz="2800" b="1" dirty="0">
              <a:solidFill>
                <a:schemeClr val="tx1"/>
              </a:solidFill>
            </a:endParaRPr>
          </a:p>
        </p:txBody>
      </p:sp>
    </p:spTree>
    <p:extLst>
      <p:ext uri="{BB962C8B-B14F-4D97-AF65-F5344CB8AC3E}">
        <p14:creationId xmlns:p14="http://schemas.microsoft.com/office/powerpoint/2010/main" val="270054721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himes.wav"/>
          </p:stSnd>
        </p:sndAc>
      </p:transition>
    </mc:Choice>
    <mc:Fallback xmlns="">
      <p:transition spd="slow">
        <p:fade/>
        <p:sndAc>
          <p:stSnd>
            <p:snd r:embed="rId3"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92696"/>
          </a:xfrm>
        </p:spPr>
        <p:style>
          <a:lnRef idx="1">
            <a:schemeClr val="accent5"/>
          </a:lnRef>
          <a:fillRef idx="2">
            <a:schemeClr val="accent5"/>
          </a:fillRef>
          <a:effectRef idx="1">
            <a:schemeClr val="accent5"/>
          </a:effectRef>
          <a:fontRef idx="minor">
            <a:schemeClr val="dk1"/>
          </a:fontRef>
        </p:style>
        <p:txBody>
          <a:bodyPr>
            <a:normAutofit/>
          </a:bodyPr>
          <a:lstStyle/>
          <a:p>
            <a:r>
              <a:rPr lang="ar-SA" sz="2800" b="1" dirty="0"/>
              <a:t>اهمية الرياضة  </a:t>
            </a:r>
            <a:r>
              <a:rPr lang="ar-SA" sz="2800" b="1" dirty="0" err="1" smtClean="0"/>
              <a:t>للمرا</a:t>
            </a:r>
            <a:r>
              <a:rPr lang="ar-IQ" sz="2800" b="1" dirty="0"/>
              <a:t>ة</a:t>
            </a:r>
            <a:r>
              <a:rPr lang="ar-SA" sz="2800" b="1" dirty="0" smtClean="0"/>
              <a:t>:</a:t>
            </a:r>
            <a:r>
              <a:rPr lang="ar-SA" sz="2800" dirty="0" smtClean="0"/>
              <a:t> </a:t>
            </a:r>
            <a:endParaRPr lang="en-US" sz="2800" b="1" dirty="0"/>
          </a:p>
        </p:txBody>
      </p:sp>
      <p:sp>
        <p:nvSpPr>
          <p:cNvPr id="3" name="عنوان فرعي 2"/>
          <p:cNvSpPr>
            <a:spLocks noGrp="1"/>
          </p:cNvSpPr>
          <p:nvPr>
            <p:ph type="subTitle" idx="1"/>
          </p:nvPr>
        </p:nvSpPr>
        <p:spPr>
          <a:xfrm>
            <a:off x="0" y="692696"/>
            <a:ext cx="9144000" cy="6453336"/>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lgn="just"/>
            <a:r>
              <a:rPr lang="ar-IQ" sz="2800" b="1" dirty="0">
                <a:solidFill>
                  <a:schemeClr val="tx1"/>
                </a:solidFill>
              </a:rPr>
              <a:t>- تحسين اداء اجهزة الجسم الحيوية كالجهاز الدوري والتنفسي والعصبي والعضلي . </a:t>
            </a:r>
          </a:p>
          <a:p>
            <a:pPr algn="just"/>
            <a:r>
              <a:rPr lang="ar-IQ" sz="2800" b="1" dirty="0">
                <a:solidFill>
                  <a:schemeClr val="tx1"/>
                </a:solidFill>
              </a:rPr>
              <a:t>2- تساعد على تفادي او الاقلاع من فرص الاصابة بأمراض القلب والاوعية الدموية . </a:t>
            </a:r>
          </a:p>
          <a:p>
            <a:pPr algn="just"/>
            <a:r>
              <a:rPr lang="ar-IQ" sz="2800" b="1" dirty="0">
                <a:solidFill>
                  <a:schemeClr val="tx1"/>
                </a:solidFill>
              </a:rPr>
              <a:t>3- المحافظة على الوزن المناسب للفرد وانقاص الوزن الزائد . </a:t>
            </a:r>
          </a:p>
          <a:p>
            <a:pPr algn="just"/>
            <a:r>
              <a:rPr lang="ar-IQ" sz="2800" b="1" dirty="0">
                <a:solidFill>
                  <a:schemeClr val="tx1"/>
                </a:solidFill>
              </a:rPr>
              <a:t>4- تقوية ورفع اداء ( مفاصل الجسم والاوتار والاربطة التي تدعمها ) . </a:t>
            </a:r>
          </a:p>
          <a:p>
            <a:pPr algn="just"/>
            <a:r>
              <a:rPr lang="ar-IQ" sz="2800" b="1" dirty="0">
                <a:solidFill>
                  <a:schemeClr val="tx1"/>
                </a:solidFill>
              </a:rPr>
              <a:t>5- تساعد على زيادة كفاءة عملية حرق المواد الغذائية وتحويلها الى طاقة نافعة . </a:t>
            </a:r>
          </a:p>
          <a:p>
            <a:pPr algn="just"/>
            <a:r>
              <a:rPr lang="ar-IQ" sz="2800" b="1" dirty="0">
                <a:solidFill>
                  <a:schemeClr val="tx1"/>
                </a:solidFill>
              </a:rPr>
              <a:t>6- تساعد على زيادة مقاومة الجسم للتعب والتوتر العصبي . </a:t>
            </a:r>
          </a:p>
          <a:p>
            <a:pPr algn="just"/>
            <a:r>
              <a:rPr lang="ar-IQ" sz="2800" b="1" dirty="0">
                <a:solidFill>
                  <a:schemeClr val="tx1"/>
                </a:solidFill>
              </a:rPr>
              <a:t>7- زيادة الثقة بالنفس والاتزان الانفعالي من خلال التخلص من الضغط العصبي وبالتالي يعمل على الراحة ويقضي على الخجل . </a:t>
            </a:r>
          </a:p>
          <a:p>
            <a:pPr algn="just"/>
            <a:r>
              <a:rPr lang="ar-IQ" sz="2800" b="1" dirty="0">
                <a:solidFill>
                  <a:schemeClr val="tx1"/>
                </a:solidFill>
              </a:rPr>
              <a:t>8- وسيلة فعالة ومفيدة للترويح عن النفس وقضاء وقت الفراغ . </a:t>
            </a:r>
          </a:p>
          <a:p>
            <a:pPr algn="just"/>
            <a:r>
              <a:rPr lang="ar-IQ" sz="2800" b="1" dirty="0">
                <a:solidFill>
                  <a:schemeClr val="tx1"/>
                </a:solidFill>
              </a:rPr>
              <a:t>9- تساعد على التقليل من اثار الشيخوخة وتحسين عمل الوظائف الحيوية عند الكبر . </a:t>
            </a:r>
          </a:p>
          <a:p>
            <a:pPr algn="just"/>
            <a:r>
              <a:rPr lang="ar-IQ" sz="2800" b="1" dirty="0">
                <a:solidFill>
                  <a:schemeClr val="tx1"/>
                </a:solidFill>
              </a:rPr>
              <a:t>10- توفر الرياضة فرصة لتجربة خبرات جديدة والشعور بالاطمئنان والاهمية الذاتية . </a:t>
            </a:r>
          </a:p>
          <a:p>
            <a:pPr algn="just"/>
            <a:r>
              <a:rPr lang="ar-IQ" sz="2800" b="1" dirty="0">
                <a:solidFill>
                  <a:schemeClr val="tx1"/>
                </a:solidFill>
              </a:rPr>
              <a:t>11- توفر فرصة لإشباع رغبة حب الاستطلاع ولتأكيد الذات والتقليد والمحاكاة والتعبير عن النفس . </a:t>
            </a:r>
          </a:p>
          <a:p>
            <a:pPr algn="just"/>
            <a:r>
              <a:rPr lang="ar-IQ" sz="2800" b="1" dirty="0">
                <a:solidFill>
                  <a:schemeClr val="tx1"/>
                </a:solidFill>
              </a:rPr>
              <a:t>12- تنمي صفات مثل الامانة والاخاء والتحكم في المشاعر والقيادة والتبعية والتلقائية والشجاعة والاصالة الطبيعية والصدق والعدالة والتعاون . </a:t>
            </a:r>
          </a:p>
          <a:p>
            <a:pPr algn="just"/>
            <a:r>
              <a:rPr lang="ar-IQ" sz="2800" b="1" dirty="0">
                <a:solidFill>
                  <a:schemeClr val="tx1"/>
                </a:solidFill>
              </a:rPr>
              <a:t>13- التخلص من الميول العدوانية في ظروف اجتماعية مقبولة . </a:t>
            </a:r>
          </a:p>
          <a:p>
            <a:pPr algn="just"/>
            <a:r>
              <a:rPr lang="ar-IQ" sz="2800" b="1" dirty="0">
                <a:solidFill>
                  <a:schemeClr val="tx1"/>
                </a:solidFill>
              </a:rPr>
              <a:t>14- رفع مستوى العمليات العقلية . </a:t>
            </a:r>
          </a:p>
          <a:p>
            <a:pPr algn="just"/>
            <a:r>
              <a:rPr lang="ar-IQ" sz="2800" b="1" dirty="0">
                <a:solidFill>
                  <a:schemeClr val="tx1"/>
                </a:solidFill>
              </a:rPr>
              <a:t>15- الروح الرياضية ناتج جانبي لممارسة الرياضية . </a:t>
            </a:r>
          </a:p>
          <a:p>
            <a:pPr algn="just"/>
            <a:r>
              <a:rPr lang="ar-IQ" sz="2800" b="1" dirty="0">
                <a:solidFill>
                  <a:schemeClr val="tx1"/>
                </a:solidFill>
              </a:rPr>
              <a:t>16- تصل بالإنسان الى السعادة والفعالية والبهجة . </a:t>
            </a:r>
          </a:p>
          <a:p>
            <a:pPr algn="just"/>
            <a:r>
              <a:rPr lang="ar-IQ" sz="2800" b="1" dirty="0">
                <a:solidFill>
                  <a:schemeClr val="tx1"/>
                </a:solidFill>
              </a:rPr>
              <a:t>17- تساعد على البقاء في نظهر جيد وعدم ظهور التجاعيد مبكراً . </a:t>
            </a:r>
          </a:p>
          <a:p>
            <a:pPr algn="just"/>
            <a:r>
              <a:rPr lang="ar-IQ" sz="2800" b="1" dirty="0">
                <a:solidFill>
                  <a:schemeClr val="tx1"/>
                </a:solidFill>
              </a:rPr>
              <a:t>18- تكوين الاتجاهات الايجابية . </a:t>
            </a:r>
          </a:p>
          <a:p>
            <a:pPr algn="just"/>
            <a:r>
              <a:rPr lang="ar-IQ" sz="2800" b="1" dirty="0">
                <a:solidFill>
                  <a:schemeClr val="tx1"/>
                </a:solidFill>
              </a:rPr>
              <a:t>19- تساعد على الصبر والتحمل . </a:t>
            </a:r>
          </a:p>
          <a:p>
            <a:pPr algn="just"/>
            <a:endParaRPr lang="en-US" sz="2800" b="1" dirty="0">
              <a:solidFill>
                <a:schemeClr val="tx1"/>
              </a:solidFill>
            </a:endParaRPr>
          </a:p>
        </p:txBody>
      </p:sp>
    </p:spTree>
    <p:extLst>
      <p:ext uri="{BB962C8B-B14F-4D97-AF65-F5344CB8AC3E}">
        <p14:creationId xmlns:p14="http://schemas.microsoft.com/office/powerpoint/2010/main" val="225309658"/>
      </p:ext>
    </p:extLst>
  </p:cSld>
  <p:clrMapOvr>
    <a:masterClrMapping/>
  </p:clrMapOvr>
  <mc:AlternateContent xmlns:mc="http://schemas.openxmlformats.org/markup-compatibility/2006" xmlns:p14="http://schemas.microsoft.com/office/powerpoint/2010/main">
    <mc:Choice Requires="p14">
      <p:transition spd="slow" p14:dur="1100">
        <p14:switch dir="l"/>
        <p:sndAc>
          <p:stSnd>
            <p:snd r:embed="rId2" name="chimes.wav"/>
          </p:stSnd>
        </p:sndAc>
      </p:transition>
    </mc:Choice>
    <mc:Fallback xmlns="">
      <p:transition spd="slow">
        <p:fade/>
        <p:sndAc>
          <p:stSnd>
            <p:snd r:embed="rId3"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836712"/>
          </a:xfrm>
        </p:spPr>
        <p:style>
          <a:lnRef idx="1">
            <a:schemeClr val="accent1"/>
          </a:lnRef>
          <a:fillRef idx="2">
            <a:schemeClr val="accent1"/>
          </a:fillRef>
          <a:effectRef idx="1">
            <a:schemeClr val="accent1"/>
          </a:effectRef>
          <a:fontRef idx="minor">
            <a:schemeClr val="dk1"/>
          </a:fontRef>
        </p:style>
        <p:txBody>
          <a:bodyPr>
            <a:normAutofit/>
          </a:bodyPr>
          <a:lstStyle/>
          <a:p>
            <a:r>
              <a:rPr lang="ar-IQ" sz="2800" b="1" dirty="0"/>
              <a:t>أهمّ أنواع الرياضات للمرأة</a:t>
            </a:r>
            <a:endParaRPr lang="en-US" sz="2800" b="1" dirty="0"/>
          </a:p>
        </p:txBody>
      </p:sp>
      <p:sp>
        <p:nvSpPr>
          <p:cNvPr id="3" name="عنوان فرعي 2"/>
          <p:cNvSpPr>
            <a:spLocks noGrp="1"/>
          </p:cNvSpPr>
          <p:nvPr>
            <p:ph type="subTitle" idx="1"/>
          </p:nvPr>
        </p:nvSpPr>
        <p:spPr>
          <a:xfrm>
            <a:off x="0" y="836712"/>
            <a:ext cx="9144000" cy="630932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r>
              <a:rPr lang="ar-IQ" sz="2800" b="1" dirty="0">
                <a:solidFill>
                  <a:schemeClr val="tx1"/>
                </a:solidFill>
              </a:rPr>
              <a:t>قبل البدء في الحديث عن أهم الرياضات الّتي تُناسب المرأة لا بدّ من الإشارة إلى أنّ الأعمال المنزلية الّتي تقوم بها المرأة من أفضل الرياضات على الإطلاق وتَحرِق سعراتٍ حراريةٍ كبيرةٍ خلال أدائها لها، ومن الأمثلة عليها: </a:t>
            </a:r>
          </a:p>
          <a:p>
            <a:pPr algn="r"/>
            <a:r>
              <a:rPr lang="ar-IQ" sz="2800" b="1" dirty="0" smtClean="0">
                <a:solidFill>
                  <a:schemeClr val="tx1"/>
                </a:solidFill>
              </a:rPr>
              <a:t>1-"</a:t>
            </a:r>
            <a:r>
              <a:rPr lang="ar-IQ" sz="2800" b="1" dirty="0">
                <a:solidFill>
                  <a:schemeClr val="tx1"/>
                </a:solidFill>
              </a:rPr>
              <a:t>رقصة الزومبا" وهي تمرين رياضي راقص وبِوقع موسيقى لاتينية.</a:t>
            </a:r>
          </a:p>
          <a:p>
            <a:pPr algn="r"/>
            <a:r>
              <a:rPr lang="ar-IQ" sz="2800" b="1" dirty="0" smtClean="0">
                <a:solidFill>
                  <a:schemeClr val="tx1"/>
                </a:solidFill>
              </a:rPr>
              <a:t>2- "</a:t>
            </a:r>
            <a:r>
              <a:rPr lang="ar-IQ" sz="2800" b="1" dirty="0">
                <a:solidFill>
                  <a:schemeClr val="tx1"/>
                </a:solidFill>
              </a:rPr>
              <a:t>تمارين السكوات" أو القرفصاء وهي تعتمد مبدأ الوقوف والجلوس بوضع القرفصاء عدة مراتٍ مع مدّ الذراعين للأمام ودفع الحوض للخَلف.</a:t>
            </a:r>
          </a:p>
          <a:p>
            <a:pPr algn="r"/>
            <a:r>
              <a:rPr lang="ar-IQ" sz="2800" b="1" dirty="0" smtClean="0">
                <a:solidFill>
                  <a:schemeClr val="tx1"/>
                </a:solidFill>
              </a:rPr>
              <a:t>3-"</a:t>
            </a:r>
            <a:r>
              <a:rPr lang="ar-IQ" sz="2800" b="1" dirty="0">
                <a:solidFill>
                  <a:schemeClr val="tx1"/>
                </a:solidFill>
              </a:rPr>
              <a:t>تمارين الأيروبيكس" أي التمارين الهوائية.</a:t>
            </a:r>
          </a:p>
          <a:p>
            <a:pPr algn="r"/>
            <a:r>
              <a:rPr lang="ar-IQ" sz="2800" b="1" dirty="0" smtClean="0">
                <a:solidFill>
                  <a:schemeClr val="tx1"/>
                </a:solidFill>
              </a:rPr>
              <a:t>4-"</a:t>
            </a:r>
            <a:r>
              <a:rPr lang="ar-IQ" sz="2800" b="1" dirty="0">
                <a:solidFill>
                  <a:schemeClr val="tx1"/>
                </a:solidFill>
              </a:rPr>
              <a:t>تمارين البطن" من خلال الاستلقاء على الأرض ورفع الساقين حتى تلامس المرفقين الركبتين في وضعٍ متبادل.</a:t>
            </a:r>
          </a:p>
          <a:p>
            <a:pPr algn="r"/>
            <a:r>
              <a:rPr lang="ar-IQ" sz="2800" b="1" dirty="0" smtClean="0">
                <a:solidFill>
                  <a:schemeClr val="tx1"/>
                </a:solidFill>
              </a:rPr>
              <a:t>5-تمارين </a:t>
            </a:r>
            <a:r>
              <a:rPr lang="ar-IQ" sz="2800" b="1" dirty="0">
                <a:solidFill>
                  <a:schemeClr val="tx1"/>
                </a:solidFill>
              </a:rPr>
              <a:t>ركوب الدراجة الهوائية أو آلة الدراجة، وقفز الحبل، والمشي في الطبيعة، أو باستخدام جهاز المشي.</a:t>
            </a:r>
          </a:p>
          <a:p>
            <a:pPr algn="r"/>
            <a:r>
              <a:rPr lang="ar-IQ" sz="2800" b="1" dirty="0" smtClean="0">
                <a:solidFill>
                  <a:schemeClr val="tx1"/>
                </a:solidFill>
              </a:rPr>
              <a:t>6-"</a:t>
            </a:r>
            <a:r>
              <a:rPr lang="ar-IQ" sz="2800" b="1" dirty="0">
                <a:solidFill>
                  <a:schemeClr val="tx1"/>
                </a:solidFill>
              </a:rPr>
              <a:t>التمارين السويدية" وهي مجموعة من التمارين بدون أجهزة تعتمد على مبدأ الوقوف والجلوس وتحريك الأيدي والأرجل لليمين واليسار ورفع الأيدي والاستلقاء على الأرض، والبدء بتحريك الأطراف ويكرّر التمرين لكل طرف ما بين عشرين إلى ثلاثين مرة وهكذا؛ ويمكن زيادة عدد المرات مع التقدم في أداء التمارين. </a:t>
            </a:r>
          </a:p>
        </p:txBody>
      </p:sp>
    </p:spTree>
    <p:extLst>
      <p:ext uri="{BB962C8B-B14F-4D97-AF65-F5344CB8AC3E}">
        <p14:creationId xmlns:p14="http://schemas.microsoft.com/office/powerpoint/2010/main" val="3277857667"/>
      </p:ext>
    </p:extLst>
  </p:cSld>
  <p:clrMapOvr>
    <a:masterClrMapping/>
  </p:clrMapOvr>
  <mc:AlternateContent xmlns:mc="http://schemas.openxmlformats.org/markup-compatibility/2006" xmlns:p14="http://schemas.microsoft.com/office/powerpoint/2010/main">
    <mc:Choice Requires="p14">
      <p:transition spd="slow" p14:dur="3400">
        <p14:reveal thruBlk="1" dir="r"/>
        <p:sndAc>
          <p:stSnd>
            <p:snd r:embed="rId2" name="chimes.wav"/>
          </p:stSnd>
        </p:sndAc>
      </p:transition>
    </mc:Choice>
    <mc:Fallback xmlns="">
      <p:transition spd="slow">
        <p:fade/>
        <p:sndAc>
          <p:stSnd>
            <p:snd r:embed="rId3"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45719"/>
          </a:xfrm>
        </p:spPr>
        <p:txBody>
          <a:bodyPr>
            <a:normAutofit fontScale="90000"/>
          </a:bodyPr>
          <a:lstStyle/>
          <a:p>
            <a:endParaRPr lang="en-US" sz="800" b="1" dirty="0"/>
          </a:p>
        </p:txBody>
      </p:sp>
      <p:sp>
        <p:nvSpPr>
          <p:cNvPr id="3" name="عنوان فرعي 2"/>
          <p:cNvSpPr>
            <a:spLocks noGrp="1"/>
          </p:cNvSpPr>
          <p:nvPr>
            <p:ph type="subTitle" idx="1"/>
          </p:nvPr>
        </p:nvSpPr>
        <p:spPr>
          <a:xfrm>
            <a:off x="0" y="0"/>
            <a:ext cx="9144000" cy="7146032"/>
          </a:xfrm>
        </p:spPr>
        <p:txBody>
          <a:bodyPr>
            <a:normAutofit/>
          </a:bodyPr>
          <a:lstStyle/>
          <a:p>
            <a:pPr algn="just"/>
            <a:endParaRPr lang="ar-IQ" sz="2800" b="1" dirty="0" smtClean="0">
              <a:solidFill>
                <a:schemeClr val="tx1"/>
              </a:solidFill>
            </a:endParaRPr>
          </a:p>
          <a:p>
            <a:pPr algn="just"/>
            <a:endParaRPr lang="ar-IQ" sz="2800" b="1" dirty="0">
              <a:solidFill>
                <a:schemeClr val="tx1"/>
              </a:solidFill>
            </a:endParaRPr>
          </a:p>
          <a:p>
            <a:pPr algn="just"/>
            <a:endParaRPr lang="ar-IQ" sz="2800" b="1" dirty="0" smtClean="0">
              <a:solidFill>
                <a:schemeClr val="tx1"/>
              </a:solidFill>
            </a:endParaRPr>
          </a:p>
          <a:p>
            <a:pPr algn="just"/>
            <a:endParaRPr lang="ar-IQ" sz="2800" b="1" dirty="0">
              <a:solidFill>
                <a:schemeClr val="tx1"/>
              </a:solidFill>
            </a:endParaRPr>
          </a:p>
          <a:p>
            <a:pPr algn="just"/>
            <a:endParaRPr lang="ar-IQ" sz="2800" b="1" dirty="0" smtClean="0">
              <a:solidFill>
                <a:schemeClr val="tx1"/>
              </a:solidFill>
            </a:endParaRPr>
          </a:p>
          <a:p>
            <a:pPr algn="just"/>
            <a:endParaRPr lang="ar-IQ" sz="2800" b="1" dirty="0">
              <a:solidFill>
                <a:schemeClr val="tx1"/>
              </a:solidFill>
            </a:endParaRPr>
          </a:p>
          <a:p>
            <a:pPr algn="just"/>
            <a:endParaRPr lang="ar-IQ" sz="28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38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89892"/>
            <a:ext cx="4427985" cy="211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89892"/>
            <a:ext cx="4716016" cy="212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descr="C:\Users\alla\Pictures\untitled.bmp"/>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13425"/>
            <a:ext cx="4572000" cy="2344575"/>
          </a:xfrm>
          <a:prstGeom prst="rect">
            <a:avLst/>
          </a:prstGeom>
          <a:noFill/>
          <a:ln>
            <a:noFill/>
          </a:ln>
        </p:spPr>
      </p:pic>
      <p:pic>
        <p:nvPicPr>
          <p:cNvPr id="8" name="صورة 7" descr="C:\Users\alla\Documents\untitled.bmp"/>
          <p:cNvPicPr/>
          <p:nvPr/>
        </p:nvPicPr>
        <p:blipFill>
          <a:blip r:embed="rId7">
            <a:extLst>
              <a:ext uri="{28A0092B-C50C-407E-A947-70E740481C1C}">
                <a14:useLocalDpi xmlns:a14="http://schemas.microsoft.com/office/drawing/2010/main" val="0"/>
              </a:ext>
            </a:extLst>
          </a:blip>
          <a:srcRect/>
          <a:stretch>
            <a:fillRect/>
          </a:stretch>
        </p:blipFill>
        <p:spPr bwMode="auto">
          <a:xfrm>
            <a:off x="0" y="4513425"/>
            <a:ext cx="4572000" cy="2344575"/>
          </a:xfrm>
          <a:prstGeom prst="rect">
            <a:avLst/>
          </a:prstGeom>
          <a:noFill/>
          <a:ln>
            <a:noFill/>
          </a:ln>
        </p:spPr>
      </p:pic>
    </p:spTree>
    <p:extLst>
      <p:ext uri="{BB962C8B-B14F-4D97-AF65-F5344CB8AC3E}">
        <p14:creationId xmlns:p14="http://schemas.microsoft.com/office/powerpoint/2010/main" val="366469415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8"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6470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ar-SA" b="1" dirty="0">
                <a:ea typeface="Calibri"/>
                <a:cs typeface="Arial"/>
              </a:rPr>
              <a:t>معوقات ممارسة النشاط الرياضي للمرأة في العراق </a:t>
            </a:r>
            <a:endParaRPr lang="en-US" dirty="0"/>
          </a:p>
        </p:txBody>
      </p:sp>
      <p:sp>
        <p:nvSpPr>
          <p:cNvPr id="3" name="عنصر نائب للمحتوى 2"/>
          <p:cNvSpPr>
            <a:spLocks noGrp="1"/>
          </p:cNvSpPr>
          <p:nvPr>
            <p:ph idx="1"/>
          </p:nvPr>
        </p:nvSpPr>
        <p:spPr>
          <a:xfrm>
            <a:off x="0" y="764704"/>
            <a:ext cx="9144000" cy="6093296"/>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ar-IQ" b="1" dirty="0"/>
              <a:t>المعتقد الديني . </a:t>
            </a:r>
          </a:p>
          <a:p>
            <a:r>
              <a:rPr lang="ar-IQ" b="1" dirty="0"/>
              <a:t>- غياب الامن والسلامة . </a:t>
            </a:r>
          </a:p>
          <a:p>
            <a:r>
              <a:rPr lang="ar-IQ" b="1" dirty="0"/>
              <a:t>- قلة الوقت المتوفر . </a:t>
            </a:r>
          </a:p>
          <a:p>
            <a:r>
              <a:rPr lang="ar-IQ" b="1" dirty="0"/>
              <a:t>- استخدام التكنولوجيا كالكومبيوتر والانترنيت . </a:t>
            </a:r>
          </a:p>
          <a:p>
            <a:r>
              <a:rPr lang="ar-IQ" b="1" dirty="0"/>
              <a:t>- تأثير الاصدقاء . </a:t>
            </a:r>
          </a:p>
          <a:p>
            <a:r>
              <a:rPr lang="ar-IQ" b="1" dirty="0"/>
              <a:t>- تأثير الوالدين . </a:t>
            </a:r>
          </a:p>
          <a:p>
            <a:r>
              <a:rPr lang="ar-IQ" b="1" dirty="0"/>
              <a:t>- تأثير المعلمين . </a:t>
            </a:r>
          </a:p>
          <a:p>
            <a:r>
              <a:rPr lang="ar-IQ" b="1" dirty="0"/>
              <a:t>- غياب التسهيلات الرياضية والتكلفة الغالية لاستخدامها . </a:t>
            </a:r>
          </a:p>
          <a:p>
            <a:r>
              <a:rPr lang="ar-IQ" b="1" dirty="0"/>
              <a:t>- الجانب الثقافي والاجتماعي . </a:t>
            </a:r>
          </a:p>
          <a:p>
            <a:r>
              <a:rPr lang="ar-IQ" b="1" dirty="0"/>
              <a:t>- قلة وجود الصالات الرياضية المتخصصة النسوية . </a:t>
            </a:r>
          </a:p>
          <a:p>
            <a:r>
              <a:rPr lang="ar-IQ" b="1" dirty="0"/>
              <a:t>- انعدام الكادر التخصصي النسوي</a:t>
            </a:r>
          </a:p>
          <a:p>
            <a:r>
              <a:rPr lang="ar-IQ" b="1" dirty="0"/>
              <a:t>- عدم استغلال فرص العمل الرياضي للنساء . </a:t>
            </a:r>
          </a:p>
          <a:p>
            <a:r>
              <a:rPr lang="ar-IQ" b="1" dirty="0"/>
              <a:t>- البيئة المدرسية التي تتولى مهمة تشكيل الميول والاتجاهات لم تقم بدورها الريادي في مجال الرياضة النسوية . </a:t>
            </a:r>
          </a:p>
          <a:p>
            <a:endParaRPr lang="en-US" b="1" dirty="0"/>
          </a:p>
        </p:txBody>
      </p:sp>
    </p:spTree>
    <p:extLst>
      <p:ext uri="{BB962C8B-B14F-4D97-AF65-F5344CB8AC3E}">
        <p14:creationId xmlns:p14="http://schemas.microsoft.com/office/powerpoint/2010/main" val="31525321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3"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20688"/>
          </a:xfrm>
        </p:spPr>
        <p:style>
          <a:lnRef idx="1">
            <a:schemeClr val="accent4"/>
          </a:lnRef>
          <a:fillRef idx="2">
            <a:schemeClr val="accent4"/>
          </a:fillRef>
          <a:effectRef idx="1">
            <a:schemeClr val="accent4"/>
          </a:effectRef>
          <a:fontRef idx="minor">
            <a:schemeClr val="dk1"/>
          </a:fontRef>
        </p:style>
        <p:txBody>
          <a:bodyPr>
            <a:noAutofit/>
          </a:bodyPr>
          <a:lstStyle/>
          <a:p>
            <a:r>
              <a:rPr lang="ar-SA" sz="3600" b="1" dirty="0"/>
              <a:t>المصادر </a:t>
            </a:r>
            <a:endParaRPr lang="en-US" sz="3600" dirty="0"/>
          </a:p>
        </p:txBody>
      </p:sp>
      <p:sp>
        <p:nvSpPr>
          <p:cNvPr id="3" name="عنصر نائب للمحتوى 2"/>
          <p:cNvSpPr>
            <a:spLocks noGrp="1"/>
          </p:cNvSpPr>
          <p:nvPr>
            <p:ph idx="1"/>
          </p:nvPr>
        </p:nvSpPr>
        <p:spPr>
          <a:xfrm>
            <a:off x="0" y="620688"/>
            <a:ext cx="9144000" cy="6237312"/>
          </a:xfrm>
        </p:spPr>
        <p:style>
          <a:lnRef idx="1">
            <a:schemeClr val="accent4"/>
          </a:lnRef>
          <a:fillRef idx="2">
            <a:schemeClr val="accent4"/>
          </a:fillRef>
          <a:effectRef idx="1">
            <a:schemeClr val="accent4"/>
          </a:effectRef>
          <a:fontRef idx="minor">
            <a:schemeClr val="dk1"/>
          </a:fontRef>
        </p:style>
        <p:txBody>
          <a:bodyPr>
            <a:noAutofit/>
          </a:bodyPr>
          <a:lstStyle/>
          <a:p>
            <a:r>
              <a:rPr lang="ar-SA" sz="2000" b="1" dirty="0"/>
              <a:t>- احمد محمد مبارك الكندي : علم النفس الاسري ، ط1 ، الكويت ، مكتبة الفلاح للنشر والتوزيع ، 1989 .</a:t>
            </a:r>
            <a:br>
              <a:rPr lang="ar-SA" sz="2000" b="1" dirty="0"/>
            </a:br>
            <a:r>
              <a:rPr lang="ar-SA" sz="2000" b="1" dirty="0"/>
              <a:t>- حنان عبد الحميد العناني : علم النفس التربون عمان ، دار الصفاء للنشر ، 2015 . </a:t>
            </a:r>
            <a:br>
              <a:rPr lang="ar-SA" sz="2000" b="1" dirty="0"/>
            </a:br>
            <a:r>
              <a:rPr lang="ar-SA" sz="2000" b="1" dirty="0"/>
              <a:t>- عبد الفتاح القرشي . اتجاهات الابناء والامهات الكويتيين في تنشئة الابناء وعلاقتها ببعض المتغيرات ، جامعة الكويت ، 1986 .</a:t>
            </a:r>
            <a:br>
              <a:rPr lang="ar-SA" sz="2000" b="1" dirty="0"/>
            </a:br>
            <a:r>
              <a:rPr lang="ar-SA" sz="2000" b="1" dirty="0"/>
              <a:t>- عبد الحميد سلامة : الرياضة ( مظاهر السياسية والاجتماعية والتربوية ، ط1 ، طرابلس ، الدار العربية للكتاب ، 1986 </a:t>
            </a:r>
            <a:br>
              <a:rPr lang="ar-SA" sz="2000" b="1" dirty="0"/>
            </a:br>
            <a:r>
              <a:rPr lang="ar-SA" sz="2000" b="1" dirty="0"/>
              <a:t>- سلوى مرتضى ومحمد مروان عرفات : التربية والتربية الرياضية ، ط2 ، جامعة دمشق ، كلية التربية ، 2011 . </a:t>
            </a:r>
            <a:br>
              <a:rPr lang="ar-SA" sz="2000" b="1" dirty="0"/>
            </a:br>
            <a:r>
              <a:rPr lang="ar-SA" sz="2000" b="1" dirty="0"/>
              <a:t>- كمال درويش وامين الخولي ، اصول الترويح واوقات الفراغ ، ط1 ، عمان ، دار الفكر العربي ، 1990 . </a:t>
            </a:r>
            <a:br>
              <a:rPr lang="ar-SA" sz="2000" b="1" dirty="0"/>
            </a:br>
            <a:r>
              <a:rPr lang="ar-SA" sz="2000" b="1" dirty="0"/>
              <a:t>- تهاني عبد السلام محمد ، الترويح والتربية الترويحية ، ط1 ، القاهرة ، دار الفكر العربي ، 2000 . </a:t>
            </a:r>
            <a:br>
              <a:rPr lang="ar-SA" sz="2000" b="1" dirty="0"/>
            </a:br>
            <a:r>
              <a:rPr lang="ar-SA" sz="2000" b="1" dirty="0"/>
              <a:t>- يحيى محمد نبهان : الفروق الفردية وصعوبات التعلم ، ط1 ، عمان ، دار اليازوري العلمية للنشر والتوزيع ، 2008 .</a:t>
            </a:r>
            <a:br>
              <a:rPr lang="ar-SA" sz="2000" b="1" dirty="0"/>
            </a:br>
            <a:r>
              <a:rPr lang="ar-SA" sz="2000" b="1" dirty="0"/>
              <a:t>- مأمون صالح ، الشخصية ( بناءها ، تكوينها ، انماطها ، اضطراباتها ) ، ط1 ، عمان ، دار اسامة للنشر ، 2008 .</a:t>
            </a:r>
            <a:br>
              <a:rPr lang="ar-SA" sz="2000" b="1" dirty="0"/>
            </a:br>
            <a:r>
              <a:rPr lang="ar-SA" sz="2000" b="1" dirty="0"/>
              <a:t>- مصطفى حجازي ، تربية الابداع ، ط1 ، البحرين ، وزارة التربية والتعليم ، 1991 .</a:t>
            </a:r>
            <a:br>
              <a:rPr lang="ar-SA" sz="2000" b="1" dirty="0"/>
            </a:br>
            <a:r>
              <a:rPr lang="ar-SA" sz="2000" b="1" dirty="0"/>
              <a:t>- محمد حامد الافندي : علم النفس الرياضي والاسس النفسية للتربية الرياضية ، القاهرة ، دار الهنا للطباعة ، 1975 </a:t>
            </a:r>
            <a:endParaRPr lang="en-US" sz="2000" b="1" dirty="0"/>
          </a:p>
          <a:p>
            <a:endParaRPr lang="en-US" sz="2000" b="1" dirty="0"/>
          </a:p>
        </p:txBody>
      </p:sp>
    </p:spTree>
    <p:extLst>
      <p:ext uri="{BB962C8B-B14F-4D97-AF65-F5344CB8AC3E}">
        <p14:creationId xmlns:p14="http://schemas.microsoft.com/office/powerpoint/2010/main" val="994100675"/>
      </p:ext>
    </p:extLst>
  </p:cSld>
  <p:clrMapOvr>
    <a:masterClrMapping/>
  </p:clrMapOvr>
  <p:transition spd="slow">
    <p:randomBar dir="vert"/>
    <p:sndAc>
      <p:stSnd>
        <p:snd r:embed="rId2" name="chimes.wav"/>
      </p:stSnd>
    </p:sndAc>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1030</Words>
  <Application>Microsoft Office PowerPoint</Application>
  <PresentationFormat>عرض على الشاشة (3:4)‏</PresentationFormat>
  <Paragraphs>65</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سمة Office</vt:lpstr>
      <vt:lpstr>المقدمة </vt:lpstr>
      <vt:lpstr>الرياضة والمرأة : </vt:lpstr>
      <vt:lpstr>دوافع المرأة لممارسة النشاط الرياضي </vt:lpstr>
      <vt:lpstr>وان اهم الدوافع لممارسة النشاط الرياضي حسب راي بريتيل </vt:lpstr>
      <vt:lpstr>اهمية الرياضة  للمراة: </vt:lpstr>
      <vt:lpstr>أهمّ أنواع الرياضات للمرأة</vt:lpstr>
      <vt:lpstr>عرض تقديمي في PowerPoint</vt:lpstr>
      <vt:lpstr>معوقات ممارسة النشاط الرياضي للمرأة في العراق </vt:lpstr>
      <vt:lpstr>المصادر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المقدمة </dc:title>
  <dc:creator>alla</dc:creator>
  <cp:lastModifiedBy>Khaled Dabbas Almolaa</cp:lastModifiedBy>
  <cp:revision>19</cp:revision>
  <dcterms:created xsi:type="dcterms:W3CDTF">2017-07-15T13:49:36Z</dcterms:created>
  <dcterms:modified xsi:type="dcterms:W3CDTF">2022-11-02T12:21:40Z</dcterms:modified>
</cp:coreProperties>
</file>