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56" r:id="rId7"/>
    <p:sldMasterId id="2147483768" r:id="rId8"/>
    <p:sldMasterId id="2147483804" r:id="rId9"/>
    <p:sldMasterId id="2147483828" r:id="rId10"/>
  </p:sldMasterIdLst>
  <p:notesMasterIdLst>
    <p:notesMasterId r:id="rId36"/>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380"/>
    <p:restoredTop sz="94660"/>
  </p:normalViewPr>
  <p:slideViewPr>
    <p:cSldViewPr>
      <p:cViewPr>
        <p:scale>
          <a:sx n="72" d="100"/>
          <a:sy n="72" d="100"/>
        </p:scale>
        <p:origin x="-828"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E8516-5450-4B1A-B475-CE424E70C863}" type="datetimeFigureOut">
              <a:rPr lang="en-US" smtClean="0"/>
              <a:t>12/4/2023</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B203D0-7F70-465C-ACDE-FD9B4728CBB5}" type="slidenum">
              <a:rPr lang="en-US" smtClean="0"/>
              <a:t>‹#›</a:t>
            </a:fld>
            <a:endParaRPr lang="en-US"/>
          </a:p>
        </p:txBody>
      </p:sp>
    </p:spTree>
    <p:extLst>
      <p:ext uri="{BB962C8B-B14F-4D97-AF65-F5344CB8AC3E}">
        <p14:creationId xmlns:p14="http://schemas.microsoft.com/office/powerpoint/2010/main" val="2288006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B9B203D0-7F70-465C-ACDE-FD9B4728CBB5}" type="slidenum">
              <a:rPr lang="en-US" smtClean="0"/>
              <a:t>5</a:t>
            </a:fld>
            <a:endParaRPr lang="en-US"/>
          </a:p>
        </p:txBody>
      </p:sp>
    </p:spTree>
    <p:extLst>
      <p:ext uri="{BB962C8B-B14F-4D97-AF65-F5344CB8AC3E}">
        <p14:creationId xmlns:p14="http://schemas.microsoft.com/office/powerpoint/2010/main" val="100139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t>22/05/1445</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22/05/1445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t>‹#›</a:t>
            </a:fld>
            <a:endParaRPr lang="ar-SA"/>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a:xfrm>
            <a:off x="4361688" y="1026372"/>
            <a:ext cx="457200" cy="441325"/>
          </a:xfrm>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B34F065-1154-456A-91E3-76DE8E75E17B}" type="slidenum">
              <a:rPr lang="ar-SA" smtClean="0"/>
              <a:t>‹#›</a:t>
            </a:fld>
            <a:endParaRPr lang="ar-SA"/>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عنصر نائب للتذييل 7"/>
          <p:cNvSpPr>
            <a:spLocks noGrp="1"/>
          </p:cNvSpPr>
          <p:nvPr>
            <p:ph type="ftr" sz="quarter" idx="11"/>
          </p:nvPr>
        </p:nvSpPr>
        <p:spPr>
          <a:xfrm>
            <a:off x="304800" y="6409944"/>
            <a:ext cx="3581400" cy="365760"/>
          </a:xfrm>
        </p:spPr>
        <p:txBody>
          <a:bodyPr/>
          <a:lstStyle/>
          <a:p>
            <a:endParaRPr lang="ar-SA"/>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0B34F065-1154-456A-91E3-76DE8E75E17B}" type="slidenum">
              <a:rPr lang="ar-SA" smtClean="0"/>
              <a:t>‹#›</a:t>
            </a:fld>
            <a:endParaRPr lang="ar-SA"/>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a:xfrm>
            <a:off x="4343400" y="1036020"/>
            <a:ext cx="457200" cy="441325"/>
          </a:xfrm>
        </p:spPr>
        <p:txBody>
          <a:bodyPr/>
          <a:lstStyle/>
          <a:p>
            <a:fld id="{0B34F065-1154-456A-91E3-76DE8E75E17B}" type="slidenum">
              <a:rPr lang="ar-SA" smtClean="0"/>
              <a:t>‹#›</a:t>
            </a:fld>
            <a:endParaRPr lang="ar-SA"/>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B34F065-1154-456A-91E3-76DE8E75E17B}" type="slidenum">
              <a:rPr lang="ar-SA" smtClean="0"/>
              <a:t>‹#›</a:t>
            </a:fld>
            <a:endParaRPr lang="ar-SA"/>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B34F065-1154-456A-91E3-76DE8E75E17B}" type="slidenum">
              <a:rPr lang="ar-SA" smtClean="0"/>
              <a:t>‹#›</a:t>
            </a:fld>
            <a:endParaRPr lang="ar-SA"/>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a:xfrm>
            <a:off x="301752" y="6410848"/>
            <a:ext cx="3383280" cy="365760"/>
          </a:xfrm>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0B34F065-1154-456A-91E3-76DE8E75E17B}" type="slidenum">
              <a:rPr lang="ar-SA" smtClean="0"/>
              <a:t>‹#›</a:t>
            </a:fld>
            <a:endParaRPr lang="ar-SA"/>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a:xfrm>
            <a:off x="301752" y="6410848"/>
            <a:ext cx="3584448" cy="365760"/>
          </a:xfrm>
        </p:spPr>
        <p:txBody>
          <a:bodyPr/>
          <a:lstStyle/>
          <a:p>
            <a:endParaRPr lang="ar-SA"/>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0B34F065-1154-456A-91E3-76DE8E75E17B}" type="slidenum">
              <a:rPr lang="ar-SA" smtClean="0"/>
              <a:t>‹#›</a:t>
            </a:fld>
            <a:endParaRPr lang="ar-SA"/>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22/05/1445</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22/05/1445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B8ABB09-4A1D-463E-8065-109CC2B7EFAA}" type="datetimeFigureOut">
              <a:rPr lang="ar-SA" smtClean="0"/>
              <a:t>22/05/1445</a:t>
            </a:fld>
            <a:endParaRPr lang="ar-SA"/>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22/05/1445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SA"/>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B34F065-1154-456A-91E3-76DE8E75E17B}" type="slidenum">
              <a:rPr lang="ar-SA" smtClean="0"/>
              <a:t>‹#›</a:t>
            </a:fld>
            <a:endParaRPr lang="ar-SA"/>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22/05/1445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22/05/1445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1B8ABB09-4A1D-463E-8065-109CC2B7EFAA}" type="datetimeFigureOut">
              <a:rPr lang="ar-SA" smtClean="0"/>
              <a:t>22/05/1445</a:t>
            </a:fld>
            <a:endParaRPr lang="ar-SA"/>
          </a:p>
        </p:txBody>
      </p:sp>
      <p:sp>
        <p:nvSpPr>
          <p:cNvPr id="9" name="Slide Number Placeholder 8"/>
          <p:cNvSpPr>
            <a:spLocks noGrp="1"/>
          </p:cNvSpPr>
          <p:nvPr>
            <p:ph type="sldNum" sz="quarter" idx="11"/>
          </p:nvPr>
        </p:nvSpPr>
        <p:spPr/>
        <p:txBody>
          <a:bodyPr/>
          <a:lstStyle/>
          <a:p>
            <a:fld id="{0B34F065-1154-456A-91E3-76DE8E75E17B}"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Slide Number Placeholder 7"/>
          <p:cNvSpPr>
            <a:spLocks noGrp="1"/>
          </p:cNvSpPr>
          <p:nvPr>
            <p:ph type="sldNum" sz="quarter" idx="11"/>
          </p:nvPr>
        </p:nvSpPr>
        <p:spPr/>
        <p:txBody>
          <a:bodyPr/>
          <a:lstStyle/>
          <a:p>
            <a:fld id="{0B34F065-1154-456A-91E3-76DE8E75E17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365760" y="1600200"/>
            <a:ext cx="4041648" cy="45262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22/05/1445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457200" y="2212848"/>
            <a:ext cx="4041648" cy="391363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22/05/1445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22/05/1445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22/05/1445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22/05/1445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t>22/05/1445</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SA"/>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B34F065-1154-456A-91E3-76DE8E75E17B}" type="slidenum">
              <a:rPr lang="ar-SA" smtClean="0"/>
              <a:t>‹#›</a:t>
            </a:fld>
            <a:endParaRPr lang="ar-SA"/>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22/05/1445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22/05/1445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22/05/1445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22/05/1445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B8ABB09-4A1D-463E-8065-109CC2B7EFAA}" type="datetimeFigureOut">
              <a:rPr lang="ar-SA" smtClean="0"/>
              <a:t>22/05/1445</a:t>
            </a:fld>
            <a:endParaRPr lang="ar-SA"/>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22/05/1445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B34F065-1154-456A-91E3-76DE8E75E17B}"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8ABB09-4A1D-463E-8065-109CC2B7EFAA}" type="datetimeFigureOut">
              <a:rPr lang="ar-SA" smtClean="0"/>
              <a:t>22/05/1445</a:t>
            </a:fld>
            <a:endParaRPr lang="ar-SA"/>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B8ABB09-4A1D-463E-8065-109CC2B7EFAA}" type="datetimeFigureOut">
              <a:rPr lang="ar-SA" smtClean="0"/>
              <a:t>22/05/1445</a:t>
            </a:fld>
            <a:endParaRPr lang="ar-S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ar-S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B34F065-1154-456A-91E3-76DE8E75E17B}" type="slidenum">
              <a:rPr lang="ar-SA" smtClean="0"/>
              <a:t>‹#›</a:t>
            </a:fld>
            <a:endParaRPr lang="ar-S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naraa.com/post/3453/%D9%83%D9%8A%D9%81%D9%8A%D8%A9-%D9%83%D8%AA%D8%A7%D8%A8%D8%A9-%D9%88%D8%AA%D9%88%D8%AB%D9%8A%D9%82-%D8%A7%D9%84%D9%85%D8%B1%D8%A7%D8%AC%D8%B9-%D9%81%D9%8A-%D9%85%D9%83%D8%A7%D9%86%D9%87%D8%A7-%D8%A7%D9%84%D9%85%D8%AE%D8%B5%D8%B5-%D9%81%D9%8A-%D8%A7%D9%84%D8%A8%D8%AD%D8%AB-%D8%A7%D9%84%D8%B9%D9%84%D9%85%D9%8A" TargetMode="External"/><Relationship Id="rId2" Type="http://schemas.openxmlformats.org/officeDocument/2006/relationships/hyperlink" Target="https://www.manaraa.com/post/3145/%D8%A7%D9%84%D9%85%D8%B1%D8%A7%D8%AC%D8%B9-%D9%88%D8%A7%D9%84%D8%A7%D9%82%D8%AA%D8%A8%D8%A7%D8%B3-%D9%88%D8%A7%D9%84%D8%AA%D9%88%D8%AB%D9%8A%D9%82-%D9%81%D9%8A-%D8%A7%D9%84%D8%A8%D8%AD%D8%AB-%D8%A7%D9%84%D8%B9%D9%84%D9%85%D9%8A" TargetMode="Externa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6.xml.rels><?xml version="1.0" encoding="UTF-8" standalone="yes"?>
<Relationships xmlns="http://schemas.openxmlformats.org/package/2006/relationships"><Relationship Id="rId3" Type="http://schemas.openxmlformats.org/officeDocument/2006/relationships/hyperlink" Target="https://www.manaraa.com/post/3526/%E2%80%8B%D9%83%D9%8A%D9%81-%D8%AA%D9%82%D9%88%D9%85-%D8%A8%D9%83%D8%AA%D8%A7%D8%A8%D8%A9-%D9%85%D9%82%D8%AF%D9%85%D8%A9-%D8%A7%D9%84%D8%A8%D8%AD%D8%AB-%D8%A7%D9%84%D8%B9%D9%84%D9%85%D9%8A" TargetMode="External"/><Relationship Id="rId2" Type="http://schemas.openxmlformats.org/officeDocument/2006/relationships/hyperlink" Target="https://www.manaraa.com/post/3500/%D9%85%D9%84%D8%A7%D8%AD%D8%B8%D8%A7%D8%AA-%D9%87%D8%A7%D9%85%D8%A9-%D8%AD%D9%88%D9%84-%D8%B9%D9%86%D9%88%D8%A7%D9%86-%D8%A7%D9%84%D8%A8%D8%AD%D8%AB-%D8%A7%D9%84%D8%B9%D9%84%D9%85%D9%8A" TargetMode="External"/><Relationship Id="rId1" Type="http://schemas.openxmlformats.org/officeDocument/2006/relationships/slideLayout" Target="../slideLayouts/slideLayout57.xml"/></Relationships>
</file>

<file path=ppt/slides/_rels/slide17.xml.rels><?xml version="1.0" encoding="UTF-8" standalone="yes"?>
<Relationships xmlns="http://schemas.openxmlformats.org/package/2006/relationships"><Relationship Id="rId2" Type="http://schemas.openxmlformats.org/officeDocument/2006/relationships/hyperlink" Target="https://www.manaraa.com/post/3524/%D8%B7%D8%B1%D9%82-%D8%A7%D9%84%D8%AD%D8%B5%D9%88%D9%84-%D8%B9%D9%84%D9%89-%D9%85%D8%B4%D9%83%D9%84%D8%A9-%D8%A7%D9%84%D8%A8%D8%AD%D8%AB-%D8%A7%D9%84%D8%B9%D9%84%D9%85%D9%8A" TargetMode="External"/><Relationship Id="rId1" Type="http://schemas.openxmlformats.org/officeDocument/2006/relationships/slideLayout" Target="../slideLayouts/slideLayout5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23.xml.rels><?xml version="1.0" encoding="UTF-8" standalone="yes"?>
<Relationships xmlns="http://schemas.openxmlformats.org/package/2006/relationships"><Relationship Id="rId2" Type="http://schemas.openxmlformats.org/officeDocument/2006/relationships/hyperlink" Target="https://www.manaraa.com/post/3578/%D9%83%D8%AA%D8%A8-%D9%81%D9%8A-%D9%85%D9%86%D8%A7%D9%87%D8%AC-%D8%A7%D9%84%D8%A8%D8%AD%D8%AB-%D8%A7%D9%84%D8%B9%D9%84%D9%85%D9%8A-PDF" TargetMode="External"/><Relationship Id="rId1" Type="http://schemas.openxmlformats.org/officeDocument/2006/relationships/slideLayout" Target="../slideLayouts/slideLayout68.xml"/></Relationships>
</file>

<file path=ppt/slides/_rels/slide24.xml.rels><?xml version="1.0" encoding="UTF-8" standalone="yes"?>
<Relationships xmlns="http://schemas.openxmlformats.org/package/2006/relationships"><Relationship Id="rId2" Type="http://schemas.openxmlformats.org/officeDocument/2006/relationships/hyperlink" Target="https://www.manaraa.com/post/3508/%D9%85%D8%A7-%D9%8A%D8%AC%D8%A8-%D8%A3%D9%86-%D8%AA%D8%B1%D8%A7%D8%B9%D9%8A%D9%87-%D9%83%D8%A8%D8%A7%D8%AD%D8%AB-%D9%82%D8%A8%D9%84-%D8%A7%D9%84%D8%AE%D9%88%D8%B5-%D9%81%D9%8A-%D9%85%D9%88%D8%B6%D9%88%D8%B9-%D8%A8%D8%AD%D8%AB%D9%83-%D8%A7%D9%84%D8%B9%D9%84%D9%85%D9%8A" TargetMode="External"/><Relationship Id="rId1" Type="http://schemas.openxmlformats.org/officeDocument/2006/relationships/slideLayout" Target="../slideLayouts/slideLayout68.xml"/></Relationships>
</file>

<file path=ppt/slides/_rels/slide25.xml.rels><?xml version="1.0" encoding="UTF-8" standalone="yes"?>
<Relationships xmlns="http://schemas.openxmlformats.org/package/2006/relationships"><Relationship Id="rId2" Type="http://schemas.openxmlformats.org/officeDocument/2006/relationships/hyperlink" Target="mailto:Order@manaraa.com" TargetMode="External"/><Relationship Id="rId1" Type="http://schemas.openxmlformats.org/officeDocument/2006/relationships/slideLayout" Target="../slideLayouts/slideLayout7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anaraa.com/post/3298/%D8%B4%D8%B1%D9%88%D8%B7-%D8%A7%D8%AE%D8%AA%D9%8A%D8%A7%D8%B1-%D8%A7%D9%84%D8%AF%D8%B1%D8%A7%D8%B3%D8%A7%D8%AA-%D8%A7%D9%84%D8%B3%D8%A7%D8%A8%D9%82%D8%A9" TargetMode="External"/><Relationship Id="rId1" Type="http://schemas.openxmlformats.org/officeDocument/2006/relationships/slideLayout" Target="../slideLayouts/slideLayout7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anaraa.com/post/3561/%D8%A7%D9%84%D8%A8%D8%A7%D8%AD%D8%AB-%D8%A7%D9%84%D8%B9%D9%84%D9%85%D9%8A-%D9%88%D8%AF%D9%88%D8%B1%D9%87-%D9%81%D9%8A-%D9%83%D8%AA%D8%A7%D8%A8%D8%A9-%D8%AE%D8%B7%D8%A9-%D8%A7%D9%84%D8%A8%D8%AD%D8%AB" TargetMode="External"/><Relationship Id="rId2" Type="http://schemas.openxmlformats.org/officeDocument/2006/relationships/hyperlink" Target="https://www.manaraa.com/post/3581/%D8%A3%D9%86%D9%88%D8%A7%D8%B9-%D9%85%D9%86%D9%87%D8%AC%D9%8A%D8%A9-%D8%A7%D9%84%D8%A8%D8%AD%D8%AB-%D8%A7%D9%84%D8%B9%D9%84%D9%85%D9%8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anaraa.com/post/3453/%D9%83%D9%8A%D9%81%D9%8A%D8%A9-%D9%83%D8%AA%D8%A7%D8%A8%D8%A9-%D9%88%D8%AA%D9%88%D8%AB%D9%8A%D9%82-%D8%A7%D9%84%D9%85%D8%B1%D8%A7%D8%AC%D8%B9-%D9%81%D9%8A-%D9%85%D9%83%D8%A7%D9%86%D9%87%D8%A7-%D8%A7%D9%84%D9%85%D8%AE%D8%B5%D8%B5-%D9%81%D9%8A-%D8%A7%D9%84%D8%A8%D8%AD%D8%AB-%D8%A7%D9%84%D8%B9%D9%84%D9%85%D9%8A" TargetMode="Externa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s://www.manaraa.com/post/3321/%D8%A7%D9%84%D9%85%D8%B5%D8%A7%D8%AF%D8%B1-%D9%81%D9%8A-%D8%A7%D9%84%D8%A8%D8%AD%D8%AB-%D8%A7%D9%84%D8%B9%D9%84%D9%85%D9%8A"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116632"/>
            <a:ext cx="8568952" cy="2880320"/>
          </a:xfrm>
        </p:spPr>
        <p:txBody>
          <a:bodyPr>
            <a:noAutofit/>
          </a:bodyPr>
          <a:lstStyle/>
          <a:p>
            <a:pPr algn="r">
              <a:lnSpc>
                <a:spcPct val="115000"/>
              </a:lnSpc>
              <a:spcAft>
                <a:spcPts val="1000"/>
              </a:spcAft>
            </a:pPr>
            <a:r>
              <a:rPr lang="ar-DZ" sz="1800" b="1" dirty="0">
                <a:ea typeface="Calibri"/>
                <a:cs typeface="Arial"/>
              </a:rPr>
              <a:t> </a:t>
            </a:r>
            <a:r>
              <a:rPr lang="ar-DZ" sz="1800" b="1" dirty="0" smtClean="0">
                <a:ea typeface="Calibri"/>
                <a:cs typeface="Arial"/>
              </a:rPr>
              <a:t>  وزارة </a:t>
            </a:r>
            <a:r>
              <a:rPr lang="ar-DZ" sz="1800" b="1" dirty="0">
                <a:ea typeface="Calibri"/>
                <a:cs typeface="Arial"/>
              </a:rPr>
              <a:t>التعليم العالي والبحث العلمي                                             </a:t>
            </a:r>
            <a:r>
              <a:rPr lang="en-US" sz="1400" dirty="0">
                <a:ea typeface="Calibri"/>
                <a:cs typeface="Arial"/>
              </a:rPr>
              <a:t/>
            </a:r>
            <a:br>
              <a:rPr lang="en-US" sz="1400" dirty="0">
                <a:ea typeface="Calibri"/>
                <a:cs typeface="Arial"/>
              </a:rPr>
            </a:br>
            <a:r>
              <a:rPr lang="ar-DZ" sz="1800" b="1" dirty="0">
                <a:ea typeface="Calibri"/>
                <a:cs typeface="Arial"/>
              </a:rPr>
              <a:t>                   جامعة ديالى                </a:t>
            </a:r>
            <a:r>
              <a:rPr lang="en-US" sz="1400" dirty="0">
                <a:ea typeface="Calibri"/>
                <a:cs typeface="Arial"/>
              </a:rPr>
              <a:t/>
            </a:r>
            <a:br>
              <a:rPr lang="en-US" sz="1400" dirty="0">
                <a:ea typeface="Calibri"/>
                <a:cs typeface="Arial"/>
              </a:rPr>
            </a:br>
            <a:r>
              <a:rPr lang="ar-IQ" sz="1400" dirty="0" smtClean="0">
                <a:ea typeface="Calibri"/>
                <a:cs typeface="Arial"/>
              </a:rPr>
              <a:t>                </a:t>
            </a:r>
            <a:r>
              <a:rPr lang="ar-DZ" sz="1800" b="1" dirty="0" smtClean="0">
                <a:ea typeface="Calibri"/>
                <a:cs typeface="Arial"/>
              </a:rPr>
              <a:t>كلية </a:t>
            </a:r>
            <a:r>
              <a:rPr lang="ar-DZ" sz="1800" b="1" dirty="0">
                <a:ea typeface="Calibri"/>
                <a:cs typeface="Arial"/>
              </a:rPr>
              <a:t>التربية الاساسية . </a:t>
            </a:r>
            <a:r>
              <a:rPr lang="ar-IQ" sz="1800" b="1" dirty="0" smtClean="0">
                <a:ea typeface="Calibri"/>
                <a:cs typeface="Arial"/>
              </a:rPr>
              <a:t/>
            </a:r>
            <a:br>
              <a:rPr lang="ar-IQ" sz="1800" b="1" dirty="0" smtClean="0">
                <a:ea typeface="Calibri"/>
                <a:cs typeface="Arial"/>
              </a:rPr>
            </a:br>
            <a:r>
              <a:rPr lang="ar-DZ" sz="1800" b="1" dirty="0" smtClean="0">
                <a:ea typeface="Calibri"/>
                <a:cs typeface="Arial"/>
              </a:rPr>
              <a:t>قسم </a:t>
            </a:r>
            <a:r>
              <a:rPr lang="ar-DZ" sz="1800" b="1" dirty="0">
                <a:ea typeface="Calibri"/>
                <a:cs typeface="Arial"/>
              </a:rPr>
              <a:t>التربية البدنية وعلوم الرياضة</a:t>
            </a:r>
            <a:r>
              <a:rPr lang="en-US" sz="1400" dirty="0">
                <a:ea typeface="Calibri"/>
                <a:cs typeface="Arial"/>
              </a:rPr>
              <a:t/>
            </a:r>
            <a:br>
              <a:rPr lang="en-US" sz="1400" dirty="0">
                <a:ea typeface="Calibri"/>
                <a:cs typeface="Arial"/>
              </a:rPr>
            </a:br>
            <a:r>
              <a:rPr lang="ar-DZ" sz="1800" b="1" dirty="0">
                <a:ea typeface="Calibri"/>
                <a:cs typeface="Arial"/>
              </a:rPr>
              <a:t>         الدراسات العليا . ماجستير  ط . </a:t>
            </a:r>
            <a:r>
              <a:rPr lang="ar-DZ" sz="1800" b="1" dirty="0" smtClean="0">
                <a:ea typeface="Calibri"/>
                <a:cs typeface="Arial"/>
              </a:rPr>
              <a:t>ت</a:t>
            </a:r>
            <a:r>
              <a:rPr lang="ar-DZ" sz="1800" b="1" dirty="0">
                <a:ea typeface="Calibri"/>
                <a:cs typeface="Arial"/>
              </a:rPr>
              <a:t> </a:t>
            </a:r>
            <a:r>
              <a:rPr lang="en-US" sz="1400">
                <a:ea typeface="Calibri"/>
                <a:cs typeface="Arial"/>
              </a:rPr>
              <a:t/>
            </a:r>
            <a:br>
              <a:rPr lang="en-US" sz="1400">
                <a:ea typeface="Calibri"/>
                <a:cs typeface="Arial"/>
              </a:rPr>
            </a:br>
            <a:endParaRPr lang="en-US" sz="1800" dirty="0"/>
          </a:p>
        </p:txBody>
      </p:sp>
      <p:sp>
        <p:nvSpPr>
          <p:cNvPr id="3" name="عنوان فرعي 2"/>
          <p:cNvSpPr>
            <a:spLocks noGrp="1"/>
          </p:cNvSpPr>
          <p:nvPr>
            <p:ph type="subTitle" idx="1"/>
          </p:nvPr>
        </p:nvSpPr>
        <p:spPr>
          <a:xfrm>
            <a:off x="107504" y="3212976"/>
            <a:ext cx="8640960" cy="3384376"/>
          </a:xfrm>
        </p:spPr>
        <p:txBody>
          <a:bodyPr>
            <a:normAutofit/>
          </a:bodyPr>
          <a:lstStyle/>
          <a:p>
            <a:pPr>
              <a:lnSpc>
                <a:spcPct val="115000"/>
              </a:lnSpc>
              <a:spcBef>
                <a:spcPts val="1000"/>
              </a:spcBef>
            </a:pPr>
            <a:endParaRPr lang="en-US" sz="1400" dirty="0">
              <a:ea typeface="Calibri"/>
              <a:cs typeface="Arial"/>
            </a:endParaRPr>
          </a:p>
          <a:p>
            <a:pPr>
              <a:lnSpc>
                <a:spcPct val="115000"/>
              </a:lnSpc>
              <a:spcAft>
                <a:spcPts val="1000"/>
              </a:spcAft>
            </a:pPr>
            <a:r>
              <a:rPr lang="ar-IQ" sz="2000" b="1" dirty="0" smtClean="0">
                <a:ea typeface="Calibri"/>
              </a:rPr>
              <a:t>اعداد</a:t>
            </a:r>
            <a:endParaRPr lang="en-US" sz="1400" dirty="0">
              <a:ea typeface="Calibri"/>
              <a:cs typeface="Arial"/>
            </a:endParaRPr>
          </a:p>
          <a:p>
            <a:pPr>
              <a:lnSpc>
                <a:spcPct val="115000"/>
              </a:lnSpc>
              <a:spcAft>
                <a:spcPts val="1000"/>
              </a:spcAft>
            </a:pPr>
            <a:r>
              <a:rPr lang="ar-DZ" sz="2800" b="1" dirty="0">
                <a:ln w="9004" cap="flat" cmpd="sng" algn="ctr">
                  <a:solidFill>
                    <a:srgbClr val="D73A36"/>
                  </a:solidFill>
                  <a:prstDash val="solid"/>
                  <a:miter lim="0"/>
                </a:ln>
                <a:noFill/>
                <a:effectLst>
                  <a:outerShdw blurRad="25502" dist="23000" dir="7020000" algn="tl">
                    <a:srgbClr val="000000">
                      <a:alpha val="50000"/>
                    </a:srgbClr>
                  </a:outerShdw>
                </a:effectLst>
                <a:ea typeface="Calibri"/>
              </a:rPr>
              <a:t>أ . د  امال صبيح </a:t>
            </a:r>
            <a:r>
              <a:rPr lang="ar-DZ" sz="2800" b="1" dirty="0" smtClean="0">
                <a:ln w="9004" cap="flat" cmpd="sng" algn="ctr">
                  <a:solidFill>
                    <a:srgbClr val="D73A36"/>
                  </a:solidFill>
                  <a:prstDash val="solid"/>
                  <a:miter lim="0"/>
                </a:ln>
                <a:noFill/>
                <a:effectLst>
                  <a:outerShdw blurRad="25502" dist="23000" dir="7020000" algn="tl">
                    <a:srgbClr val="000000">
                      <a:alpha val="50000"/>
                    </a:srgbClr>
                  </a:outerShdw>
                </a:effectLst>
                <a:ea typeface="Calibri"/>
              </a:rPr>
              <a:t>سلمان</a:t>
            </a:r>
            <a:endParaRPr lang="en-US" sz="1400" dirty="0" smtClean="0">
              <a:ea typeface="Calibri"/>
              <a:cs typeface="Arial"/>
            </a:endParaRPr>
          </a:p>
          <a:p>
            <a:pPr>
              <a:lnSpc>
                <a:spcPct val="115000"/>
              </a:lnSpc>
              <a:spcAft>
                <a:spcPts val="1000"/>
              </a:spcAft>
            </a:pPr>
            <a:r>
              <a:rPr lang="ar-DZ" sz="1800" b="1" dirty="0" smtClean="0">
                <a:ea typeface="Calibri"/>
              </a:rPr>
              <a:t>                   </a:t>
            </a:r>
            <a:r>
              <a:rPr lang="ar-DZ" sz="1800" b="1" dirty="0">
                <a:ea typeface="Calibri"/>
              </a:rPr>
              <a:t>1442 هـ                                                                                       2020 . 2021 م  </a:t>
            </a:r>
            <a:endParaRPr lang="en-US" sz="1400" dirty="0">
              <a:ea typeface="Calibri"/>
              <a:cs typeface="Arial"/>
            </a:endParaRPr>
          </a:p>
          <a:p>
            <a:pPr>
              <a:lnSpc>
                <a:spcPct val="115000"/>
              </a:lnSpc>
              <a:spcAft>
                <a:spcPts val="1000"/>
              </a:spcAft>
            </a:pPr>
            <a:r>
              <a:rPr lang="ar-DZ" sz="1800" b="1" dirty="0">
                <a:ea typeface="Calibri"/>
              </a:rPr>
              <a:t> </a:t>
            </a:r>
            <a:endParaRPr lang="en-US" sz="1400" dirty="0">
              <a:ea typeface="Calibri"/>
              <a:cs typeface="Arial"/>
            </a:endParaRPr>
          </a:p>
          <a:p>
            <a:endParaRPr lang="en-US" sz="1800" dirty="0"/>
          </a:p>
        </p:txBody>
      </p:sp>
    </p:spTree>
    <p:extLst>
      <p:ext uri="{BB962C8B-B14F-4D97-AF65-F5344CB8AC3E}">
        <p14:creationId xmlns:p14="http://schemas.microsoft.com/office/powerpoint/2010/main" val="367697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528880" cy="1143000"/>
          </a:xfrm>
        </p:spPr>
        <p:txBody>
          <a:bodyPr>
            <a:normAutofit fontScale="90000"/>
          </a:bodyPr>
          <a:lstStyle/>
          <a:p>
            <a:pPr algn="just" rtl="1">
              <a:lnSpc>
                <a:spcPct val="115000"/>
              </a:lnSpc>
              <a:spcAft>
                <a:spcPts val="750"/>
              </a:spcAft>
            </a:pPr>
            <a:r>
              <a:rPr lang="ar-SA" sz="4400" b="1" dirty="0">
                <a:effectLst/>
                <a:latin typeface="Calibri"/>
                <a:ea typeface="Times New Roman"/>
                <a:cs typeface="Arial"/>
              </a:rPr>
              <a:t>معايير صياغة الإطار النظري الجيد:</a:t>
            </a:r>
            <a:r>
              <a:rPr lang="en-US" sz="2800" dirty="0">
                <a:effectLst/>
                <a:latin typeface="Calibri"/>
                <a:ea typeface="Calibri"/>
                <a:cs typeface="Arial"/>
              </a:rPr>
              <a:t/>
            </a:r>
            <a:br>
              <a:rPr lang="en-US" sz="2800" dirty="0">
                <a:effectLst/>
                <a:latin typeface="Calibri"/>
                <a:ea typeface="Calibri"/>
                <a:cs typeface="Arial"/>
              </a:rPr>
            </a:br>
            <a:endParaRPr lang="en-US" dirty="0"/>
          </a:p>
        </p:txBody>
      </p:sp>
      <p:sp>
        <p:nvSpPr>
          <p:cNvPr id="3" name="عنصر نائب للمحتوى 2"/>
          <p:cNvSpPr>
            <a:spLocks noGrp="1"/>
          </p:cNvSpPr>
          <p:nvPr>
            <p:ph idx="1"/>
          </p:nvPr>
        </p:nvSpPr>
        <p:spPr/>
        <p:txBody>
          <a:bodyPr>
            <a:normAutofit fontScale="85000" lnSpcReduction="20000"/>
          </a:bodyPr>
          <a:lstStyle/>
          <a:p>
            <a:pPr marL="342900" lvl="0" indent="-342900" algn="just" rtl="1">
              <a:lnSpc>
                <a:spcPct val="115000"/>
              </a:lnSpc>
              <a:spcAft>
                <a:spcPts val="1000"/>
              </a:spcAft>
              <a:buSzPts val="1000"/>
              <a:buFont typeface="Symbol"/>
              <a:buChar char=""/>
              <a:tabLst>
                <a:tab pos="457200" algn="l"/>
              </a:tabLst>
            </a:pPr>
            <a:r>
              <a:rPr lang="ar-SA" dirty="0">
                <a:latin typeface="Calibri"/>
                <a:ea typeface="Times New Roman"/>
                <a:cs typeface="Arial"/>
              </a:rPr>
              <a:t>القيام بمسح شامل للموضوع من خلال التمهيد والمقدمة للتحقق من تقديمه للقارئ بوضوح</a:t>
            </a:r>
            <a:r>
              <a:rPr lang="en-US" dirty="0">
                <a:latin typeface="Arial"/>
                <a:ea typeface="Times New Roman"/>
                <a:cs typeface="Arial"/>
              </a:rPr>
              <a:t>.</a:t>
            </a:r>
            <a:endParaRPr lang="en-US" sz="18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dirty="0" err="1">
                <a:latin typeface="Calibri"/>
                <a:ea typeface="Times New Roman"/>
                <a:cs typeface="Arial"/>
              </a:rPr>
              <a:t>تقییم</a:t>
            </a:r>
            <a:r>
              <a:rPr lang="ar-SA" dirty="0">
                <a:latin typeface="Calibri"/>
                <a:ea typeface="Times New Roman"/>
                <a:cs typeface="Arial"/>
              </a:rPr>
              <a:t> المصادر المستخدمة في الإطار النظري من </a:t>
            </a:r>
            <a:r>
              <a:rPr lang="ar-SA" dirty="0" err="1">
                <a:latin typeface="Calibri"/>
                <a:ea typeface="Times New Roman"/>
                <a:cs typeface="Arial"/>
              </a:rPr>
              <a:t>حیث</a:t>
            </a:r>
            <a:r>
              <a:rPr lang="ar-SA" dirty="0">
                <a:latin typeface="Calibri"/>
                <a:ea typeface="Times New Roman"/>
                <a:cs typeface="Arial"/>
              </a:rPr>
              <a:t> الملاءمة والجودة مع العلم أن كثرة المصادر لا تترجم بالضرورة أن الإطار النظري عالي الجودة.</a:t>
            </a:r>
            <a:endParaRPr lang="en-US" sz="18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dirty="0">
                <a:latin typeface="Calibri"/>
                <a:ea typeface="Times New Roman"/>
                <a:cs typeface="Arial"/>
              </a:rPr>
              <a:t>تحديد نقاط التقارب والاختلاف بين المصادر في الإطار النظري فيما يتعلق بفرضية الباحث أو بيان الأطروحة.</a:t>
            </a:r>
            <a:endParaRPr lang="en-US" sz="1800" dirty="0">
              <a:latin typeface="Calibri"/>
              <a:ea typeface="Calibri"/>
              <a:cs typeface="Arial"/>
            </a:endParaRPr>
          </a:p>
          <a:p>
            <a:pPr algn="just" rtl="1">
              <a:lnSpc>
                <a:spcPct val="115000"/>
              </a:lnSpc>
              <a:spcAft>
                <a:spcPts val="1000"/>
              </a:spcAft>
            </a:pPr>
            <a:r>
              <a:rPr lang="ar-SA" dirty="0">
                <a:latin typeface="Calibri"/>
                <a:ea typeface="Times New Roman"/>
                <a:cs typeface="Arial"/>
              </a:rPr>
              <a:t> </a:t>
            </a:r>
            <a:endParaRPr lang="en-US" sz="1800" dirty="0">
              <a:latin typeface="Calibri"/>
              <a:ea typeface="Calibri"/>
              <a:cs typeface="Arial"/>
            </a:endParaRPr>
          </a:p>
          <a:p>
            <a:pPr algn="just" rtl="1">
              <a:lnSpc>
                <a:spcPct val="115000"/>
              </a:lnSpc>
              <a:spcAft>
                <a:spcPts val="1000"/>
              </a:spcAft>
            </a:pPr>
            <a:r>
              <a:rPr lang="ar-SA" dirty="0">
                <a:latin typeface="Calibri"/>
                <a:ea typeface="Times New Roman"/>
                <a:cs typeface="Arial"/>
              </a:rPr>
              <a:t> </a:t>
            </a:r>
            <a:endParaRPr lang="en-US" sz="1800" dirty="0">
              <a:latin typeface="Calibri"/>
              <a:ea typeface="Calibri"/>
              <a:cs typeface="Arial"/>
            </a:endParaRPr>
          </a:p>
          <a:p>
            <a:endParaRPr lang="en-US" dirty="0"/>
          </a:p>
        </p:txBody>
      </p:sp>
    </p:spTree>
    <p:extLst>
      <p:ext uri="{BB962C8B-B14F-4D97-AF65-F5344CB8AC3E}">
        <p14:creationId xmlns:p14="http://schemas.microsoft.com/office/powerpoint/2010/main" val="2770973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lnSpc>
                <a:spcPct val="115000"/>
              </a:lnSpc>
              <a:spcAft>
                <a:spcPts val="750"/>
              </a:spcAft>
            </a:pPr>
            <a:r>
              <a:rPr lang="ar-SA" sz="4400" b="1" dirty="0">
                <a:effectLst/>
                <a:latin typeface="Calibri"/>
                <a:ea typeface="Times New Roman"/>
                <a:cs typeface="Arial"/>
              </a:rPr>
              <a:t>التوثيق في الإطار النظري</a:t>
            </a:r>
            <a:r>
              <a:rPr lang="en-US" sz="2400" dirty="0">
                <a:effectLst/>
                <a:latin typeface="Calibri"/>
                <a:ea typeface="Calibri"/>
                <a:cs typeface="Arial"/>
              </a:rPr>
              <a:t/>
            </a:r>
            <a:br>
              <a:rPr lang="en-US" sz="2400" dirty="0">
                <a:effectLst/>
                <a:latin typeface="Calibri"/>
                <a:ea typeface="Calibri"/>
                <a:cs typeface="Arial"/>
              </a:rPr>
            </a:br>
            <a:endParaRPr lang="en-US" dirty="0"/>
          </a:p>
        </p:txBody>
      </p:sp>
      <p:sp>
        <p:nvSpPr>
          <p:cNvPr id="3" name="عنصر نائب للمحتوى 2"/>
          <p:cNvSpPr>
            <a:spLocks noGrp="1"/>
          </p:cNvSpPr>
          <p:nvPr>
            <p:ph idx="1"/>
          </p:nvPr>
        </p:nvSpPr>
        <p:spPr/>
        <p:txBody>
          <a:bodyPr>
            <a:normAutofit fontScale="85000" lnSpcReduction="20000"/>
          </a:bodyPr>
          <a:lstStyle/>
          <a:p>
            <a:pPr algn="r" rtl="1">
              <a:lnSpc>
                <a:spcPct val="115000"/>
              </a:lnSpc>
              <a:spcAft>
                <a:spcPts val="750"/>
              </a:spcAft>
            </a:pPr>
            <a:r>
              <a:rPr lang="ar-SA" b="1" dirty="0">
                <a:latin typeface="Calibri"/>
                <a:ea typeface="Times New Roman"/>
                <a:cs typeface="Arial"/>
              </a:rPr>
              <a:t>- </a:t>
            </a:r>
            <a:r>
              <a:rPr lang="ar-SA" b="1" u="sng" dirty="0">
                <a:latin typeface="Calibri"/>
                <a:ea typeface="Times New Roman"/>
                <a:cs typeface="Arial"/>
              </a:rPr>
              <a:t>التوثيق لمرجع أول مرة في الإطار النظري</a:t>
            </a:r>
            <a:r>
              <a:rPr lang="ar-SA" b="1" dirty="0">
                <a:latin typeface="Calibri"/>
                <a:ea typeface="Times New Roman"/>
                <a:cs typeface="Arial"/>
              </a:rPr>
              <a:t>:</a:t>
            </a:r>
            <a:r>
              <a:rPr lang="ar-SA" dirty="0">
                <a:latin typeface="Calibri"/>
                <a:ea typeface="Times New Roman"/>
                <a:cs typeface="Arial"/>
              </a:rPr>
              <a:t> يجب على الطالب أن يكتب  الاسم الأخير للباحث فقط ويكتب بعده سنة النشر ويضعها بين قوسين.</a:t>
            </a:r>
            <a:endParaRPr lang="en-US" sz="1600" dirty="0">
              <a:latin typeface="Calibri"/>
              <a:ea typeface="Calibri"/>
              <a:cs typeface="Arial"/>
            </a:endParaRPr>
          </a:p>
          <a:p>
            <a:pPr marL="342900"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لمؤلف واحد: مثال: قام الخليلي (1985) بدراسة حدد فيها....</a:t>
            </a:r>
            <a:endParaRPr lang="en-US" sz="1600" dirty="0">
              <a:latin typeface="Calibri"/>
              <a:ea typeface="Calibri"/>
              <a:cs typeface="Arial"/>
            </a:endParaRPr>
          </a:p>
          <a:p>
            <a:pPr marL="342900"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لمؤلفين اثنين: مثال: قام الخليلي و ملكاوي (1985) بدراسة حول...</a:t>
            </a:r>
            <a:endParaRPr lang="en-US" sz="1600" dirty="0">
              <a:latin typeface="Calibri"/>
              <a:ea typeface="Calibri"/>
              <a:cs typeface="Arial"/>
            </a:endParaRPr>
          </a:p>
          <a:p>
            <a:pPr marL="342900"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لثلاثة مؤلفين وأكثر: يجب على الطالب أن يذكر أسماء كل المؤلفين للمرة الأولى داخل الإطار النظري ويكتفي في المرات الموالية بذكر اسم المؤلف الأول ملحقاً بكلمة "وآخرون"، مثال: كتب الخليلي والصمدي ومحمود (1992)</a:t>
            </a:r>
            <a:endParaRPr lang="en-US" sz="1600" dirty="0">
              <a:effectLst/>
              <a:latin typeface="Calibri"/>
              <a:ea typeface="Calibri"/>
              <a:cs typeface="Arial"/>
            </a:endParaRPr>
          </a:p>
        </p:txBody>
      </p:sp>
    </p:spTree>
    <p:extLst>
      <p:ext uri="{BB962C8B-B14F-4D97-AF65-F5344CB8AC3E}">
        <p14:creationId xmlns:p14="http://schemas.microsoft.com/office/powerpoint/2010/main" val="3885531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169"/>
            <a:ext cx="8229600" cy="762535"/>
          </a:xfrm>
        </p:spPr>
        <p:txBody>
          <a:bodyPr>
            <a:normAutofit fontScale="90000"/>
          </a:bodyPr>
          <a:lstStyle/>
          <a:p>
            <a:endParaRPr lang="en-US" dirty="0"/>
          </a:p>
        </p:txBody>
      </p:sp>
      <p:sp>
        <p:nvSpPr>
          <p:cNvPr id="3" name="عنصر نائب للمحتوى 2"/>
          <p:cNvSpPr>
            <a:spLocks noGrp="1"/>
          </p:cNvSpPr>
          <p:nvPr>
            <p:ph idx="1"/>
          </p:nvPr>
        </p:nvSpPr>
        <p:spPr>
          <a:xfrm>
            <a:off x="457200" y="980728"/>
            <a:ext cx="8229600" cy="5760640"/>
          </a:xfrm>
        </p:spPr>
        <p:txBody>
          <a:bodyPr>
            <a:normAutofit fontScale="85000" lnSpcReduction="20000"/>
          </a:bodyPr>
          <a:lstStyle/>
          <a:p>
            <a:pPr algn="r" rtl="1">
              <a:lnSpc>
                <a:spcPct val="115000"/>
              </a:lnSpc>
              <a:spcAft>
                <a:spcPts val="750"/>
              </a:spcAft>
            </a:pPr>
            <a:r>
              <a:rPr lang="ar-SA" b="1" dirty="0">
                <a:latin typeface="Calibri"/>
                <a:ea typeface="Times New Roman"/>
                <a:cs typeface="Arial"/>
              </a:rPr>
              <a:t>- </a:t>
            </a:r>
            <a:r>
              <a:rPr lang="ar-SA" b="1" u="sng" dirty="0">
                <a:latin typeface="Calibri"/>
                <a:ea typeface="Times New Roman"/>
                <a:cs typeface="Arial"/>
              </a:rPr>
              <a:t>عندما يذكر المرجع مرات أخرى في الإطار النظري</a:t>
            </a:r>
            <a:r>
              <a:rPr lang="ar-SA" b="1" dirty="0">
                <a:latin typeface="Calibri"/>
                <a:ea typeface="Times New Roman"/>
                <a:cs typeface="Arial"/>
              </a:rPr>
              <a:t>:</a:t>
            </a:r>
            <a:r>
              <a:rPr lang="ar-SA" dirty="0">
                <a:latin typeface="Calibri"/>
                <a:ea typeface="Times New Roman"/>
                <a:cs typeface="Arial"/>
              </a:rPr>
              <a:t> قام الخليل وآخرون (1985)</a:t>
            </a:r>
            <a:endParaRPr lang="en-US" sz="1600" dirty="0">
              <a:latin typeface="Calibri"/>
              <a:ea typeface="Calibri"/>
              <a:cs typeface="Arial"/>
            </a:endParaRPr>
          </a:p>
          <a:p>
            <a:pPr algn="r" rtl="1">
              <a:lnSpc>
                <a:spcPct val="115000"/>
              </a:lnSpc>
              <a:spcAft>
                <a:spcPts val="750"/>
              </a:spcAft>
            </a:pPr>
            <a:r>
              <a:rPr lang="ar-SA" dirty="0">
                <a:latin typeface="Calibri"/>
                <a:ea typeface="Times New Roman"/>
                <a:cs typeface="Arial"/>
              </a:rPr>
              <a:t> </a:t>
            </a:r>
            <a:endParaRPr lang="en-US" sz="1600" dirty="0">
              <a:latin typeface="Calibri"/>
              <a:ea typeface="Calibri"/>
              <a:cs typeface="Arial"/>
            </a:endParaRPr>
          </a:p>
          <a:p>
            <a:pPr algn="r" rtl="1">
              <a:lnSpc>
                <a:spcPct val="115000"/>
              </a:lnSpc>
              <a:spcAft>
                <a:spcPts val="750"/>
              </a:spcAft>
            </a:pPr>
            <a:r>
              <a:rPr lang="en-US" b="1" dirty="0">
                <a:latin typeface="Arial"/>
                <a:ea typeface="Times New Roman"/>
                <a:cs typeface="Arial"/>
              </a:rPr>
              <a:t>3- </a:t>
            </a:r>
            <a:r>
              <a:rPr lang="ar-SA" b="1" dirty="0">
                <a:latin typeface="Calibri"/>
                <a:ea typeface="Times New Roman"/>
                <a:cs typeface="Arial"/>
              </a:rPr>
              <a:t>عندما يوثق الطالب كتابا مترجماً في الإطار النظري</a:t>
            </a:r>
            <a:r>
              <a:rPr lang="en-US" b="1" dirty="0">
                <a:latin typeface="Arial"/>
                <a:ea typeface="Times New Roman"/>
                <a:cs typeface="Arial"/>
              </a:rPr>
              <a:t>:</a:t>
            </a:r>
            <a:r>
              <a:rPr lang="en-US" dirty="0">
                <a:latin typeface="Arial"/>
                <a:ea typeface="Times New Roman"/>
                <a:cs typeface="Arial"/>
              </a:rPr>
              <a:t> </a:t>
            </a:r>
            <a:r>
              <a:rPr lang="ar-SA" dirty="0">
                <a:latin typeface="Calibri"/>
                <a:ea typeface="Times New Roman"/>
                <a:cs typeface="Arial"/>
              </a:rPr>
              <a:t>يجب أن يذكر التاريخ الأصلي في البداية، ثم يضع تاريخ العمل المترجم. مثال: يقول </a:t>
            </a:r>
            <a:r>
              <a:rPr lang="ar-SA" dirty="0" err="1">
                <a:latin typeface="Calibri"/>
                <a:ea typeface="Times New Roman"/>
                <a:cs typeface="Arial"/>
              </a:rPr>
              <a:t>كروشكانك</a:t>
            </a:r>
            <a:r>
              <a:rPr lang="ar-SA" dirty="0">
                <a:latin typeface="Calibri"/>
                <a:ea typeface="Times New Roman"/>
                <a:cs typeface="Arial"/>
              </a:rPr>
              <a:t> (1971/ 1993</a:t>
            </a:r>
            <a:r>
              <a:rPr lang="en-US" dirty="0">
                <a:latin typeface="Arial"/>
                <a:ea typeface="Times New Roman"/>
                <a:cs typeface="Arial"/>
              </a:rPr>
              <a:t>)</a:t>
            </a:r>
            <a:endParaRPr lang="en-US" sz="1600" dirty="0">
              <a:latin typeface="Calibri"/>
              <a:ea typeface="Calibri"/>
              <a:cs typeface="Arial"/>
            </a:endParaRPr>
          </a:p>
          <a:p>
            <a:pPr algn="r" rtl="1">
              <a:lnSpc>
                <a:spcPct val="115000"/>
              </a:lnSpc>
              <a:spcAft>
                <a:spcPts val="750"/>
              </a:spcAft>
            </a:pPr>
            <a:r>
              <a:rPr lang="ar-SA" dirty="0">
                <a:latin typeface="Calibri"/>
                <a:ea typeface="Times New Roman"/>
                <a:cs typeface="Arial"/>
              </a:rPr>
              <a:t> </a:t>
            </a:r>
            <a:endParaRPr lang="en-US" sz="1600" dirty="0">
              <a:latin typeface="Calibri"/>
              <a:ea typeface="Calibri"/>
              <a:cs typeface="Arial"/>
            </a:endParaRPr>
          </a:p>
          <a:p>
            <a:pPr algn="just" rtl="1">
              <a:lnSpc>
                <a:spcPct val="115000"/>
              </a:lnSpc>
              <a:spcAft>
                <a:spcPts val="750"/>
              </a:spcAft>
            </a:pPr>
            <a:r>
              <a:rPr lang="en-US" b="1" dirty="0">
                <a:latin typeface="Arial"/>
                <a:ea typeface="Times New Roman"/>
                <a:cs typeface="Arial"/>
              </a:rPr>
              <a:t>4</a:t>
            </a:r>
            <a:r>
              <a:rPr lang="ar-SA" b="1" dirty="0">
                <a:latin typeface="Calibri"/>
                <a:ea typeface="Times New Roman"/>
                <a:cs typeface="Arial"/>
              </a:rPr>
              <a:t>-عندما يوثق الطالب عملاً مأخوذاً من مصدر يكون ثانوياً</a:t>
            </a:r>
            <a:r>
              <a:rPr lang="en-US" b="1" dirty="0">
                <a:latin typeface="Arial"/>
                <a:ea typeface="Times New Roman"/>
                <a:cs typeface="Arial"/>
              </a:rPr>
              <a:t>:</a:t>
            </a:r>
            <a:r>
              <a:rPr lang="en-US" dirty="0">
                <a:latin typeface="Arial"/>
                <a:ea typeface="Times New Roman"/>
                <a:cs typeface="Arial"/>
              </a:rPr>
              <a:t> </a:t>
            </a:r>
            <a:r>
              <a:rPr lang="ar-SA" dirty="0">
                <a:latin typeface="Calibri"/>
                <a:ea typeface="Times New Roman"/>
                <a:cs typeface="Arial"/>
              </a:rPr>
              <a:t>كان يستخدم الطالب أفكاراً تتعلق بالنظرية الخاصة بعالم من علوم التربية، </a:t>
            </a:r>
            <a:r>
              <a:rPr lang="ar-SA" dirty="0" err="1">
                <a:latin typeface="Calibri"/>
                <a:ea typeface="Times New Roman"/>
                <a:cs typeface="Arial"/>
              </a:rPr>
              <a:t>رنزولي</a:t>
            </a:r>
            <a:r>
              <a:rPr lang="ar-SA" dirty="0">
                <a:latin typeface="Calibri"/>
                <a:ea typeface="Times New Roman"/>
                <a:cs typeface="Arial"/>
              </a:rPr>
              <a:t> على سبيل المثال، في كتاب لم يقم </a:t>
            </a:r>
            <a:r>
              <a:rPr lang="ar-SA" dirty="0" err="1">
                <a:latin typeface="Calibri"/>
                <a:ea typeface="Times New Roman"/>
                <a:cs typeface="Arial"/>
              </a:rPr>
              <a:t>رنزولي</a:t>
            </a:r>
            <a:r>
              <a:rPr lang="ar-SA" dirty="0">
                <a:latin typeface="Calibri"/>
                <a:ea typeface="Times New Roman"/>
                <a:cs typeface="Arial"/>
              </a:rPr>
              <a:t> بتأليفه يقوم الطالب بتوثيقه في الإطار النظري كما يلي: وباستعمال </a:t>
            </a:r>
            <a:r>
              <a:rPr lang="ar-SA" dirty="0" err="1">
                <a:latin typeface="Calibri"/>
                <a:ea typeface="Times New Roman"/>
                <a:cs typeface="Arial"/>
              </a:rPr>
              <a:t>رنزولي</a:t>
            </a:r>
            <a:r>
              <a:rPr lang="ar-SA" dirty="0">
                <a:latin typeface="Calibri"/>
                <a:ea typeface="Times New Roman"/>
                <a:cs typeface="Arial"/>
              </a:rPr>
              <a:t> المجالات الثلاثة: القدرة العقلية العامة والإبداع، والمثابرة قام بتوسيع مقاييس القبول التي تشمل ما بين 15و20% من الطلاب ... وبتوسيع هذه النسبة يمكن منح فرص أكبر لقبول الطلاب المتميزين</a:t>
            </a:r>
            <a:r>
              <a:rPr lang="en-US" sz="2800" dirty="0">
                <a:latin typeface="Arial"/>
                <a:ea typeface="Times New Roman"/>
                <a:cs typeface="Arial"/>
              </a:rPr>
              <a:t>.</a:t>
            </a:r>
            <a:endParaRPr lang="en-US" sz="1600" dirty="0">
              <a:latin typeface="Calibri"/>
              <a:ea typeface="Calibri"/>
              <a:cs typeface="Arial"/>
            </a:endParaRPr>
          </a:p>
          <a:p>
            <a:pPr marL="228600" algn="r" rtl="1">
              <a:lnSpc>
                <a:spcPct val="115000"/>
              </a:lnSpc>
              <a:spcAft>
                <a:spcPts val="1000"/>
              </a:spcAft>
              <a:tabLst>
                <a:tab pos="503555" algn="l"/>
              </a:tabLst>
            </a:pPr>
            <a:r>
              <a:rPr lang="en-US" sz="2800" dirty="0">
                <a:latin typeface="Arial"/>
                <a:ea typeface="Times New Roman"/>
                <a:cs typeface="Arial"/>
              </a:rPr>
              <a:t> </a:t>
            </a:r>
            <a:r>
              <a:rPr lang="ar-IQ" sz="1600" b="1" dirty="0">
                <a:latin typeface="Calibri"/>
                <a:ea typeface="Times New Roman"/>
                <a:cs typeface="Arial"/>
              </a:rPr>
              <a:t>- </a:t>
            </a:r>
            <a:r>
              <a:rPr lang="ar-SA" sz="1600" b="1" dirty="0">
                <a:latin typeface="Calibri"/>
                <a:ea typeface="Times New Roman"/>
                <a:cs typeface="Arial"/>
              </a:rPr>
              <a:t>توثيق أكثر من عمل في الإطار النظري</a:t>
            </a:r>
            <a:r>
              <a:rPr lang="en-US" sz="1600" b="1" dirty="0">
                <a:latin typeface="Arial"/>
                <a:ea typeface="Times New Roman"/>
                <a:cs typeface="Arial"/>
              </a:rPr>
              <a:t>: </a:t>
            </a:r>
            <a:r>
              <a:rPr lang="ar-SA" sz="1600" dirty="0">
                <a:latin typeface="Calibri"/>
                <a:ea typeface="Times New Roman"/>
                <a:cs typeface="Arial"/>
              </a:rPr>
              <a:t>يقوم الطالب بوضع المراجع بين قوسين حسب ترتبيها في قائمة المراجع، وذلك بترتيب المراجع بين قوسين حسب الترتيب الأبجدي لأسماء المؤلفين</a:t>
            </a:r>
            <a:r>
              <a:rPr lang="en-US" sz="1600" dirty="0">
                <a:latin typeface="Arial"/>
                <a:ea typeface="Times New Roman"/>
                <a:cs typeface="Arial"/>
              </a:rPr>
              <a:t>.</a:t>
            </a:r>
            <a:r>
              <a:rPr lang="ar-IQ" sz="1200" baseline="30000" dirty="0">
                <a:latin typeface="Calibri"/>
                <a:ea typeface="Times New Roman"/>
                <a:cs typeface="Simplified Arabic"/>
              </a:rPr>
              <a:t> ()</a:t>
            </a:r>
            <a:endParaRPr lang="en-US" sz="1050" dirty="0">
              <a:latin typeface="Calibri"/>
              <a:ea typeface="Calibri"/>
              <a:cs typeface="Arial"/>
            </a:endParaRPr>
          </a:p>
          <a:p>
            <a:pPr algn="r" rtl="1">
              <a:lnSpc>
                <a:spcPct val="115000"/>
              </a:lnSpc>
              <a:spcAft>
                <a:spcPts val="750"/>
              </a:spcAft>
            </a:pPr>
            <a:r>
              <a:rPr lang="en-US" sz="1600" dirty="0">
                <a:latin typeface="Arial"/>
                <a:ea typeface="Times New Roman"/>
                <a:cs typeface="Arial"/>
              </a:rPr>
              <a:t> </a:t>
            </a:r>
            <a:endParaRPr lang="en-US" sz="1050" dirty="0">
              <a:latin typeface="Calibri"/>
              <a:ea typeface="Calibri"/>
              <a:cs typeface="Arial"/>
            </a:endParaRPr>
          </a:p>
          <a:p>
            <a:pPr algn="r" rtl="1">
              <a:spcAft>
                <a:spcPts val="0"/>
              </a:spcAft>
            </a:pPr>
            <a:r>
              <a:rPr lang="en-US" sz="1050" dirty="0">
                <a:latin typeface="Calibri"/>
                <a:ea typeface="Calibri"/>
                <a:cs typeface="Arial"/>
              </a:rPr>
              <a:t>)</a:t>
            </a:r>
            <a:r>
              <a:rPr lang="ar-SA" sz="1050" dirty="0">
                <a:latin typeface="Calibri"/>
                <a:ea typeface="Calibri"/>
                <a:cs typeface="Arial"/>
              </a:rPr>
              <a:t>)</a:t>
            </a:r>
            <a:r>
              <a:rPr lang="ar-IQ" sz="1050" dirty="0">
                <a:latin typeface="Calibri"/>
                <a:ea typeface="Calibri"/>
                <a:cs typeface="Arial"/>
              </a:rPr>
              <a:t>   اسماعيل عبد زيد عاشور ؛ مصدر  ذكر سابقاً ، ص203-204 .</a:t>
            </a:r>
            <a:endParaRPr lang="en-US" sz="900" dirty="0">
              <a:latin typeface="Calibri"/>
              <a:ea typeface="Calibri"/>
              <a:cs typeface="Arial"/>
            </a:endParaRPr>
          </a:p>
          <a:p>
            <a:pPr algn="just" rtl="1">
              <a:lnSpc>
                <a:spcPct val="115000"/>
              </a:lnSpc>
              <a:spcAft>
                <a:spcPts val="750"/>
              </a:spcAft>
            </a:pPr>
            <a:endParaRPr lang="en-US" sz="1600" dirty="0">
              <a:latin typeface="Calibri"/>
              <a:ea typeface="Calibri"/>
              <a:cs typeface="Arial"/>
            </a:endParaRPr>
          </a:p>
          <a:p>
            <a:endParaRPr lang="en-US" dirty="0"/>
          </a:p>
        </p:txBody>
      </p:sp>
    </p:spTree>
    <p:extLst>
      <p:ext uri="{BB962C8B-B14F-4D97-AF65-F5344CB8AC3E}">
        <p14:creationId xmlns:p14="http://schemas.microsoft.com/office/powerpoint/2010/main" val="1269485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1224136"/>
          </a:xfrm>
        </p:spPr>
        <p:txBody>
          <a:bodyPr>
            <a:normAutofit fontScale="90000"/>
          </a:bodyPr>
          <a:lstStyle/>
          <a:p>
            <a:pPr algn="r" rtl="1">
              <a:lnSpc>
                <a:spcPct val="115000"/>
              </a:lnSpc>
              <a:spcAft>
                <a:spcPts val="750"/>
              </a:spcAft>
            </a:pPr>
            <a:r>
              <a:rPr lang="ar-SA" sz="5400" b="1" u="sng" dirty="0">
                <a:ea typeface="Times New Roman"/>
                <a:cs typeface="Arial"/>
              </a:rPr>
              <a:t>أنواع التوثيق في الإطار النظري</a:t>
            </a:r>
            <a:r>
              <a:rPr lang="ar-SA" sz="5400" b="1" dirty="0">
                <a:ea typeface="Times New Roman"/>
                <a:cs typeface="Arial"/>
              </a:rPr>
              <a:t>: </a:t>
            </a:r>
            <a:r>
              <a:rPr lang="en-US" sz="3600" dirty="0">
                <a:ea typeface="Calibri"/>
                <a:cs typeface="Arial"/>
              </a:rPr>
              <a:t/>
            </a:r>
            <a:br>
              <a:rPr lang="en-US" sz="3600" dirty="0">
                <a:ea typeface="Calibri"/>
                <a:cs typeface="Arial"/>
              </a:rPr>
            </a:br>
            <a:endParaRPr lang="en-US" dirty="0"/>
          </a:p>
        </p:txBody>
      </p:sp>
      <p:sp>
        <p:nvSpPr>
          <p:cNvPr id="3" name="عنصر نائب للمحتوى 2"/>
          <p:cNvSpPr>
            <a:spLocks noGrp="1"/>
          </p:cNvSpPr>
          <p:nvPr>
            <p:ph idx="1"/>
          </p:nvPr>
        </p:nvSpPr>
        <p:spPr>
          <a:xfrm>
            <a:off x="457200" y="1628800"/>
            <a:ext cx="8229600" cy="4695800"/>
          </a:xfrm>
        </p:spPr>
        <p:txBody>
          <a:bodyPr>
            <a:normAutofit fontScale="85000" lnSpcReduction="20000"/>
          </a:bodyPr>
          <a:lstStyle/>
          <a:p>
            <a:pPr algn="r" rtl="1">
              <a:lnSpc>
                <a:spcPct val="115000"/>
              </a:lnSpc>
              <a:spcAft>
                <a:spcPts val="750"/>
              </a:spcAft>
            </a:pPr>
            <a:r>
              <a:rPr lang="ar-SA" sz="2800" dirty="0">
                <a:latin typeface="Calibri"/>
                <a:ea typeface="Times New Roman"/>
                <a:cs typeface="Arial"/>
              </a:rPr>
              <a:t>ينقسم </a:t>
            </a:r>
            <a:r>
              <a:rPr lang="ar-SA" sz="2800" u="sng" dirty="0">
                <a:solidFill>
                  <a:srgbClr val="0000FF"/>
                </a:solidFill>
                <a:latin typeface="Calibri"/>
                <a:ea typeface="Times New Roman"/>
                <a:cs typeface="Arial"/>
                <a:hlinkClick r:id="rId2" tooltip="المراجع والاقتباس والتوثيق في البحث العلمي"/>
              </a:rPr>
              <a:t>التوثيق </a:t>
            </a:r>
            <a:r>
              <a:rPr lang="ar-SA" sz="2800" dirty="0">
                <a:latin typeface="Calibri"/>
                <a:ea typeface="Times New Roman"/>
                <a:cs typeface="Arial"/>
              </a:rPr>
              <a:t>في البحث إلى نوعين رئيسين هما: </a:t>
            </a:r>
            <a:endParaRPr lang="en-US" sz="1600" dirty="0">
              <a:latin typeface="Calibri"/>
              <a:ea typeface="Calibri"/>
              <a:cs typeface="Arial"/>
            </a:endParaRPr>
          </a:p>
          <a:p>
            <a:pPr algn="just" rtl="1">
              <a:lnSpc>
                <a:spcPct val="115000"/>
              </a:lnSpc>
              <a:spcAft>
                <a:spcPts val="750"/>
              </a:spcAft>
            </a:pPr>
            <a:r>
              <a:rPr lang="ar-SA" sz="2800" b="1" u="sng" dirty="0">
                <a:latin typeface="Calibri"/>
                <a:ea typeface="Times New Roman"/>
                <a:cs typeface="Arial"/>
              </a:rPr>
              <a:t>التوثيق داخل الإطار النظري:</a:t>
            </a:r>
            <a:r>
              <a:rPr lang="ar-SA" sz="2800" dirty="0">
                <a:latin typeface="Calibri"/>
                <a:ea typeface="Times New Roman"/>
                <a:cs typeface="Arial"/>
              </a:rPr>
              <a:t> أي التوثيق في مضمون البحث مع ضرورة التوثيق في الصفحة الخاصة بقائمة المراجع. كما يجب أن تكون المراجع الموثقة داخل الإطار النظري متطابقة مع المراجع التي قام الباحث بتوثيقها في قائمة المراجع.</a:t>
            </a:r>
            <a:endParaRPr lang="en-US" sz="1600" dirty="0">
              <a:latin typeface="Calibri"/>
              <a:ea typeface="Calibri"/>
              <a:cs typeface="Arial"/>
            </a:endParaRPr>
          </a:p>
          <a:p>
            <a:pPr algn="just" rtl="1">
              <a:lnSpc>
                <a:spcPct val="115000"/>
              </a:lnSpc>
              <a:spcAft>
                <a:spcPts val="750"/>
              </a:spcAft>
            </a:pPr>
            <a:r>
              <a:rPr lang="ar-SA" sz="2800" dirty="0">
                <a:latin typeface="Calibri"/>
                <a:ea typeface="Times New Roman"/>
                <a:cs typeface="Arial"/>
              </a:rPr>
              <a:t> </a:t>
            </a:r>
            <a:endParaRPr lang="en-US" sz="1600" dirty="0">
              <a:latin typeface="Calibri"/>
              <a:ea typeface="Calibri"/>
              <a:cs typeface="Arial"/>
            </a:endParaRPr>
          </a:p>
          <a:p>
            <a:pPr algn="just" rtl="1">
              <a:lnSpc>
                <a:spcPct val="115000"/>
              </a:lnSpc>
              <a:spcAft>
                <a:spcPts val="750"/>
              </a:spcAft>
            </a:pPr>
            <a:r>
              <a:rPr lang="ar-SA" sz="2800" b="1" u="sng" dirty="0">
                <a:latin typeface="Calibri"/>
                <a:ea typeface="Times New Roman"/>
                <a:cs typeface="Arial"/>
              </a:rPr>
              <a:t>التوثيق في نهاية الإطار النظري:</a:t>
            </a:r>
            <a:r>
              <a:rPr lang="ar-SA" sz="2800" dirty="0">
                <a:latin typeface="Calibri"/>
                <a:ea typeface="Times New Roman"/>
                <a:cs typeface="Arial"/>
              </a:rPr>
              <a:t> وهي الطريقة المعتمدة في نظام جمعية علماء النفس الأمريكية، ويكون ذلك بوضع لقب المؤلف تتبعه فاصلة ثم سنة البحث تتبعها فاصلة وبعدها رقم الصفحة ويضعها الباحث بين قوسين. ثم يعيد الباحث ترتيب كل المراجع حسب الترتيب الهجائي في قائمة </a:t>
            </a:r>
            <a:r>
              <a:rPr lang="ar-SA" sz="2800" dirty="0">
                <a:solidFill>
                  <a:srgbClr val="0000FF"/>
                </a:solidFill>
                <a:latin typeface="Calibri"/>
                <a:ea typeface="Times New Roman"/>
                <a:cs typeface="Arial"/>
                <a:hlinkClick r:id="rId3" tooltip="كيفية كتابة وتوثيق المراجع في مكانها المخصص في البحث العلمي"/>
              </a:rPr>
              <a:t>المراجع</a:t>
            </a:r>
            <a:r>
              <a:rPr lang="ar-SA" sz="2800" u="sng" dirty="0">
                <a:solidFill>
                  <a:srgbClr val="0000FF"/>
                </a:solidFill>
                <a:latin typeface="Calibri"/>
                <a:ea typeface="Times New Roman"/>
                <a:cs typeface="Arial"/>
                <a:hlinkClick r:id="rId3" tooltip="كيفية كتابة وتوثيق المراجع في مكانها المخصص في البحث العلمي"/>
              </a:rPr>
              <a:t> </a:t>
            </a:r>
            <a:r>
              <a:rPr lang="ar-SA" sz="2800" dirty="0">
                <a:latin typeface="Calibri"/>
                <a:ea typeface="Times New Roman"/>
                <a:cs typeface="Arial"/>
              </a:rPr>
              <a:t>في نهاية الإطار النظري</a:t>
            </a:r>
            <a:r>
              <a:rPr lang="ar-SA" sz="2800" dirty="0" smtClean="0">
                <a:latin typeface="Calibri"/>
                <a:ea typeface="Times New Roman"/>
                <a:cs typeface="Arial"/>
              </a:rPr>
              <a:t>.</a:t>
            </a:r>
            <a:r>
              <a:rPr lang="ar-DZ" sz="1600" dirty="0" smtClean="0">
                <a:latin typeface="Calibri"/>
                <a:ea typeface="Times New Roman"/>
                <a:cs typeface="Arial"/>
              </a:rPr>
              <a:t> </a:t>
            </a:r>
            <a:endParaRPr lang="en-US" sz="1600" dirty="0">
              <a:latin typeface="Calibri"/>
              <a:ea typeface="Calibri"/>
              <a:cs typeface="Arial"/>
            </a:endParaRPr>
          </a:p>
        </p:txBody>
      </p:sp>
    </p:spTree>
    <p:extLst>
      <p:ext uri="{BB962C8B-B14F-4D97-AF65-F5344CB8AC3E}">
        <p14:creationId xmlns:p14="http://schemas.microsoft.com/office/powerpoint/2010/main" val="3648769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1">
              <a:lnSpc>
                <a:spcPct val="115000"/>
              </a:lnSpc>
              <a:spcAft>
                <a:spcPts val="750"/>
              </a:spcAft>
            </a:pPr>
            <a:r>
              <a:rPr lang="ar-SA" sz="4400" b="1" dirty="0">
                <a:effectLst/>
                <a:latin typeface="Calibri"/>
                <a:ea typeface="Times New Roman"/>
                <a:cs typeface="Arial"/>
              </a:rPr>
              <a:t>طريقة توثيق المراجع في الإطار النظري</a:t>
            </a:r>
            <a:r>
              <a:rPr lang="en-US" sz="2800" dirty="0">
                <a:effectLst/>
                <a:latin typeface="Calibri"/>
                <a:ea typeface="Calibri"/>
                <a:cs typeface="Arial"/>
              </a:rPr>
              <a:t/>
            </a:r>
            <a:br>
              <a:rPr lang="en-US" sz="2800" dirty="0">
                <a:effectLst/>
                <a:latin typeface="Calibri"/>
                <a:ea typeface="Calibri"/>
                <a:cs typeface="Arial"/>
              </a:rPr>
            </a:br>
            <a:endParaRPr lang="en-US" dirty="0"/>
          </a:p>
        </p:txBody>
      </p:sp>
      <p:sp>
        <p:nvSpPr>
          <p:cNvPr id="3" name="عنصر نائب للمحتوى 2"/>
          <p:cNvSpPr>
            <a:spLocks noGrp="1"/>
          </p:cNvSpPr>
          <p:nvPr>
            <p:ph idx="1"/>
          </p:nvPr>
        </p:nvSpPr>
        <p:spPr/>
        <p:txBody>
          <a:bodyPr>
            <a:normAutofit/>
          </a:bodyPr>
          <a:lstStyle/>
          <a:p>
            <a:pPr algn="just" rtl="1">
              <a:lnSpc>
                <a:spcPct val="115000"/>
              </a:lnSpc>
              <a:spcAft>
                <a:spcPts val="750"/>
              </a:spcAft>
            </a:pPr>
            <a:r>
              <a:rPr lang="ar-SA" dirty="0">
                <a:latin typeface="Calibri"/>
                <a:ea typeface="Times New Roman"/>
                <a:cs typeface="Arial"/>
              </a:rPr>
              <a:t>تعتبر المراجع من أحد الأركان الأساسية للإطار النظري في البحث العلمي والتي بدونها يختل المعنى. فليس من المنطقي التحدث عن موضوع علمي مثار للبحث والتنقيب دون الرجوع للأعمال السابقة والوقوف على آخر ما توصل إليه الباحثون في هذا المجال. ويجب وضع قائمة بالمراجع التي استخدمها الباحث في الإطار النظري بشيء من التفصيل بحيث يصبح من السهل الرجوع إلي هذه المراجع من خلال المواقع الإلكترونية للمجلات العلمية أو من خلال المكتبات المركزية المتخصصة في مجال البحث المطروح بالإطار النظري</a:t>
            </a:r>
            <a:r>
              <a:rPr lang="ar-SA" dirty="0" smtClean="0">
                <a:latin typeface="Calibri"/>
                <a:ea typeface="Times New Roman"/>
                <a:cs typeface="Arial"/>
              </a:rPr>
              <a:t>.</a:t>
            </a:r>
            <a:endParaRPr lang="en-US" sz="1800" dirty="0">
              <a:latin typeface="Calibri"/>
              <a:ea typeface="Calibri"/>
              <a:cs typeface="Arial"/>
            </a:endParaRPr>
          </a:p>
        </p:txBody>
      </p:sp>
    </p:spTree>
    <p:extLst>
      <p:ext uri="{BB962C8B-B14F-4D97-AF65-F5344CB8AC3E}">
        <p14:creationId xmlns:p14="http://schemas.microsoft.com/office/powerpoint/2010/main" val="6009225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 rtl="1">
              <a:lnSpc>
                <a:spcPct val="115000"/>
              </a:lnSpc>
              <a:spcAft>
                <a:spcPts val="750"/>
              </a:spcAft>
            </a:pPr>
            <a:r>
              <a:rPr lang="ar-SA" sz="4000" dirty="0">
                <a:latin typeface="Calibri"/>
                <a:ea typeface="Times New Roman"/>
                <a:cs typeface="Arial"/>
              </a:rPr>
              <a:t>مقاييس توثيق وكتابة قائمة المراجع في الإطار </a:t>
            </a:r>
            <a:r>
              <a:rPr lang="ar-SA" sz="4000" dirty="0" smtClean="0">
                <a:latin typeface="Calibri"/>
                <a:ea typeface="Times New Roman"/>
                <a:cs typeface="Arial"/>
              </a:rPr>
              <a:t>النظري</a:t>
            </a:r>
            <a:endParaRPr lang="en-US" dirty="0"/>
          </a:p>
        </p:txBody>
      </p:sp>
      <p:sp>
        <p:nvSpPr>
          <p:cNvPr id="3" name="عنصر نائب للمحتوى 2"/>
          <p:cNvSpPr>
            <a:spLocks noGrp="1"/>
          </p:cNvSpPr>
          <p:nvPr>
            <p:ph idx="1"/>
          </p:nvPr>
        </p:nvSpPr>
        <p:spPr/>
        <p:txBody>
          <a:bodyPr>
            <a:normAutofit fontScale="62500" lnSpcReduction="20000"/>
          </a:bodyPr>
          <a:lstStyle/>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تطابق المراجع العلمية مع المشروع البحثي.</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صحة ترقيمها في الإطار النظري وتنويعها لأكثر من مدرسة علمية ومصادر علمية.</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ترتيبها منطقياً وشموليتها وتنوعها.</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توضيح المرجع ومدى الاستفادة منه في الإطار النظري بعنوان يسبقه داخل نص المشروع البحثي.</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توضيح أسماء المؤلفين كما هو وارد بالمرجع.</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توضيح عنوان المقالة العلمية بعد أسماء المؤلفين مباشرة في الإطار النظري.</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توضيح رقم العدد الذي صدرت فيه المقالة العلمية.</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توضيح سنة النشر الميلادية.</a:t>
            </a:r>
            <a:endParaRPr lang="en-US" sz="1600" b="1"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dirty="0">
                <a:latin typeface="Calibri"/>
                <a:ea typeface="Times New Roman"/>
                <a:cs typeface="Arial"/>
              </a:rPr>
              <a:t>توضيح صفحات المقالة العلمية في الإطار النظري بحيث تشمل صفحة البداية وصفحة النهاية.</a:t>
            </a:r>
            <a:endParaRPr lang="en-US" sz="1600" b="1" dirty="0">
              <a:latin typeface="Calibri"/>
              <a:ea typeface="Calibri"/>
              <a:cs typeface="Arial"/>
            </a:endParaRPr>
          </a:p>
          <a:p>
            <a:endParaRPr lang="en-US" b="1" dirty="0"/>
          </a:p>
        </p:txBody>
      </p:sp>
    </p:spTree>
    <p:extLst>
      <p:ext uri="{BB962C8B-B14F-4D97-AF65-F5344CB8AC3E}">
        <p14:creationId xmlns:p14="http://schemas.microsoft.com/office/powerpoint/2010/main" val="2720569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4000" dirty="0">
                <a:ea typeface="Times New Roman"/>
                <a:cs typeface="Arial"/>
              </a:rPr>
              <a:t>كيفية صياغة الإطار النظري في البحث العلمي</a:t>
            </a:r>
            <a:r>
              <a:rPr lang="ar-SA" sz="4000" dirty="0" smtClean="0">
                <a:ea typeface="Times New Roman"/>
                <a:cs typeface="Arial"/>
              </a:rPr>
              <a:t>:</a:t>
            </a:r>
            <a:endParaRPr lang="en-US" dirty="0"/>
          </a:p>
        </p:txBody>
      </p:sp>
      <p:sp>
        <p:nvSpPr>
          <p:cNvPr id="3" name="عنصر نائب للمحتوى 2"/>
          <p:cNvSpPr>
            <a:spLocks noGrp="1"/>
          </p:cNvSpPr>
          <p:nvPr>
            <p:ph idx="1"/>
          </p:nvPr>
        </p:nvSpPr>
        <p:spPr/>
        <p:txBody>
          <a:bodyPr>
            <a:normAutofit fontScale="70000" lnSpcReduction="20000"/>
          </a:bodyPr>
          <a:lstStyle/>
          <a:p>
            <a:pPr algn="r" rtl="1">
              <a:lnSpc>
                <a:spcPct val="115000"/>
              </a:lnSpc>
              <a:spcAft>
                <a:spcPts val="0"/>
              </a:spcAft>
            </a:pPr>
            <a:r>
              <a:rPr lang="ar-SA" sz="2800" dirty="0">
                <a:latin typeface="Calibri"/>
                <a:ea typeface="Times New Roman"/>
                <a:cs typeface="Arial"/>
              </a:rPr>
              <a:t>يتم صياغة الإطار النظري في البحث العلمي من خلال صياغة مجموعة من الخطوات المرتبة والمنظمة كما يلي:</a:t>
            </a:r>
            <a:endParaRPr lang="en-US" sz="1600" dirty="0">
              <a:latin typeface="Calibri"/>
              <a:ea typeface="Calibri"/>
              <a:cs typeface="Arial"/>
            </a:endParaRPr>
          </a:p>
          <a:p>
            <a:pPr algn="r" rtl="1">
              <a:lnSpc>
                <a:spcPct val="115000"/>
              </a:lnSpc>
              <a:spcAft>
                <a:spcPts val="0"/>
              </a:spcAft>
            </a:pPr>
            <a:r>
              <a:rPr lang="en-US" sz="2800" dirty="0">
                <a:latin typeface="Arial"/>
                <a:ea typeface="Times New Roman"/>
                <a:cs typeface="Arial"/>
              </a:rPr>
              <a:t> </a:t>
            </a:r>
            <a:endParaRPr lang="en-US" sz="16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عنوان البحث العلمي</a:t>
            </a:r>
            <a:r>
              <a:rPr lang="ar-SA" sz="2800" b="1" dirty="0">
                <a:latin typeface="Calibri"/>
                <a:ea typeface="Times New Roman"/>
                <a:cs typeface="Arial"/>
              </a:rPr>
              <a:t>:</a:t>
            </a:r>
            <a:r>
              <a:rPr lang="ar-SA" sz="2800" dirty="0">
                <a:latin typeface="Calibri"/>
                <a:ea typeface="Times New Roman"/>
                <a:cs typeface="Arial"/>
              </a:rPr>
              <a:t> يمثل </a:t>
            </a:r>
            <a:r>
              <a:rPr lang="ar-SA" sz="2800" dirty="0">
                <a:solidFill>
                  <a:srgbClr val="0000FF"/>
                </a:solidFill>
                <a:latin typeface="Calibri"/>
                <a:ea typeface="Times New Roman"/>
                <a:cs typeface="Arial"/>
                <a:hlinkClick r:id="rId2" tooltip="ملاحظات هامة حول عنوان البحث العلمي"/>
              </a:rPr>
              <a:t>عنوان البحث العلمي</a:t>
            </a:r>
            <a:r>
              <a:rPr lang="ar-SA" sz="2800" dirty="0">
                <a:latin typeface="Calibri"/>
                <a:ea typeface="Times New Roman"/>
                <a:cs typeface="Arial"/>
              </a:rPr>
              <a:t> بداية البداية وهو أول ما يتم تحديده واختياره في الإطار النظري حيث يقوم الباحث العلمي بكتابة عنوان البحث العلمي قبل كتابة أي من الخطوات اللاحقة، ويجب أن يكون عنوان البحث العلمي مختصراً وواضحاً ومعبراً عن محتوى الرسالة العلمية والبحث العلمي.</a:t>
            </a:r>
            <a:endParaRPr lang="en-US" sz="16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مقدمة البحث العلمي</a:t>
            </a:r>
            <a:r>
              <a:rPr lang="ar-SA" sz="2800" b="1" dirty="0">
                <a:latin typeface="Calibri"/>
                <a:ea typeface="Times New Roman"/>
                <a:cs typeface="Arial"/>
              </a:rPr>
              <a:t>:</a:t>
            </a:r>
            <a:r>
              <a:rPr lang="ar-SA" sz="2800" dirty="0">
                <a:latin typeface="Calibri"/>
                <a:ea typeface="Times New Roman"/>
                <a:cs typeface="Arial"/>
              </a:rPr>
              <a:t> وهي ثاني خطوات كتابة الإطار النظري في البحث العلمي حيث يقوم الباحث بكتابة وصياغة </a:t>
            </a:r>
            <a:r>
              <a:rPr lang="ar-SA" sz="2800" dirty="0">
                <a:solidFill>
                  <a:srgbClr val="0000FF"/>
                </a:solidFill>
                <a:latin typeface="Calibri"/>
                <a:ea typeface="Times New Roman"/>
                <a:cs typeface="Arial"/>
                <a:hlinkClick r:id="rId3" tooltip="​كيف تقوم بكتابة مقدمة البحث العلمي"/>
              </a:rPr>
              <a:t>مقدمة البحث</a:t>
            </a:r>
            <a:r>
              <a:rPr lang="ar-SA" sz="2800" u="sng" dirty="0">
                <a:solidFill>
                  <a:srgbClr val="0000FF"/>
                </a:solidFill>
                <a:latin typeface="Calibri"/>
                <a:ea typeface="Times New Roman"/>
                <a:cs typeface="Arial"/>
                <a:hlinkClick r:id="rId3" tooltip="​كيف تقوم بكتابة مقدمة البحث العلمي"/>
              </a:rPr>
              <a:t> </a:t>
            </a:r>
            <a:r>
              <a:rPr lang="ar-SA" sz="2800" dirty="0">
                <a:latin typeface="Calibri"/>
                <a:ea typeface="Times New Roman"/>
                <a:cs typeface="Arial"/>
              </a:rPr>
              <a:t>التي توضح محتوى وأهمية البحث العلمي والأسباب والدوافع التي شجعت الباحث على دراسة موضوع البحث العلمي، كما ويقدم الباحث في مقدمة البحث العلمي مجموعة من الشروح حول قدرته على تقديم البحث العلمي بشكل قوي ودراسة كافة جوانبه والخطوات التي سيقوم بها خلال مراحل البحث العلمي المختلفة</a:t>
            </a:r>
            <a:r>
              <a:rPr lang="ar-SA" sz="2800" dirty="0" smtClean="0">
                <a:latin typeface="Calibri"/>
                <a:ea typeface="Times New Roman"/>
                <a:cs typeface="Arial"/>
              </a:rPr>
              <a:t>.</a:t>
            </a:r>
            <a:endParaRPr lang="en-US" sz="1600" dirty="0">
              <a:latin typeface="Calibri"/>
              <a:ea typeface="Calibri"/>
              <a:cs typeface="Arial"/>
            </a:endParaRPr>
          </a:p>
        </p:txBody>
      </p:sp>
    </p:spTree>
    <p:extLst>
      <p:ext uri="{BB962C8B-B14F-4D97-AF65-F5344CB8AC3E}">
        <p14:creationId xmlns:p14="http://schemas.microsoft.com/office/powerpoint/2010/main" val="3377442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5" name="عنصر نائب للمحتوى 2"/>
          <p:cNvSpPr>
            <a:spLocks noGrp="1"/>
          </p:cNvSpPr>
          <p:nvPr>
            <p:ph idx="1"/>
          </p:nvPr>
        </p:nvSpPr>
        <p:spPr/>
        <p:txBody>
          <a:bodyPr>
            <a:normAutofit fontScale="62500" lnSpcReduction="20000"/>
          </a:bodyPr>
          <a:lstStyle/>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المتغيرات البحثية</a:t>
            </a:r>
            <a:r>
              <a:rPr lang="ar-SA" sz="2800" b="1" dirty="0">
                <a:latin typeface="Calibri"/>
                <a:ea typeface="Times New Roman"/>
                <a:cs typeface="Arial"/>
              </a:rPr>
              <a:t>:</a:t>
            </a:r>
            <a:r>
              <a:rPr lang="ar-SA" sz="2800" dirty="0">
                <a:latin typeface="Calibri"/>
                <a:ea typeface="Times New Roman"/>
                <a:cs typeface="Arial"/>
              </a:rPr>
              <a:t> تعد المتغيرات البحث المكون الأساسي في الفرضيات والتي تعبر عن كيفية قيام الباحث بحل مشكلة البحث العلمي التي سيقوم بدراسة جوانبها المختلفة، وما هي الفرضيات التي سيقوم باختبار صحتها من عدمه.</a:t>
            </a:r>
            <a:endParaRPr lang="en-US" sz="16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الدراسات السابقة</a:t>
            </a:r>
            <a:r>
              <a:rPr lang="ar-SA" sz="2800" b="1" dirty="0">
                <a:latin typeface="Calibri"/>
                <a:ea typeface="Times New Roman"/>
                <a:cs typeface="Arial"/>
              </a:rPr>
              <a:t>:</a:t>
            </a:r>
            <a:r>
              <a:rPr lang="ar-SA" sz="2800" dirty="0">
                <a:latin typeface="Calibri"/>
                <a:ea typeface="Times New Roman"/>
                <a:cs typeface="Arial"/>
              </a:rPr>
              <a:t> وهي الأبحاث والأطروحات التي قامت بدراسة </a:t>
            </a:r>
            <a:r>
              <a:rPr lang="ar-SA" sz="2800" u="sng" dirty="0">
                <a:solidFill>
                  <a:srgbClr val="0000FF"/>
                </a:solidFill>
                <a:latin typeface="Calibri"/>
                <a:ea typeface="Times New Roman"/>
                <a:cs typeface="Arial"/>
                <a:hlinkClick r:id="rId2" tooltip="طرق الحصول على مشكلة البحث العلمي"/>
              </a:rPr>
              <a:t>مشكلة البحث</a:t>
            </a:r>
            <a:r>
              <a:rPr lang="ar-SA" sz="2800" dirty="0">
                <a:latin typeface="Calibri"/>
                <a:ea typeface="Times New Roman"/>
                <a:cs typeface="Arial"/>
              </a:rPr>
              <a:t> أو أحد جوانب مشكلة البحث، ويقوم الباحث العلمي بعرض الدراسات السابقة والنتائج الخاصة بها مع ما سيقدمه من إضافة على هذه الدراسات والأبحاث.</a:t>
            </a:r>
            <a:endParaRPr lang="en-US" sz="1600" dirty="0">
              <a:latin typeface="Calibri"/>
              <a:ea typeface="Calibri"/>
              <a:cs typeface="Arial"/>
            </a:endParaRPr>
          </a:p>
          <a:p>
            <a:pPr algn="just" rtl="1">
              <a:lnSpc>
                <a:spcPct val="115000"/>
              </a:lnSpc>
              <a:spcAft>
                <a:spcPts val="1000"/>
              </a:spcAft>
            </a:pPr>
            <a:r>
              <a:rPr lang="ar-SA" sz="2800" dirty="0">
                <a:latin typeface="Calibri"/>
                <a:ea typeface="Times New Roman"/>
                <a:cs typeface="Arial"/>
              </a:rPr>
              <a:t> </a:t>
            </a:r>
            <a:endParaRPr lang="en-US" sz="16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مصطلحات البحث العلمي</a:t>
            </a:r>
            <a:r>
              <a:rPr lang="ar-SA" sz="2800" b="1" dirty="0">
                <a:latin typeface="Calibri"/>
                <a:ea typeface="Times New Roman"/>
                <a:cs typeface="Arial"/>
              </a:rPr>
              <a:t>:</a:t>
            </a:r>
            <a:r>
              <a:rPr lang="ar-SA" sz="2800" dirty="0">
                <a:latin typeface="Calibri"/>
                <a:ea typeface="Times New Roman"/>
                <a:cs typeface="Arial"/>
              </a:rPr>
              <a:t> لكل تخصص ومجال بحث علمي مصطلحات ومرادفات تختلف عن الآخر، لذلك يجب على الباحث العلمي جمع المصطلحات العلمية المذكورة في البحث والتي قد لا يفهمها القارئ بشكل واضح خلال قراءة البحث وتوضيح معناها، وما السياق المذكورة به في البحث العلمي.</a:t>
            </a:r>
            <a:endParaRPr lang="en-US" sz="16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المنهج العلمي</a:t>
            </a:r>
            <a:r>
              <a:rPr lang="ar-SA" sz="2800" b="1" dirty="0">
                <a:latin typeface="Calibri"/>
                <a:ea typeface="Times New Roman"/>
                <a:cs typeface="Arial"/>
              </a:rPr>
              <a:t>:</a:t>
            </a:r>
            <a:r>
              <a:rPr lang="ar-SA" sz="2800" dirty="0">
                <a:latin typeface="Calibri"/>
                <a:ea typeface="Times New Roman"/>
                <a:cs typeface="Arial"/>
              </a:rPr>
              <a:t> يقوم الباحث بكتابة الطريقة التي سيقوم بدراسة المشكلة باستخدامها، ومن هذه المناهج المنهج الوصفي والمنهج الاستقرائي والمنهج الاستدلالي، كذلك المنهج </a:t>
            </a:r>
            <a:r>
              <a:rPr lang="ar-SA" sz="2800" dirty="0" smtClean="0">
                <a:latin typeface="Calibri"/>
                <a:ea typeface="Times New Roman"/>
                <a:cs typeface="Arial"/>
              </a:rPr>
              <a:t>التجريبي</a:t>
            </a:r>
            <a:r>
              <a:rPr lang="ar-DZ" sz="2800" dirty="0">
                <a:latin typeface="Calibri"/>
                <a:ea typeface="Times New Roman"/>
                <a:cs typeface="Arial"/>
              </a:rPr>
              <a:t> </a:t>
            </a:r>
            <a:endParaRPr lang="en-US" sz="1600" dirty="0">
              <a:latin typeface="Calibri"/>
              <a:ea typeface="Calibri"/>
              <a:cs typeface="Arial"/>
            </a:endParaRPr>
          </a:p>
        </p:txBody>
      </p:sp>
    </p:spTree>
    <p:extLst>
      <p:ext uri="{BB962C8B-B14F-4D97-AF65-F5344CB8AC3E}">
        <p14:creationId xmlns:p14="http://schemas.microsoft.com/office/powerpoint/2010/main" val="3228742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نتائج البحث العلمي</a:t>
            </a:r>
            <a:r>
              <a:rPr lang="ar-SA" sz="2800" b="1" dirty="0">
                <a:latin typeface="Calibri"/>
                <a:ea typeface="Times New Roman"/>
                <a:cs typeface="Arial"/>
              </a:rPr>
              <a:t>:</a:t>
            </a:r>
            <a:r>
              <a:rPr lang="ar-SA" sz="2800" dirty="0">
                <a:latin typeface="Calibri"/>
                <a:ea typeface="Times New Roman"/>
                <a:cs typeface="Arial"/>
              </a:rPr>
              <a:t> وهي خلاصة ما توصل إليه الباحث العلمي خلال مراحل البحث العلمي المختلفة، ويتم ذكرها في قسم نتائج البحث مع ذكر البراهين والدلائل المنطقة التي تتوافق مع الفرضيات.</a:t>
            </a:r>
            <a:endParaRPr lang="en-US" sz="1600" dirty="0">
              <a:latin typeface="Calibri"/>
              <a:ea typeface="Calibri"/>
              <a:cs typeface="Arial"/>
            </a:endParaRPr>
          </a:p>
          <a:p>
            <a:pPr marL="342900" lvl="0" indent="-342900" algn="just" rtl="1">
              <a:lnSpc>
                <a:spcPct val="115000"/>
              </a:lnSpc>
              <a:spcAft>
                <a:spcPts val="1000"/>
              </a:spcAft>
              <a:buSzPts val="1000"/>
              <a:buFont typeface="Symbol"/>
              <a:buChar char=""/>
              <a:tabLst>
                <a:tab pos="457200" algn="l"/>
              </a:tabLst>
            </a:pPr>
            <a:r>
              <a:rPr lang="ar-SA" sz="2800" b="1" u="sng" dirty="0">
                <a:latin typeface="Calibri"/>
                <a:ea typeface="Times New Roman"/>
                <a:cs typeface="Arial"/>
              </a:rPr>
              <a:t>صياغة التوصيات</a:t>
            </a:r>
            <a:r>
              <a:rPr lang="ar-SA" sz="2800" b="1" dirty="0">
                <a:latin typeface="Calibri"/>
                <a:ea typeface="Times New Roman"/>
                <a:cs typeface="Arial"/>
              </a:rPr>
              <a:t>:</a:t>
            </a:r>
            <a:r>
              <a:rPr lang="ar-SA" sz="2800" dirty="0">
                <a:latin typeface="Calibri"/>
                <a:ea typeface="Times New Roman"/>
                <a:cs typeface="Arial"/>
              </a:rPr>
              <a:t> لكل بحث علمي مجموعة من التوصيات يتوصل إليها الباحث العلمي لدى الانتهاء من الإطار النظري، يتم ذكر التوصيات في نهاية الإطار النظري.</a:t>
            </a:r>
            <a:endParaRPr lang="en-US" sz="1600" dirty="0">
              <a:latin typeface="Calibri"/>
              <a:ea typeface="Calibri"/>
              <a:cs typeface="Arial"/>
            </a:endParaRPr>
          </a:p>
          <a:p>
            <a:pPr algn="just" rtl="1">
              <a:lnSpc>
                <a:spcPct val="115000"/>
              </a:lnSpc>
              <a:spcAft>
                <a:spcPts val="1000"/>
              </a:spcAft>
            </a:pPr>
            <a:r>
              <a:rPr lang="ar-SA" sz="2800" dirty="0">
                <a:latin typeface="Calibri"/>
                <a:ea typeface="Times New Roman"/>
                <a:cs typeface="Arial"/>
              </a:rPr>
              <a:t> </a:t>
            </a:r>
            <a:endParaRPr lang="en-US" sz="1600" dirty="0">
              <a:latin typeface="Calibri"/>
              <a:ea typeface="Calibri"/>
              <a:cs typeface="Arial"/>
            </a:endParaRPr>
          </a:p>
          <a:p>
            <a:pPr algn="just" rtl="1">
              <a:lnSpc>
                <a:spcPct val="115000"/>
              </a:lnSpc>
              <a:spcAft>
                <a:spcPts val="1000"/>
              </a:spcAft>
            </a:pPr>
            <a:r>
              <a:rPr lang="ar-SA" sz="2800" dirty="0">
                <a:latin typeface="Calibri"/>
                <a:ea typeface="Times New Roman"/>
                <a:cs typeface="Arial"/>
              </a:rPr>
              <a:t> </a:t>
            </a:r>
            <a:endParaRPr lang="en-US" sz="1600" dirty="0">
              <a:latin typeface="Calibri"/>
              <a:ea typeface="Calibri"/>
              <a:cs typeface="Arial"/>
            </a:endParaRPr>
          </a:p>
          <a:p>
            <a:endParaRPr lang="en-US" dirty="0"/>
          </a:p>
        </p:txBody>
      </p:sp>
    </p:spTree>
    <p:extLst>
      <p:ext uri="{BB962C8B-B14F-4D97-AF65-F5344CB8AC3E}">
        <p14:creationId xmlns:p14="http://schemas.microsoft.com/office/powerpoint/2010/main" val="616597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lnSpc>
                <a:spcPct val="115000"/>
              </a:lnSpc>
              <a:spcAft>
                <a:spcPts val="750"/>
              </a:spcAft>
            </a:pPr>
            <a:r>
              <a:rPr lang="ar-SA" sz="4000" dirty="0">
                <a:latin typeface="Calibri"/>
                <a:ea typeface="Times New Roman"/>
                <a:cs typeface="Arial"/>
              </a:rPr>
              <a:t>متغيرات الإطار النظري في البحوث العلمية</a:t>
            </a:r>
            <a:br>
              <a:rPr lang="ar-SA" sz="4000" dirty="0">
                <a:latin typeface="Calibri"/>
                <a:ea typeface="Times New Roman"/>
                <a:cs typeface="Arial"/>
              </a:rPr>
            </a:br>
            <a:r>
              <a:rPr lang="ar-SA" sz="4000" dirty="0">
                <a:latin typeface="Calibri"/>
                <a:ea typeface="Times New Roman"/>
                <a:cs typeface="Arial"/>
              </a:rPr>
              <a:t>يقدم الإطار النظري توصيفاً دقيقاً لكل متغيرات البحث، كما يحتوي على توصيف دقيق  لجميع العلاقات الرابطة بين متغيرات البحث، ويمكن أن يحصل ذلك إما في شكل وصفي أو على شكل نماذج رياضية، ويقوم الباحث بإعداد الإطار النظري من واقع الدراسات السابقة إلى جانب الاضافات النظرية التي يقوم هو باستنباطها. كما يجب أن يركز الإطار النظري على الفرضيات والطريقة المستخدمة في التوصل إليها، يوجد نوعان من المتغيرات في الاطار النظري:</a:t>
            </a:r>
            <a:r>
              <a:rPr lang="en-US" sz="2400" dirty="0">
                <a:latin typeface="Calibri"/>
                <a:ea typeface="Calibri"/>
                <a:cs typeface="Arial"/>
              </a:rPr>
              <a:t/>
            </a:r>
            <a:br>
              <a:rPr lang="en-US" sz="2400" dirty="0">
                <a:latin typeface="Calibri"/>
                <a:ea typeface="Calibri"/>
                <a:cs typeface="Arial"/>
              </a:rPr>
            </a:br>
            <a:r>
              <a:rPr lang="ar-SA" sz="4000" dirty="0">
                <a:latin typeface="Calibri"/>
                <a:ea typeface="Times New Roman"/>
                <a:cs typeface="Arial"/>
              </a:rPr>
              <a:t> </a:t>
            </a:r>
            <a:r>
              <a:rPr lang="en-US" sz="2400" dirty="0">
                <a:latin typeface="Calibri"/>
                <a:ea typeface="Calibri"/>
                <a:cs typeface="Arial"/>
              </a:rPr>
              <a:t/>
            </a:r>
            <a:br>
              <a:rPr lang="en-US" sz="2400" dirty="0">
                <a:latin typeface="Calibri"/>
                <a:ea typeface="Calibri"/>
                <a:cs typeface="Arial"/>
              </a:rPr>
            </a:br>
            <a:r>
              <a:rPr lang="ar-SA" sz="4000" dirty="0">
                <a:latin typeface="Calibri"/>
                <a:ea typeface="Times New Roman"/>
                <a:cs typeface="Arial"/>
              </a:rPr>
              <a:t> </a:t>
            </a:r>
            <a:r>
              <a:rPr lang="en-US" sz="2400" dirty="0">
                <a:latin typeface="Calibri"/>
                <a:ea typeface="Calibri"/>
                <a:cs typeface="Arial"/>
              </a:rPr>
              <a:t/>
            </a:r>
            <a:br>
              <a:rPr lang="en-US" sz="2400" dirty="0">
                <a:latin typeface="Calibri"/>
                <a:ea typeface="Calibri"/>
                <a:cs typeface="Arial"/>
              </a:rPr>
            </a:br>
            <a:r>
              <a:rPr lang="ar-SA" sz="4000" dirty="0">
                <a:latin typeface="Calibri"/>
                <a:ea typeface="Times New Roman"/>
                <a:cs typeface="Arial"/>
              </a:rPr>
              <a:t>متغيرات الإطار النظري في البحوث العلمية</a:t>
            </a:r>
            <a:br>
              <a:rPr lang="ar-SA" sz="4000" dirty="0">
                <a:latin typeface="Calibri"/>
                <a:ea typeface="Times New Roman"/>
                <a:cs typeface="Arial"/>
              </a:rPr>
            </a:br>
            <a:r>
              <a:rPr lang="ar-SA" sz="4000" dirty="0">
                <a:latin typeface="Calibri"/>
                <a:ea typeface="Times New Roman"/>
                <a:cs typeface="Arial"/>
              </a:rPr>
              <a:t>يقدم الإطار النظري توصيفاً دقيقاً لكل متغيرات البحث، كما يحتوي على توصيف دقيق  لجميع العلاقات الرابطة بين متغيرات البحث، ويمكن أن يحصل ذلك إما في شكل وصفي أو على شكل نماذج رياضية، ويقوم الباحث بإعداد الإطار النظري من واقع الدراسات السابقة إلى جانب الاضافات النظرية التي يقوم هو باستنباطها. كما يجب أن يركز الإطار النظري على الفرضيات والطريقة المستخدمة في التوصل إليها، يوجد نوعان من المتغيرات في الاطار النظري:</a:t>
            </a:r>
            <a:r>
              <a:rPr lang="en-US" sz="2400" dirty="0">
                <a:latin typeface="Calibri"/>
                <a:ea typeface="Calibri"/>
                <a:cs typeface="Arial"/>
              </a:rPr>
              <a:t/>
            </a:r>
            <a:br>
              <a:rPr lang="en-US" sz="2400" dirty="0">
                <a:latin typeface="Calibri"/>
                <a:ea typeface="Calibri"/>
                <a:cs typeface="Arial"/>
              </a:rPr>
            </a:br>
            <a:r>
              <a:rPr lang="ar-SA" sz="4000" dirty="0">
                <a:latin typeface="Calibri"/>
                <a:ea typeface="Times New Roman"/>
                <a:cs typeface="Arial"/>
              </a:rPr>
              <a:t> </a:t>
            </a:r>
            <a:r>
              <a:rPr lang="en-US" sz="2400" dirty="0">
                <a:latin typeface="Calibri"/>
                <a:ea typeface="Calibri"/>
                <a:cs typeface="Arial"/>
              </a:rPr>
              <a:t/>
            </a:r>
            <a:br>
              <a:rPr lang="en-US" sz="2400" dirty="0">
                <a:latin typeface="Calibri"/>
                <a:ea typeface="Calibri"/>
                <a:cs typeface="Arial"/>
              </a:rPr>
            </a:br>
            <a:r>
              <a:rPr lang="ar-SA" sz="4000" dirty="0">
                <a:latin typeface="Calibri"/>
                <a:ea typeface="Times New Roman"/>
                <a:cs typeface="Arial"/>
              </a:rPr>
              <a:t> </a:t>
            </a:r>
            <a:r>
              <a:rPr lang="ar-SA" sz="2400" dirty="0">
                <a:ea typeface="Times New Roman"/>
                <a:cs typeface="Arial"/>
              </a:rPr>
              <a:t>متغيرات الإطار النظري في البحوث العلمية</a:t>
            </a:r>
            <a:r>
              <a:rPr lang="en-US" sz="2400" dirty="0">
                <a:latin typeface="Calibri"/>
                <a:ea typeface="Calibri"/>
                <a:cs typeface="Arial"/>
              </a:rPr>
              <a:t/>
            </a:r>
            <a:br>
              <a:rPr lang="en-US" sz="2400" dirty="0">
                <a:latin typeface="Calibri"/>
                <a:ea typeface="Calibri"/>
                <a:cs typeface="Arial"/>
              </a:rPr>
            </a:br>
            <a:endParaRPr lang="en-US" dirty="0"/>
          </a:p>
        </p:txBody>
      </p:sp>
      <p:sp>
        <p:nvSpPr>
          <p:cNvPr id="3" name="عنصر نائب للمحتوى 2"/>
          <p:cNvSpPr>
            <a:spLocks noGrp="1"/>
          </p:cNvSpPr>
          <p:nvPr>
            <p:ph sz="quarter" idx="1"/>
          </p:nvPr>
        </p:nvSpPr>
        <p:spPr/>
        <p:txBody>
          <a:bodyPr>
            <a:noAutofit/>
          </a:bodyPr>
          <a:lstStyle/>
          <a:p>
            <a:pPr algn="r" rtl="1">
              <a:lnSpc>
                <a:spcPct val="115000"/>
              </a:lnSpc>
              <a:spcAft>
                <a:spcPts val="750"/>
              </a:spcAft>
            </a:pPr>
            <a:r>
              <a:rPr lang="ar-SA" sz="2000" dirty="0">
                <a:latin typeface="Calibri"/>
                <a:ea typeface="Times New Roman"/>
                <a:cs typeface="Arial"/>
              </a:rPr>
              <a:t>يقدم الإطار النظري توصيفاً دقيقاً لكل متغيرات البحث، كما يحتوي على توصيف دقيق  لجميع العلاقات الرابطة بين متغيرات البحث، ويمكن أن يحصل ذلك إما في شكل وصفي أو على شكل نماذج رياضية، ويقوم الباحث بإعداد الإطار النظري من واقع الدراسات السابقة إلى جانب الاضافات النظرية التي يقوم هو باستنباطها. كما يجب أن يركز الإطار النظري على الفرضيات والطريقة المستخدمة في التوصل إليها، يوجد نوعان من المتغيرات في الاطار النظري:</a:t>
            </a:r>
            <a:endParaRPr lang="en-US" sz="1100" dirty="0">
              <a:latin typeface="Calibri"/>
              <a:ea typeface="Calibri"/>
              <a:cs typeface="Arial"/>
            </a:endParaRPr>
          </a:p>
          <a:p>
            <a:pPr algn="r" rtl="1">
              <a:lnSpc>
                <a:spcPct val="115000"/>
              </a:lnSpc>
              <a:spcAft>
                <a:spcPts val="750"/>
              </a:spcAft>
            </a:pPr>
            <a:endParaRPr lang="en-US" sz="1100" dirty="0">
              <a:latin typeface="Calibri"/>
              <a:ea typeface="Calibri"/>
              <a:cs typeface="Arial"/>
            </a:endParaRPr>
          </a:p>
          <a:p>
            <a:pPr marL="342900" lvl="0" indent="-342900" algn="r" rtl="1">
              <a:lnSpc>
                <a:spcPct val="115000"/>
              </a:lnSpc>
              <a:spcAft>
                <a:spcPts val="1000"/>
              </a:spcAft>
              <a:buSzPts val="1000"/>
              <a:buFont typeface="Symbol"/>
              <a:buChar char=""/>
              <a:tabLst>
                <a:tab pos="457200" algn="l"/>
              </a:tabLst>
            </a:pPr>
            <a:r>
              <a:rPr lang="ar-SA" sz="2000" b="1" dirty="0">
                <a:latin typeface="Calibri"/>
                <a:ea typeface="Times New Roman"/>
                <a:cs typeface="Arial"/>
              </a:rPr>
              <a:t>المتغير المستقل </a:t>
            </a:r>
            <a:r>
              <a:rPr lang="en-US" sz="2000" b="1" dirty="0">
                <a:latin typeface="Arial"/>
                <a:ea typeface="Times New Roman"/>
                <a:cs typeface="Arial"/>
              </a:rPr>
              <a:t>Independent</a:t>
            </a:r>
            <a:r>
              <a:rPr lang="ar-SA" sz="2000" dirty="0">
                <a:latin typeface="Calibri"/>
                <a:ea typeface="Times New Roman"/>
                <a:cs typeface="Arial"/>
              </a:rPr>
              <a:t>: ويعرف بأنه  المتغير الذي يقع البحث عن مخرجاته في متغير آخر في الإطار النظري ويستطيع الباحث أن يتحكم فيه بهدف الكشف عن اختلاف هذا الأثر مع اختلاف قيمته أو أنواعه أو مستوياته</a:t>
            </a:r>
            <a:r>
              <a:rPr lang="ar-SA" sz="2000" dirty="0" smtClean="0">
                <a:latin typeface="Calibri"/>
                <a:ea typeface="Times New Roman"/>
                <a:cs typeface="Arial"/>
              </a:rPr>
              <a:t>.</a:t>
            </a:r>
            <a:endParaRPr lang="en-US" sz="1100" dirty="0">
              <a:latin typeface="Calibri"/>
              <a:ea typeface="Calibri"/>
              <a:cs typeface="Arial"/>
            </a:endParaRPr>
          </a:p>
          <a:p>
            <a:pPr marL="342900" lvl="0" indent="-342900" algn="r" rtl="1">
              <a:lnSpc>
                <a:spcPct val="115000"/>
              </a:lnSpc>
              <a:spcAft>
                <a:spcPts val="1000"/>
              </a:spcAft>
              <a:buSzPts val="1000"/>
              <a:buFont typeface="Symbol"/>
              <a:buChar char=""/>
              <a:tabLst>
                <a:tab pos="457200" algn="l"/>
              </a:tabLst>
            </a:pPr>
            <a:r>
              <a:rPr lang="ar-SA" sz="2000" b="1" dirty="0">
                <a:latin typeface="Calibri"/>
                <a:ea typeface="Times New Roman"/>
                <a:cs typeface="Arial"/>
              </a:rPr>
              <a:t>المتغير التابع </a:t>
            </a:r>
            <a:r>
              <a:rPr lang="en-US" sz="2000" b="1" dirty="0">
                <a:latin typeface="Arial"/>
                <a:ea typeface="Times New Roman"/>
                <a:cs typeface="Arial"/>
              </a:rPr>
              <a:t>Dependent</a:t>
            </a:r>
            <a:r>
              <a:rPr lang="ar-SA" sz="2000" b="1" dirty="0">
                <a:latin typeface="Calibri"/>
                <a:ea typeface="Times New Roman"/>
                <a:cs typeface="Arial"/>
              </a:rPr>
              <a:t>:</a:t>
            </a:r>
            <a:r>
              <a:rPr lang="ar-SA" sz="2000" dirty="0">
                <a:latin typeface="Calibri"/>
                <a:ea typeface="Times New Roman"/>
                <a:cs typeface="Arial"/>
              </a:rPr>
              <a:t> ويعرف بأنه المتغير الذي يهدف من خلاله الباحث للكشف عن مدى تأثير المتغير المستقل فيه في الإطار النظري</a:t>
            </a:r>
            <a:r>
              <a:rPr lang="ar-SA" sz="2000" dirty="0" smtClean="0">
                <a:latin typeface="Calibri"/>
                <a:ea typeface="Times New Roman"/>
                <a:cs typeface="Arial"/>
              </a:rPr>
              <a:t>.</a:t>
            </a:r>
            <a:endParaRPr lang="en-US" sz="1100" dirty="0">
              <a:latin typeface="Calibri"/>
              <a:ea typeface="Calibri"/>
              <a:cs typeface="Arial"/>
            </a:endParaRPr>
          </a:p>
        </p:txBody>
      </p:sp>
    </p:spTree>
    <p:extLst>
      <p:ext uri="{BB962C8B-B14F-4D97-AF65-F5344CB8AC3E}">
        <p14:creationId xmlns:p14="http://schemas.microsoft.com/office/powerpoint/2010/main" val="1600484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dirty="0" smtClean="0"/>
              <a:t>.</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610710598"/>
              </p:ext>
            </p:extLst>
          </p:nvPr>
        </p:nvGraphicFramePr>
        <p:xfrm>
          <a:off x="3131840" y="1340768"/>
          <a:ext cx="3945678" cy="4553864"/>
        </p:xfrm>
        <a:graphic>
          <a:graphicData uri="http://schemas.openxmlformats.org/drawingml/2006/table">
            <a:tbl>
              <a:tblPr firstRow="1" firstCol="1" bandRow="1"/>
              <a:tblGrid>
                <a:gridCol w="562535"/>
                <a:gridCol w="2909221"/>
                <a:gridCol w="473922"/>
              </a:tblGrid>
              <a:tr h="243218">
                <a:tc>
                  <a:txBody>
                    <a:bodyPr/>
                    <a:lstStyle/>
                    <a:p>
                      <a:pPr algn="r">
                        <a:lnSpc>
                          <a:spcPct val="115000"/>
                        </a:lnSpc>
                        <a:spcAft>
                          <a:spcPts val="0"/>
                        </a:spcAft>
                      </a:pPr>
                      <a:r>
                        <a:rPr lang="ar-SA" sz="1400" dirty="0" err="1">
                          <a:solidFill>
                            <a:srgbClr val="E36C0A"/>
                          </a:solidFill>
                          <a:effectLst/>
                          <a:latin typeface="Calibri"/>
                          <a:ea typeface="Calibri"/>
                          <a:cs typeface="Arial"/>
                        </a:rPr>
                        <a:t>الصفحه</a:t>
                      </a:r>
                      <a:endParaRPr lang="en-US" sz="800" dirty="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r">
                        <a:lnSpc>
                          <a:spcPct val="115000"/>
                        </a:lnSpc>
                        <a:spcAft>
                          <a:spcPts val="0"/>
                        </a:spcAft>
                      </a:pPr>
                      <a:r>
                        <a:rPr lang="ar-SA" sz="1400">
                          <a:solidFill>
                            <a:srgbClr val="E36C0A"/>
                          </a:solidFill>
                          <a:effectLst/>
                          <a:latin typeface="Calibri"/>
                          <a:ea typeface="Calibri"/>
                          <a:cs typeface="Arial"/>
                        </a:rPr>
                        <a:t>الموضوع</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marL="457200" algn="r">
                        <a:lnSpc>
                          <a:spcPct val="115000"/>
                        </a:lnSpc>
                        <a:spcAft>
                          <a:spcPts val="0"/>
                        </a:spcAft>
                      </a:pPr>
                      <a:r>
                        <a:rPr lang="ar-SA" sz="1400">
                          <a:solidFill>
                            <a:srgbClr val="E36C0A"/>
                          </a:solidFill>
                          <a:effectLst/>
                          <a:latin typeface="Calibri"/>
                          <a:ea typeface="Calibri"/>
                          <a:cs typeface="Arial"/>
                        </a:rPr>
                        <a:t>ت</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486435">
                <a:tc>
                  <a:txBody>
                    <a:bodyPr/>
                    <a:lstStyle/>
                    <a:p>
                      <a:pPr algn="r" rtl="1">
                        <a:lnSpc>
                          <a:spcPct val="115000"/>
                        </a:lnSpc>
                        <a:spcAft>
                          <a:spcPts val="0"/>
                        </a:spcAft>
                      </a:pPr>
                      <a:r>
                        <a:rPr lang="ar-SA" sz="1400">
                          <a:effectLst/>
                          <a:latin typeface="Calibri"/>
                          <a:ea typeface="Calibri"/>
                          <a:cs typeface="Arial"/>
                        </a:rPr>
                        <a:t>1</a:t>
                      </a:r>
                      <a:endParaRPr lang="en-US" sz="800">
                        <a:effectLst/>
                        <a:latin typeface="Calibri"/>
                        <a:ea typeface="Calibri"/>
                        <a:cs typeface="Arial"/>
                      </a:endParaRPr>
                    </a:p>
                    <a:p>
                      <a:pPr algn="r">
                        <a:lnSpc>
                          <a:spcPct val="115000"/>
                        </a:lnSpc>
                        <a:spcAft>
                          <a:spcPts val="0"/>
                        </a:spcAft>
                      </a:pPr>
                      <a:r>
                        <a:rPr lang="en-US" sz="1400">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dirty="0">
                          <a:effectLst/>
                          <a:latin typeface="Calibri"/>
                          <a:ea typeface="Calibri"/>
                          <a:cs typeface="Arial"/>
                        </a:rPr>
                        <a:t>الدراسات النظرية</a:t>
                      </a:r>
                      <a:endParaRPr lang="en-US" sz="800" dirty="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2</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dirty="0">
                          <a:effectLst/>
                          <a:latin typeface="Calibri"/>
                          <a:ea typeface="Calibri"/>
                          <a:cs typeface="Arial"/>
                        </a:rPr>
                        <a:t>تعاريف الدراسات </a:t>
                      </a:r>
                      <a:r>
                        <a:rPr lang="ar-SA" sz="1400" dirty="0" err="1">
                          <a:effectLst/>
                          <a:latin typeface="Calibri"/>
                          <a:ea typeface="Calibri"/>
                          <a:cs typeface="Arial"/>
                        </a:rPr>
                        <a:t>النظريه</a:t>
                      </a:r>
                      <a:endParaRPr lang="en-US" sz="800" dirty="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dirty="0">
                          <a:solidFill>
                            <a:srgbClr val="E36C0A"/>
                          </a:solidFill>
                          <a:effectLst/>
                          <a:latin typeface="Calibri"/>
                          <a:ea typeface="Calibri"/>
                          <a:cs typeface="Arial"/>
                        </a:rPr>
                        <a:t> </a:t>
                      </a:r>
                      <a:endParaRPr lang="en-US" sz="800" dirty="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3</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dirty="0">
                          <a:effectLst/>
                          <a:latin typeface="Calibri"/>
                          <a:ea typeface="Calibri"/>
                          <a:cs typeface="Arial"/>
                        </a:rPr>
                        <a:t>اهمية الدراسات النظرية</a:t>
                      </a:r>
                      <a:endParaRPr lang="en-US" sz="800" dirty="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4</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شروط الاطار النظري الجيد</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tabLst>
                          <a:tab pos="336550" algn="ctr"/>
                          <a:tab pos="673100" algn="r"/>
                        </a:tabLst>
                      </a:pPr>
                      <a:r>
                        <a:rPr lang="ar-SA" sz="1400">
                          <a:effectLst/>
                          <a:latin typeface="Calibri"/>
                          <a:ea typeface="Calibri"/>
                          <a:cs typeface="Arial"/>
                        </a:rPr>
                        <a:t>5</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مايحدد الاطار النظري</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6</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معايير صياغة الاطار النظري في البحث العلمي</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6.7</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التوثيق في الاطار النظري</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8</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انواع التوثيق</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243218">
                <a:tc>
                  <a:txBody>
                    <a:bodyPr/>
                    <a:lstStyle/>
                    <a:p>
                      <a:pPr algn="r" rtl="1">
                        <a:lnSpc>
                          <a:spcPct val="115000"/>
                        </a:lnSpc>
                        <a:spcAft>
                          <a:spcPts val="0"/>
                        </a:spcAft>
                      </a:pPr>
                      <a:r>
                        <a:rPr lang="ar-SA" sz="1400">
                          <a:effectLst/>
                          <a:latin typeface="Calibri"/>
                          <a:ea typeface="Calibri"/>
                          <a:cs typeface="Arial"/>
                        </a:rPr>
                        <a:t>9.10</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كيفية صياغة التوثيق</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341033">
                <a:tc>
                  <a:txBody>
                    <a:bodyPr/>
                    <a:lstStyle/>
                    <a:p>
                      <a:pPr algn="r" rtl="1">
                        <a:lnSpc>
                          <a:spcPct val="115000"/>
                        </a:lnSpc>
                        <a:spcAft>
                          <a:spcPts val="0"/>
                        </a:spcAft>
                      </a:pPr>
                      <a:r>
                        <a:rPr lang="ar-SA" sz="1400">
                          <a:effectLst/>
                          <a:latin typeface="Calibri"/>
                          <a:ea typeface="Calibri"/>
                          <a:cs typeface="Arial"/>
                        </a:rPr>
                        <a:t>11</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متغيرات الاطار النظري</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341033">
                <a:tc>
                  <a:txBody>
                    <a:bodyPr/>
                    <a:lstStyle/>
                    <a:p>
                      <a:pPr algn="r" rtl="1">
                        <a:lnSpc>
                          <a:spcPct val="115000"/>
                        </a:lnSpc>
                        <a:spcAft>
                          <a:spcPts val="0"/>
                        </a:spcAft>
                      </a:pPr>
                      <a:r>
                        <a:rPr lang="ar-SA" sz="1400">
                          <a:effectLst/>
                          <a:latin typeface="Calibri"/>
                          <a:ea typeface="Calibri"/>
                          <a:cs typeface="Arial"/>
                        </a:rPr>
                        <a:t>12</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انواع الاقتباس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341033">
                <a:tc>
                  <a:txBody>
                    <a:bodyPr/>
                    <a:lstStyle/>
                    <a:p>
                      <a:pPr algn="r" rtl="1">
                        <a:lnSpc>
                          <a:spcPct val="115000"/>
                        </a:lnSpc>
                        <a:spcAft>
                          <a:spcPts val="0"/>
                        </a:spcAft>
                      </a:pPr>
                      <a:r>
                        <a:rPr lang="ar-SA" sz="1400">
                          <a:effectLst/>
                          <a:latin typeface="Calibri"/>
                          <a:ea typeface="Calibri"/>
                          <a:cs typeface="Arial"/>
                        </a:rPr>
                        <a:t>13</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مناهج الدراسه في الاطار النظري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486435">
                <a:tc>
                  <a:txBody>
                    <a:bodyPr/>
                    <a:lstStyle/>
                    <a:p>
                      <a:pPr algn="r" rtl="1">
                        <a:lnSpc>
                          <a:spcPct val="115000"/>
                        </a:lnSpc>
                        <a:spcAft>
                          <a:spcPts val="0"/>
                        </a:spcAft>
                      </a:pPr>
                      <a:r>
                        <a:rPr lang="ar-SA" sz="1400">
                          <a:effectLst/>
                          <a:latin typeface="Calibri"/>
                          <a:ea typeface="Calibri"/>
                          <a:cs typeface="Arial"/>
                        </a:rPr>
                        <a:t>14</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ما الخطوة التي تسبق الاطار النظري في رسالة الماجستير والدكتورا</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a:solidFill>
                            <a:srgbClr val="E36C0A"/>
                          </a:solidFill>
                          <a:effectLst/>
                          <a:latin typeface="Calibri"/>
                          <a:ea typeface="Calibri"/>
                          <a:cs typeface="Arial"/>
                        </a:rPr>
                        <a:t> </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341033">
                <a:tc>
                  <a:txBody>
                    <a:bodyPr/>
                    <a:lstStyle/>
                    <a:p>
                      <a:pPr algn="r" rtl="1">
                        <a:lnSpc>
                          <a:spcPct val="115000"/>
                        </a:lnSpc>
                        <a:spcAft>
                          <a:spcPts val="0"/>
                        </a:spcAft>
                      </a:pPr>
                      <a:r>
                        <a:rPr lang="ar-SA" sz="1400">
                          <a:effectLst/>
                          <a:latin typeface="Calibri"/>
                          <a:ea typeface="Calibri"/>
                          <a:cs typeface="Arial"/>
                        </a:rPr>
                        <a:t>15</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F497A"/>
                    </a:solidFill>
                  </a:tcPr>
                </a:tc>
                <a:tc>
                  <a:txBody>
                    <a:bodyPr/>
                    <a:lstStyle/>
                    <a:p>
                      <a:pPr algn="r">
                        <a:lnSpc>
                          <a:spcPct val="115000"/>
                        </a:lnSpc>
                        <a:spcAft>
                          <a:spcPts val="0"/>
                        </a:spcAft>
                      </a:pPr>
                      <a:r>
                        <a:rPr lang="ar-SA" sz="1400">
                          <a:effectLst/>
                          <a:latin typeface="Calibri"/>
                          <a:ea typeface="Calibri"/>
                          <a:cs typeface="Arial"/>
                        </a:rPr>
                        <a:t>المصادر</a:t>
                      </a:r>
                      <a:endParaRPr lang="en-US" sz="80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r" rtl="0">
                        <a:lnSpc>
                          <a:spcPct val="115000"/>
                        </a:lnSpc>
                        <a:spcAft>
                          <a:spcPts val="0"/>
                        </a:spcAft>
                        <a:buFont typeface="+mj-lt"/>
                        <a:buAutoNum type="arabicPeriod"/>
                      </a:pPr>
                      <a:r>
                        <a:rPr lang="en-US" sz="1400" dirty="0">
                          <a:solidFill>
                            <a:srgbClr val="E36C0A"/>
                          </a:solidFill>
                          <a:effectLst/>
                          <a:latin typeface="Calibri"/>
                          <a:ea typeface="Calibri"/>
                          <a:cs typeface="Arial"/>
                        </a:rPr>
                        <a:t> </a:t>
                      </a:r>
                      <a:endParaRPr lang="en-US" sz="800" dirty="0">
                        <a:effectLst/>
                        <a:latin typeface="Calibri"/>
                        <a:ea typeface="Calibri"/>
                        <a:cs typeface="Arial"/>
                      </a:endParaRPr>
                    </a:p>
                  </a:txBody>
                  <a:tcPr marL="47586" marR="475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2861387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lnSpc>
                <a:spcPct val="115000"/>
              </a:lnSpc>
              <a:spcAft>
                <a:spcPts val="750"/>
              </a:spcAft>
            </a:pPr>
            <a:r>
              <a:rPr lang="ar-SA" b="1" u="sng" dirty="0">
                <a:solidFill>
                  <a:srgbClr val="E36C0A"/>
                </a:solidFill>
                <a:latin typeface="Calibri"/>
                <a:ea typeface="Times New Roman"/>
                <a:cs typeface="Arial"/>
              </a:rPr>
              <a:t>أنواع الاقتباس</a:t>
            </a:r>
            <a:r>
              <a:rPr lang="en-US" b="1" u="sng" dirty="0" smtClean="0">
                <a:solidFill>
                  <a:srgbClr val="E36C0A"/>
                </a:solidFill>
                <a:latin typeface="Arial"/>
                <a:ea typeface="Times New Roman"/>
                <a:cs typeface="Arial"/>
              </a:rPr>
              <a:t>:</a:t>
            </a:r>
            <a:endParaRPr lang="en-US" dirty="0"/>
          </a:p>
        </p:txBody>
      </p:sp>
      <p:sp>
        <p:nvSpPr>
          <p:cNvPr id="3" name="عنصر نائب للمحتوى 2"/>
          <p:cNvSpPr>
            <a:spLocks noGrp="1"/>
          </p:cNvSpPr>
          <p:nvPr>
            <p:ph sz="quarter" idx="1"/>
          </p:nvPr>
        </p:nvSpPr>
        <p:spPr/>
        <p:txBody>
          <a:bodyPr/>
          <a:lstStyle/>
          <a:p>
            <a:pPr algn="just" rtl="1">
              <a:lnSpc>
                <a:spcPct val="115000"/>
              </a:lnSpc>
              <a:spcAft>
                <a:spcPts val="1000"/>
              </a:spcAft>
            </a:pPr>
            <a:r>
              <a:rPr lang="ar-IQ" sz="2800" b="1" u="sng" dirty="0">
                <a:solidFill>
                  <a:srgbClr val="E36C0A"/>
                </a:solidFill>
                <a:latin typeface="Calibri"/>
                <a:ea typeface="Times New Roman"/>
                <a:cs typeface="Arial"/>
              </a:rPr>
              <a:t>-</a:t>
            </a:r>
            <a:r>
              <a:rPr lang="ar-SA" sz="2800" b="1" u="sng" dirty="0">
                <a:solidFill>
                  <a:srgbClr val="E36C0A"/>
                </a:solidFill>
                <a:latin typeface="Calibri"/>
                <a:ea typeface="Times New Roman"/>
                <a:cs typeface="Arial"/>
              </a:rPr>
              <a:t>الاقتباس المباشر:</a:t>
            </a:r>
            <a:r>
              <a:rPr lang="ar-SA" sz="2800" dirty="0">
                <a:solidFill>
                  <a:srgbClr val="E36C0A"/>
                </a:solidFill>
                <a:latin typeface="Calibri"/>
                <a:ea typeface="Times New Roman"/>
                <a:cs typeface="Arial"/>
              </a:rPr>
              <a:t> وهو الاقتباس الحرفي بحيث يستعين الباحث بفكرة لباحث آخر يكتبها في الإطار النظري حرفيا كما وردت في المصدر الأصلي دون أن يغير في كلماتها. ويلجأ الباحث في الغالب إلى الاقتباس الحرفي إذا شعر بأهمية الفكرة المقتبسة للاطار النظري ومدى إثراءها لفكرة أو رأي يقدمه أو لمحاولة التعليق ونقد الفكرة المقتبسة. وفي حالة الاقتباس الحرفي يتم حصر المادة المقتبسة بين "......" </a:t>
            </a:r>
            <a:endParaRPr lang="en-US" sz="1600" dirty="0">
              <a:latin typeface="Calibri"/>
              <a:ea typeface="Calibri"/>
              <a:cs typeface="Arial"/>
            </a:endParaRPr>
          </a:p>
          <a:p>
            <a:endParaRPr lang="en-US" dirty="0"/>
          </a:p>
        </p:txBody>
      </p:sp>
    </p:spTree>
    <p:extLst>
      <p:ext uri="{BB962C8B-B14F-4D97-AF65-F5344CB8AC3E}">
        <p14:creationId xmlns:p14="http://schemas.microsoft.com/office/powerpoint/2010/main" val="21551494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229600" cy="288032"/>
          </a:xfrm>
        </p:spPr>
        <p:txBody>
          <a:bodyPr>
            <a:normAutofit fontScale="90000"/>
          </a:bodyPr>
          <a:lstStyle/>
          <a:p>
            <a:endParaRPr lang="en-US" dirty="0"/>
          </a:p>
        </p:txBody>
      </p:sp>
      <p:sp>
        <p:nvSpPr>
          <p:cNvPr id="3" name="عنصر نائب للمحتوى 2"/>
          <p:cNvSpPr>
            <a:spLocks noGrp="1"/>
          </p:cNvSpPr>
          <p:nvPr>
            <p:ph idx="1"/>
          </p:nvPr>
        </p:nvSpPr>
        <p:spPr>
          <a:xfrm>
            <a:off x="899592" y="764704"/>
            <a:ext cx="7772400" cy="5976664"/>
          </a:xfrm>
        </p:spPr>
        <p:txBody>
          <a:bodyPr>
            <a:normAutofit fontScale="92500" lnSpcReduction="20000"/>
          </a:bodyPr>
          <a:lstStyle/>
          <a:p>
            <a:pPr algn="just" rtl="1">
              <a:lnSpc>
                <a:spcPct val="115000"/>
              </a:lnSpc>
              <a:spcAft>
                <a:spcPts val="1000"/>
              </a:spcAft>
            </a:pPr>
            <a:r>
              <a:rPr lang="ar-SA" sz="2800" dirty="0">
                <a:latin typeface="Calibri"/>
                <a:ea typeface="Times New Roman"/>
                <a:cs typeface="Arial"/>
              </a:rPr>
              <a:t>ويتوجب أن يتم وضع رقم الصفحة الموجود فيها النص الأصلي، إما إذا أخذ الاقتباس من صفحتين متتاليتين فإن الباحث يكتب ص </a:t>
            </a:r>
            <a:r>
              <a:rPr lang="ar-SA" sz="2800" dirty="0" err="1">
                <a:latin typeface="Calibri"/>
                <a:ea typeface="Times New Roman"/>
                <a:cs typeface="Arial"/>
              </a:rPr>
              <a:t>ص</a:t>
            </a:r>
            <a:r>
              <a:rPr lang="ar-SA" sz="2800" dirty="0">
                <a:latin typeface="Calibri"/>
                <a:ea typeface="Times New Roman"/>
                <a:cs typeface="Arial"/>
              </a:rPr>
              <a:t> ثم يضع أرقام الصفحات. ويقوم الباحث بدمج المادة المقتبسة في الإطار النظري إذا لم تتجاوز الفكرة أربعة أسطر مع إظهار المادة المقتبسة بين شولتين "..." .</a:t>
            </a:r>
            <a:endParaRPr lang="en-US" sz="1600" dirty="0">
              <a:latin typeface="Calibri"/>
              <a:ea typeface="Calibri"/>
              <a:cs typeface="Arial"/>
            </a:endParaRPr>
          </a:p>
          <a:p>
            <a:pPr algn="just">
              <a:lnSpc>
                <a:spcPct val="115000"/>
              </a:lnSpc>
              <a:spcAft>
                <a:spcPts val="1000"/>
              </a:spcAft>
            </a:pPr>
            <a:r>
              <a:rPr lang="ar-SA" sz="2800" b="1" u="sng" dirty="0">
                <a:latin typeface="Calibri"/>
                <a:ea typeface="Times New Roman"/>
                <a:cs typeface="Arial"/>
              </a:rPr>
              <a:t>أ-الاقتباس المتقطع:</a:t>
            </a:r>
            <a:r>
              <a:rPr lang="ar-SA" sz="2800" b="1" dirty="0">
                <a:latin typeface="Calibri"/>
                <a:ea typeface="Times New Roman"/>
                <a:cs typeface="Arial"/>
              </a:rPr>
              <a:t> </a:t>
            </a:r>
            <a:r>
              <a:rPr lang="ar-SA" sz="2800" dirty="0">
                <a:latin typeface="Calibri"/>
                <a:ea typeface="Times New Roman"/>
                <a:cs typeface="Arial"/>
              </a:rPr>
              <a:t>إذا كانت الفكرة المقتبسة طويلة لا يحتاج الباحث إلى إظهارها كاملة في الإطار النظري فإنه يقوم بحذف البعض من أجزاءها، ويشار في هذه الحالة إلى الجزء المحذوف، إذا كان لا يتجاوز سطرين في كل مرة بنقاط </a:t>
            </a:r>
            <a:r>
              <a:rPr lang="ar-SA" sz="2800" dirty="0" smtClean="0">
                <a:latin typeface="Calibri"/>
                <a:ea typeface="Times New Roman"/>
                <a:cs typeface="Arial"/>
              </a:rPr>
              <a:t>...</a:t>
            </a:r>
            <a:endParaRPr lang="en-US" sz="1600" dirty="0">
              <a:latin typeface="Calibri"/>
              <a:ea typeface="Calibri"/>
              <a:cs typeface="Arial"/>
            </a:endParaRPr>
          </a:p>
          <a:p>
            <a:pPr algn="just" rtl="1">
              <a:lnSpc>
                <a:spcPct val="115000"/>
              </a:lnSpc>
              <a:spcAft>
                <a:spcPts val="1000"/>
              </a:spcAft>
            </a:pPr>
            <a:r>
              <a:rPr lang="ar-SA" sz="2800" b="1" dirty="0">
                <a:latin typeface="Calibri"/>
                <a:ea typeface="Times New Roman"/>
                <a:cs typeface="Arial"/>
              </a:rPr>
              <a:t>ب-</a:t>
            </a:r>
            <a:r>
              <a:rPr lang="ar-SA" sz="2800" b="1" u="sng" dirty="0">
                <a:latin typeface="Calibri"/>
                <a:ea typeface="Times New Roman"/>
                <a:cs typeface="Arial"/>
              </a:rPr>
              <a:t>التغيير في جزء من الفكرة المقتبسة</a:t>
            </a:r>
            <a:r>
              <a:rPr lang="ar-SA" sz="2800" b="1" dirty="0">
                <a:latin typeface="Calibri"/>
                <a:ea typeface="Times New Roman"/>
                <a:cs typeface="Arial"/>
              </a:rPr>
              <a:t>: </a:t>
            </a:r>
            <a:r>
              <a:rPr lang="ar-SA" sz="2800" dirty="0">
                <a:latin typeface="Calibri"/>
                <a:ea typeface="Times New Roman"/>
                <a:cs typeface="Arial"/>
              </a:rPr>
              <a:t>عندما يصحح الباحث بعض الكلمات الخاطئة أو يحاول ازالة الغموض في المعنى يجب عليه أن يضع إشارة للدلالة أن الفكرة الواردة بين القوسين ليست جزءاً من الفكرة المقتبسة إنما هي إضافة من الباحث، كما يمكن توضيح الأخطاء في الهامش في الإطار </a:t>
            </a:r>
            <a:r>
              <a:rPr lang="ar-SA" sz="2800" dirty="0" smtClean="0">
                <a:latin typeface="Calibri"/>
                <a:ea typeface="Times New Roman"/>
                <a:cs typeface="Arial"/>
              </a:rPr>
              <a:t>النظر</a:t>
            </a:r>
            <a:r>
              <a:rPr lang="ar-DZ" sz="2800" dirty="0" smtClean="0">
                <a:latin typeface="Calibri"/>
                <a:ea typeface="Times New Roman"/>
                <a:cs typeface="Arial"/>
              </a:rPr>
              <a:t>ي </a:t>
            </a:r>
            <a:endParaRPr lang="en-US" sz="1600" dirty="0">
              <a:latin typeface="Calibri"/>
              <a:ea typeface="Calibri"/>
              <a:cs typeface="Arial"/>
            </a:endParaRPr>
          </a:p>
        </p:txBody>
      </p:sp>
    </p:spTree>
    <p:extLst>
      <p:ext uri="{BB962C8B-B14F-4D97-AF65-F5344CB8AC3E}">
        <p14:creationId xmlns:p14="http://schemas.microsoft.com/office/powerpoint/2010/main" val="293971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202034"/>
          </a:xfrm>
        </p:spPr>
        <p:txBody>
          <a:bodyPr>
            <a:normAutofit fontScale="90000"/>
          </a:bodyPr>
          <a:lstStyle/>
          <a:p>
            <a:endParaRPr lang="en-US" dirty="0"/>
          </a:p>
        </p:txBody>
      </p:sp>
      <p:sp>
        <p:nvSpPr>
          <p:cNvPr id="3" name="عنصر نائب للمحتوى 2"/>
          <p:cNvSpPr>
            <a:spLocks noGrp="1"/>
          </p:cNvSpPr>
          <p:nvPr>
            <p:ph sz="quarter" idx="1"/>
          </p:nvPr>
        </p:nvSpPr>
        <p:spPr>
          <a:xfrm>
            <a:off x="914400" y="764704"/>
            <a:ext cx="7772400" cy="5255096"/>
          </a:xfrm>
        </p:spPr>
        <p:txBody>
          <a:bodyPr>
            <a:normAutofit/>
          </a:bodyPr>
          <a:lstStyle/>
          <a:p>
            <a:pPr algn="just" rtl="1">
              <a:lnSpc>
                <a:spcPct val="115000"/>
              </a:lnSpc>
              <a:spcAft>
                <a:spcPts val="1000"/>
              </a:spcAft>
            </a:pPr>
            <a:r>
              <a:rPr lang="ar-SA" sz="2800" b="1" u="sng" dirty="0">
                <a:solidFill>
                  <a:srgbClr val="E36C0A"/>
                </a:solidFill>
                <a:latin typeface="Calibri"/>
                <a:ea typeface="Times New Roman"/>
                <a:cs typeface="Arial"/>
              </a:rPr>
              <a:t>-الاقتباس غير المباشر:</a:t>
            </a:r>
            <a:r>
              <a:rPr lang="ar-SA" sz="2800" b="1" dirty="0">
                <a:solidFill>
                  <a:srgbClr val="E36C0A"/>
                </a:solidFill>
                <a:latin typeface="Calibri"/>
                <a:ea typeface="Times New Roman"/>
                <a:cs typeface="Arial"/>
              </a:rPr>
              <a:t> </a:t>
            </a:r>
            <a:r>
              <a:rPr lang="ar-SA" sz="2800" dirty="0">
                <a:solidFill>
                  <a:srgbClr val="E36C0A"/>
                </a:solidFill>
                <a:latin typeface="Calibri"/>
                <a:ea typeface="Times New Roman"/>
                <a:cs typeface="Arial"/>
              </a:rPr>
              <a:t>وذلك باستعانة الباحث بفكرة معينة أو ببعض الفقرات لباحث معين في الإطار النظري حيث يعيد صياغتها بأسلوب مختلف. وذلك يسمى </a:t>
            </a:r>
            <a:r>
              <a:rPr lang="ar-SA" sz="2800" dirty="0" err="1">
                <a:solidFill>
                  <a:srgbClr val="E36C0A"/>
                </a:solidFill>
                <a:latin typeface="Calibri"/>
                <a:ea typeface="Times New Roman"/>
                <a:cs typeface="Arial"/>
              </a:rPr>
              <a:t>الإستيعاب</a:t>
            </a:r>
            <a:r>
              <a:rPr lang="ar-SA" sz="2800" dirty="0">
                <a:solidFill>
                  <a:srgbClr val="E36C0A"/>
                </a:solidFill>
                <a:latin typeface="Calibri"/>
                <a:ea typeface="Times New Roman"/>
                <a:cs typeface="Arial"/>
              </a:rPr>
              <a:t>. أما في الاقتباس غير المباشر فإن الباحث يتبنى الفكرة دون أن يأخذ نفس الكلمات الواردة في النص الأصلي، أي أن الباحث يقوم بصياغة الفكرة المقتبسة بكلماته وبأسلوبه الخاص به. ويغلب استخدام </a:t>
            </a:r>
            <a:r>
              <a:rPr lang="ar-SA" sz="2800" dirty="0" err="1">
                <a:solidFill>
                  <a:srgbClr val="E36C0A"/>
                </a:solidFill>
                <a:latin typeface="Calibri"/>
                <a:ea typeface="Times New Roman"/>
                <a:cs typeface="Arial"/>
              </a:rPr>
              <a:t>الإقتباس</a:t>
            </a:r>
            <a:r>
              <a:rPr lang="ar-SA" sz="2800" dirty="0">
                <a:solidFill>
                  <a:srgbClr val="E36C0A"/>
                </a:solidFill>
                <a:latin typeface="Calibri"/>
                <a:ea typeface="Times New Roman"/>
                <a:cs typeface="Arial"/>
              </a:rPr>
              <a:t> غير المباشر في الإطار النظري للبحوث أكثر من الاقتباس المباشر، ولا يقوم الباحث بوضع الفكرة المقتبسة بين شولتين وليس من الضروري وضع رقم الصفحة التي أخذ منها الباحث الاقتباس في الإطار النظري</a:t>
            </a:r>
            <a:r>
              <a:rPr lang="ar-SA" sz="2800" dirty="0" smtClean="0">
                <a:solidFill>
                  <a:srgbClr val="E36C0A"/>
                </a:solidFill>
                <a:latin typeface="Calibri"/>
                <a:ea typeface="Times New Roman"/>
                <a:cs typeface="Arial"/>
              </a:rPr>
              <a:t>.</a:t>
            </a:r>
            <a:endParaRPr lang="en-US" sz="1600" dirty="0">
              <a:latin typeface="Calibri"/>
              <a:ea typeface="Calibri"/>
              <a:cs typeface="Arial"/>
            </a:endParaRPr>
          </a:p>
        </p:txBody>
      </p:sp>
    </p:spTree>
    <p:extLst>
      <p:ext uri="{BB962C8B-B14F-4D97-AF65-F5344CB8AC3E}">
        <p14:creationId xmlns:p14="http://schemas.microsoft.com/office/powerpoint/2010/main" val="680566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562074"/>
          </a:xfrm>
        </p:spPr>
        <p:txBody>
          <a:bodyPr>
            <a:normAutofit fontScale="90000"/>
          </a:bodyPr>
          <a:lstStyle/>
          <a:p>
            <a:pPr algn="r"/>
            <a:r>
              <a:rPr lang="ar-SA" b="1" u="sng" dirty="0">
                <a:solidFill>
                  <a:srgbClr val="E36C0A"/>
                </a:solidFill>
                <a:ea typeface="Times New Roman"/>
                <a:cs typeface="Arial"/>
              </a:rPr>
              <a:t>مناهج الدراسة في الإطار </a:t>
            </a:r>
            <a:r>
              <a:rPr lang="ar-SA" b="1" u="sng" dirty="0" smtClean="0">
                <a:solidFill>
                  <a:srgbClr val="E36C0A"/>
                </a:solidFill>
                <a:ea typeface="Times New Roman"/>
                <a:cs typeface="Arial"/>
              </a:rPr>
              <a:t>النظر</a:t>
            </a:r>
            <a:r>
              <a:rPr lang="ar-DZ" b="1" u="sng" dirty="0" smtClean="0">
                <a:solidFill>
                  <a:srgbClr val="E36C0A"/>
                </a:solidFill>
                <a:ea typeface="Times New Roman"/>
                <a:cs typeface="Arial"/>
              </a:rPr>
              <a:t>ي</a:t>
            </a:r>
            <a:endParaRPr lang="en-US" dirty="0"/>
          </a:p>
        </p:txBody>
      </p:sp>
      <p:sp>
        <p:nvSpPr>
          <p:cNvPr id="3" name="عنصر نائب للمحتوى 2"/>
          <p:cNvSpPr>
            <a:spLocks noGrp="1"/>
          </p:cNvSpPr>
          <p:nvPr>
            <p:ph sz="quarter" idx="1"/>
          </p:nvPr>
        </p:nvSpPr>
        <p:spPr>
          <a:xfrm>
            <a:off x="914400" y="980728"/>
            <a:ext cx="7772400" cy="5039072"/>
          </a:xfrm>
        </p:spPr>
        <p:txBody>
          <a:bodyPr>
            <a:normAutofit fontScale="62500" lnSpcReduction="20000"/>
          </a:bodyPr>
          <a:lstStyle/>
          <a:p>
            <a:pPr algn="r" rtl="1">
              <a:lnSpc>
                <a:spcPct val="115000"/>
              </a:lnSpc>
              <a:spcAft>
                <a:spcPts val="750"/>
              </a:spcAft>
            </a:pPr>
            <a:r>
              <a:rPr lang="ar-SA" sz="2800" b="1" dirty="0">
                <a:latin typeface="Calibri"/>
                <a:ea typeface="Times New Roman"/>
                <a:cs typeface="Arial"/>
              </a:rPr>
              <a:t>مناهج الدراسة ويُطلق عليها مناهج البحث العلمي و المصطلح إلى الأساليب والإجراءات التي يتبعها الباحث في طريقة جمع المعلومات</a:t>
            </a:r>
            <a:endParaRPr lang="en-US" sz="1600" b="1" dirty="0">
              <a:latin typeface="Calibri"/>
              <a:ea typeface="Calibri"/>
              <a:cs typeface="Arial"/>
            </a:endParaRPr>
          </a:p>
          <a:p>
            <a:pPr algn="r" rtl="1">
              <a:lnSpc>
                <a:spcPct val="115000"/>
              </a:lnSpc>
              <a:spcAft>
                <a:spcPts val="750"/>
              </a:spcAft>
            </a:pPr>
            <a:r>
              <a:rPr lang="ar-SA" sz="2800" b="1" dirty="0">
                <a:solidFill>
                  <a:srgbClr val="E36C0A"/>
                </a:solidFill>
                <a:latin typeface="Calibri"/>
                <a:ea typeface="Times New Roman"/>
                <a:cs typeface="Arial"/>
              </a:rPr>
              <a:t>المنهج التاريخي</a:t>
            </a:r>
            <a:r>
              <a:rPr lang="ar-SA" sz="2800" b="1" dirty="0">
                <a:latin typeface="Calibri"/>
                <a:ea typeface="Times New Roman"/>
                <a:cs typeface="Arial"/>
              </a:rPr>
              <a:t>: وهو وسيلة بحثية شائعة الاستخدام في مناهج البحث العلمي، وتعتمد على إجراء الدراسات حول الأمور التاريخية التي تخصُّ مشكلة أو موضوع الدراسة، وجمع البراهين والأدلَّة</a:t>
            </a:r>
            <a:endParaRPr lang="en-US" sz="1600" b="1" dirty="0">
              <a:latin typeface="Calibri"/>
              <a:ea typeface="Calibri"/>
              <a:cs typeface="Arial"/>
            </a:endParaRPr>
          </a:p>
          <a:p>
            <a:pPr algn="r" rtl="1">
              <a:lnSpc>
                <a:spcPct val="115000"/>
              </a:lnSpc>
              <a:spcAft>
                <a:spcPts val="750"/>
              </a:spcAft>
            </a:pPr>
            <a:r>
              <a:rPr lang="ar-SA" sz="2800" b="1" dirty="0">
                <a:latin typeface="Calibri"/>
                <a:ea typeface="Times New Roman"/>
                <a:cs typeface="Arial"/>
              </a:rPr>
              <a:t> </a:t>
            </a:r>
            <a:endParaRPr lang="en-US" sz="1600" b="1" dirty="0">
              <a:latin typeface="Calibri"/>
              <a:ea typeface="Calibri"/>
              <a:cs typeface="Arial"/>
            </a:endParaRPr>
          </a:p>
          <a:p>
            <a:pPr algn="r" rtl="1">
              <a:lnSpc>
                <a:spcPct val="115000"/>
              </a:lnSpc>
              <a:spcAft>
                <a:spcPts val="750"/>
              </a:spcAft>
            </a:pPr>
            <a:r>
              <a:rPr lang="ar-SA" sz="2800" b="1" dirty="0">
                <a:solidFill>
                  <a:srgbClr val="E36C0A"/>
                </a:solidFill>
                <a:latin typeface="Calibri"/>
                <a:ea typeface="Times New Roman"/>
                <a:cs typeface="Arial"/>
              </a:rPr>
              <a:t>المنهج الوصفي: </a:t>
            </a:r>
            <a:r>
              <a:rPr lang="ar-SA" sz="2800" b="1" dirty="0">
                <a:latin typeface="Calibri"/>
                <a:ea typeface="Times New Roman"/>
                <a:cs typeface="Arial"/>
              </a:rPr>
              <a:t>ويُستخدم في وصف المشكلات أو الظواهر، دون أن يتدخَّل العنصر البشري في أي عامل يُؤثِّر فيها، وإنما وصفها فقط، للإجابة عن الاستفسارات البحثية المقدمة من جانب الباحث</a:t>
            </a:r>
            <a:endParaRPr lang="en-US" sz="1600" b="1" dirty="0">
              <a:latin typeface="Calibri"/>
              <a:ea typeface="Calibri"/>
              <a:cs typeface="Arial"/>
            </a:endParaRPr>
          </a:p>
          <a:p>
            <a:pPr algn="r" rtl="1">
              <a:lnSpc>
                <a:spcPct val="115000"/>
              </a:lnSpc>
              <a:spcAft>
                <a:spcPts val="750"/>
              </a:spcAft>
            </a:pPr>
            <a:r>
              <a:rPr lang="ar-SA" sz="2800" b="1" dirty="0">
                <a:solidFill>
                  <a:srgbClr val="E36C0A"/>
                </a:solidFill>
                <a:latin typeface="Calibri"/>
                <a:ea typeface="Times New Roman"/>
                <a:cs typeface="Arial"/>
              </a:rPr>
              <a:t>المنهج التجريبي</a:t>
            </a:r>
            <a:r>
              <a:rPr lang="ar-SA" sz="2800" b="1" dirty="0">
                <a:latin typeface="Calibri"/>
                <a:ea typeface="Times New Roman"/>
                <a:cs typeface="Arial"/>
              </a:rPr>
              <a:t>: وهو يستند إلى إجراء التجارب العملية بشكل مباشر، وهو من أدق مناهج البحث العلمي من حيث الفاعلية، ويهدف إلى الوصول إلى النتائج المؤكدة والعملية</a:t>
            </a:r>
            <a:endParaRPr lang="en-US" sz="1600" b="1" dirty="0">
              <a:latin typeface="Calibri"/>
              <a:ea typeface="Calibri"/>
              <a:cs typeface="Arial"/>
            </a:endParaRPr>
          </a:p>
          <a:p>
            <a:pPr algn="r" rtl="1">
              <a:lnSpc>
                <a:spcPct val="115000"/>
              </a:lnSpc>
              <a:spcAft>
                <a:spcPts val="750"/>
              </a:spcAft>
            </a:pPr>
            <a:r>
              <a:rPr lang="ar-SA" sz="2800" b="1" dirty="0">
                <a:solidFill>
                  <a:srgbClr val="E36C0A"/>
                </a:solidFill>
                <a:latin typeface="Calibri"/>
                <a:ea typeface="Times New Roman"/>
                <a:cs typeface="Arial"/>
              </a:rPr>
              <a:t>المنهج الاستنباطي</a:t>
            </a:r>
            <a:r>
              <a:rPr lang="ar-SA" sz="2800" b="1" dirty="0">
                <a:latin typeface="Calibri"/>
                <a:ea typeface="Times New Roman"/>
                <a:cs typeface="Arial"/>
              </a:rPr>
              <a:t>: ويتمثل المنهج الاستنباطي كمنهج من </a:t>
            </a:r>
            <a:r>
              <a:rPr lang="ar-SA" sz="2800" b="1" u="sng" dirty="0">
                <a:solidFill>
                  <a:srgbClr val="0000FF"/>
                </a:solidFill>
                <a:latin typeface="Calibri"/>
                <a:ea typeface="Times New Roman"/>
                <a:cs typeface="Arial"/>
                <a:hlinkClick r:id="rId2" tooltip="كتب في مناهج البحث العلمي PDF"/>
              </a:rPr>
              <a:t>مناهج البحث العلمي</a:t>
            </a:r>
            <a:r>
              <a:rPr lang="ar-SA" sz="2800" b="1" dirty="0">
                <a:latin typeface="Calibri"/>
                <a:ea typeface="Times New Roman"/>
                <a:cs typeface="Arial"/>
              </a:rPr>
              <a:t> في الاهتمام بالتفصيلات والجزئيات البسيطة التي تخصُّ مشكلة أو ظاهرة، وبعد دراستها بشكل جيد والتَّعرُّف على العلاقات والمسببات </a:t>
            </a:r>
            <a:endParaRPr lang="en-US" sz="1600" b="1" dirty="0">
              <a:latin typeface="Calibri"/>
              <a:ea typeface="Calibri"/>
              <a:cs typeface="Arial"/>
            </a:endParaRPr>
          </a:p>
          <a:p>
            <a:pPr algn="r" rtl="1">
              <a:lnSpc>
                <a:spcPct val="115000"/>
              </a:lnSpc>
              <a:spcAft>
                <a:spcPts val="750"/>
              </a:spcAft>
            </a:pPr>
            <a:r>
              <a:rPr lang="ar-SA" sz="1600" b="1" dirty="0">
                <a:solidFill>
                  <a:srgbClr val="333333"/>
                </a:solidFill>
                <a:latin typeface="Calibri"/>
                <a:ea typeface="Calibri"/>
                <a:cs typeface="Arial"/>
              </a:rPr>
              <a:t>ـــــــــــــــــــــــــــــــــــــــــــــــــــــــــــ</a:t>
            </a:r>
            <a:endParaRPr lang="en-US" sz="1600" b="1" dirty="0">
              <a:latin typeface="Calibri"/>
              <a:ea typeface="Calibri"/>
              <a:cs typeface="Arial"/>
            </a:endParaRPr>
          </a:p>
          <a:p>
            <a:pPr algn="r" rtl="1">
              <a:lnSpc>
                <a:spcPct val="115000"/>
              </a:lnSpc>
              <a:spcAft>
                <a:spcPts val="750"/>
              </a:spcAft>
            </a:pPr>
            <a:r>
              <a:rPr lang="ar-SA" sz="1600" b="1" dirty="0">
                <a:solidFill>
                  <a:srgbClr val="333333"/>
                </a:solidFill>
                <a:latin typeface="Calibri"/>
                <a:ea typeface="Calibri"/>
                <a:cs typeface="Arial"/>
              </a:rPr>
              <a:t> محمود درويش (6-7-2018)، مناهج البحث العلمي في العلوم  (الطبعة الأولى)، مصر: مؤسسة الأمة العربية للنشر والتوزيع، صفحة 65, 66, 71, 72. بتصرّف</a:t>
            </a:r>
            <a:r>
              <a:rPr lang="en-US" sz="1600" b="1" dirty="0">
                <a:solidFill>
                  <a:srgbClr val="333333"/>
                </a:solidFill>
                <a:latin typeface="Arial"/>
                <a:ea typeface="Calibri"/>
                <a:cs typeface="Arial"/>
              </a:rPr>
              <a:t>.</a:t>
            </a:r>
            <a:br>
              <a:rPr lang="en-US" sz="1600" b="1" dirty="0">
                <a:solidFill>
                  <a:srgbClr val="333333"/>
                </a:solidFill>
                <a:latin typeface="Arial"/>
                <a:ea typeface="Calibri"/>
                <a:cs typeface="Arial"/>
              </a:rPr>
            </a:br>
            <a:endParaRPr lang="en-US" sz="1600" b="1" dirty="0">
              <a:latin typeface="Calibri"/>
              <a:ea typeface="Calibri"/>
              <a:cs typeface="Arial"/>
            </a:endParaRPr>
          </a:p>
          <a:p>
            <a:endParaRPr lang="en-US" b="1" dirty="0"/>
          </a:p>
        </p:txBody>
      </p:sp>
    </p:spTree>
    <p:extLst>
      <p:ext uri="{BB962C8B-B14F-4D97-AF65-F5344CB8AC3E}">
        <p14:creationId xmlns:p14="http://schemas.microsoft.com/office/powerpoint/2010/main" val="25300958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b="1" dirty="0">
                <a:ea typeface="Times New Roman"/>
                <a:cs typeface="Arial"/>
              </a:rPr>
              <a:t>ما الخطوة التي </a:t>
            </a:r>
            <a:r>
              <a:rPr lang="ar-SA" b="1" u="sng" dirty="0">
                <a:ea typeface="Times New Roman"/>
                <a:cs typeface="Arial"/>
              </a:rPr>
              <a:t>تسبق </a:t>
            </a:r>
            <a:r>
              <a:rPr lang="ar-SA" b="1" dirty="0">
                <a:ea typeface="Times New Roman"/>
                <a:cs typeface="Arial"/>
              </a:rPr>
              <a:t>الإطار النظري في رسالة الماجستير والدكتوراه</a:t>
            </a:r>
            <a:r>
              <a:rPr lang="ar-SA" b="1" dirty="0" smtClean="0">
                <a:ea typeface="Times New Roman"/>
                <a:cs typeface="Arial"/>
              </a:rPr>
              <a:t>؟</a:t>
            </a:r>
            <a:endParaRPr lang="en-US" dirty="0"/>
          </a:p>
        </p:txBody>
      </p:sp>
      <p:sp>
        <p:nvSpPr>
          <p:cNvPr id="3" name="عنصر نائب للمحتوى 2"/>
          <p:cNvSpPr>
            <a:spLocks noGrp="1"/>
          </p:cNvSpPr>
          <p:nvPr>
            <p:ph sz="quarter" idx="1"/>
          </p:nvPr>
        </p:nvSpPr>
        <p:spPr/>
        <p:txBody>
          <a:bodyPr>
            <a:normAutofit fontScale="92500" lnSpcReduction="20000"/>
          </a:bodyPr>
          <a:lstStyle/>
          <a:p>
            <a:pPr algn="r" rtl="1">
              <a:lnSpc>
                <a:spcPct val="115000"/>
              </a:lnSpc>
              <a:spcAft>
                <a:spcPts val="750"/>
              </a:spcAft>
            </a:pPr>
            <a:r>
              <a:rPr lang="ar-SA" sz="2800" dirty="0">
                <a:latin typeface="Calibri"/>
                <a:ea typeface="Times New Roman"/>
                <a:cs typeface="Arial"/>
              </a:rPr>
              <a:t>يسبق </a:t>
            </a:r>
            <a:r>
              <a:rPr lang="ar-SA" sz="2800" u="sng" dirty="0">
                <a:latin typeface="Calibri"/>
                <a:ea typeface="Times New Roman"/>
                <a:cs typeface="Arial"/>
              </a:rPr>
              <a:t>الإطار النظري</a:t>
            </a:r>
            <a:r>
              <a:rPr lang="ar-SA" sz="2800" dirty="0">
                <a:latin typeface="Calibri"/>
                <a:ea typeface="Times New Roman"/>
                <a:cs typeface="Arial"/>
              </a:rPr>
              <a:t> في رسالة الماجستير والدكتوراه </a:t>
            </a:r>
            <a:r>
              <a:rPr lang="ar-SA" sz="2800" u="sng" dirty="0">
                <a:latin typeface="Calibri"/>
                <a:ea typeface="Times New Roman"/>
                <a:cs typeface="Arial"/>
              </a:rPr>
              <a:t>اختيار الموضوع أو المشكلة العلمية</a:t>
            </a:r>
            <a:r>
              <a:rPr lang="ar-SA" sz="2800" dirty="0">
                <a:latin typeface="Calibri"/>
                <a:ea typeface="Times New Roman"/>
                <a:cs typeface="Arial"/>
              </a:rPr>
              <a:t>، وطريقة الاختيار تختلف فيما بين الجهات الدراسية، فهناك بعض الجهات التي تتيح كامل الحرية للدارس في تقديم الموضوع العلمي دون أي تدخلات، وهناك جهات أخرى تلزم الدارس بتقديم مجموعة من الموضوعات التي يراها مناسبة، </a:t>
            </a:r>
            <a:endParaRPr lang="en-US" sz="1600" dirty="0">
              <a:latin typeface="Calibri"/>
              <a:ea typeface="Calibri"/>
              <a:cs typeface="Arial"/>
            </a:endParaRPr>
          </a:p>
          <a:p>
            <a:pPr algn="r" rtl="1">
              <a:lnSpc>
                <a:spcPct val="115000"/>
              </a:lnSpc>
              <a:spcAft>
                <a:spcPts val="750"/>
              </a:spcAft>
            </a:pPr>
            <a:r>
              <a:rPr lang="ar-SA" sz="2800" dirty="0">
                <a:latin typeface="Calibri"/>
                <a:ea typeface="Times New Roman"/>
                <a:cs typeface="Arial"/>
              </a:rPr>
              <a:t>ومن ثم يتم اختيار </a:t>
            </a:r>
            <a:r>
              <a:rPr lang="ar-SA" sz="2800" u="sng" dirty="0">
                <a:solidFill>
                  <a:srgbClr val="0000FF"/>
                </a:solidFill>
                <a:latin typeface="Calibri"/>
                <a:ea typeface="Times New Roman"/>
                <a:cs typeface="Arial"/>
                <a:hlinkClick r:id="rId2" tooltip="ما يجب أن تراعيه كباحث قبل الخوص في موضوع بحثك العلمي"/>
              </a:rPr>
              <a:t>الموضوع </a:t>
            </a:r>
            <a:r>
              <a:rPr lang="ar-SA" sz="2800" dirty="0">
                <a:latin typeface="Calibri"/>
                <a:ea typeface="Times New Roman"/>
                <a:cs typeface="Arial"/>
              </a:rPr>
              <a:t>النهائي من جانب الجامعة، عن طريق لجنة مُشكلة من بعض المشرفين والخبراء العلميين، وسواء قام الطالب بتقديم الرسالة، أو تم اختيارها من جانب الجامعة فمن المهم مراعاة أن تكون الرسالة لها مغزى وهدف من الناحية العلمية والاجتماعية، ويجب أن تكون ذات مصادر معلوماتية متنوعة؛ حتى يستطيع الباحث أن يجد البيانات التي يسوقها داخل الرسالة </a:t>
            </a:r>
            <a:r>
              <a:rPr lang="ar-SA" sz="2800" dirty="0" smtClean="0">
                <a:latin typeface="Calibri"/>
                <a:ea typeface="Times New Roman"/>
                <a:cs typeface="Arial"/>
              </a:rPr>
              <a:t>العلمي</a:t>
            </a:r>
            <a:r>
              <a:rPr lang="ar-DZ" sz="2800" dirty="0" smtClean="0">
                <a:latin typeface="Calibri"/>
                <a:ea typeface="Times New Roman"/>
                <a:cs typeface="Arial"/>
              </a:rPr>
              <a:t>ه </a:t>
            </a:r>
            <a:endParaRPr lang="en-US" sz="1600" dirty="0">
              <a:latin typeface="Calibri"/>
              <a:ea typeface="Calibri"/>
              <a:cs typeface="Arial"/>
            </a:endParaRPr>
          </a:p>
        </p:txBody>
      </p:sp>
    </p:spTree>
    <p:extLst>
      <p:ext uri="{BB962C8B-B14F-4D97-AF65-F5344CB8AC3E}">
        <p14:creationId xmlns:p14="http://schemas.microsoft.com/office/powerpoint/2010/main" val="526166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4638"/>
            <a:ext cx="7772400" cy="202034"/>
          </a:xfrm>
        </p:spPr>
        <p:txBody>
          <a:bodyPr>
            <a:normAutofit fontScale="90000"/>
          </a:bodyPr>
          <a:lstStyle/>
          <a:p>
            <a:endParaRPr lang="en-US" dirty="0"/>
          </a:p>
        </p:txBody>
      </p:sp>
      <p:sp>
        <p:nvSpPr>
          <p:cNvPr id="3" name="عنصر نائب للمحتوى 2"/>
          <p:cNvSpPr>
            <a:spLocks noGrp="1"/>
          </p:cNvSpPr>
          <p:nvPr>
            <p:ph idx="1"/>
          </p:nvPr>
        </p:nvSpPr>
        <p:spPr>
          <a:xfrm>
            <a:off x="914400" y="692696"/>
            <a:ext cx="7772400" cy="5327104"/>
          </a:xfrm>
        </p:spPr>
        <p:txBody>
          <a:bodyPr>
            <a:noAutofit/>
          </a:bodyPr>
          <a:lstStyle/>
          <a:p>
            <a:pPr algn="ctr">
              <a:lnSpc>
                <a:spcPct val="115000"/>
              </a:lnSpc>
              <a:spcAft>
                <a:spcPts val="1000"/>
              </a:spcAft>
            </a:pPr>
            <a:r>
              <a:rPr lang="ar-DZ" sz="1600" b="1" dirty="0">
                <a:latin typeface="Calibri"/>
                <a:ea typeface="Calibri"/>
                <a:cs typeface="Arial"/>
              </a:rPr>
              <a:t> </a:t>
            </a:r>
            <a:endParaRPr lang="en-US" sz="1200" b="1" dirty="0">
              <a:latin typeface="Calibri"/>
              <a:ea typeface="Calibri"/>
              <a:cs typeface="Arial"/>
            </a:endParaRPr>
          </a:p>
          <a:p>
            <a:pPr algn="ctr">
              <a:lnSpc>
                <a:spcPct val="115000"/>
              </a:lnSpc>
              <a:spcAft>
                <a:spcPts val="1000"/>
              </a:spcAft>
            </a:pPr>
            <a:r>
              <a:rPr lang="ar-DZ" sz="1600" b="1" dirty="0">
                <a:latin typeface="Calibri"/>
                <a:ea typeface="Calibri"/>
                <a:cs typeface="Arial"/>
              </a:rPr>
              <a:t> </a:t>
            </a:r>
            <a:endParaRPr lang="en-US" sz="1200" b="1" dirty="0">
              <a:latin typeface="Calibri"/>
              <a:ea typeface="Calibri"/>
              <a:cs typeface="Arial"/>
            </a:endParaRPr>
          </a:p>
          <a:p>
            <a:pPr marL="342900" lvl="0" indent="-342900" algn="just" rtl="1">
              <a:spcAft>
                <a:spcPts val="0"/>
              </a:spcAft>
              <a:buSzPts val="1600"/>
              <a:buFont typeface="+mj-lt"/>
              <a:buAutoNum type="arabicPeriod"/>
            </a:pPr>
            <a:r>
              <a:rPr lang="en-US" sz="1400" b="1" dirty="0">
                <a:latin typeface="Calibri"/>
                <a:ea typeface="Calibri"/>
                <a:cs typeface="Arial"/>
              </a:rPr>
              <a:t>)</a:t>
            </a:r>
            <a:r>
              <a:rPr lang="ar-SA" sz="1400" b="1" dirty="0">
                <a:latin typeface="Calibri"/>
                <a:ea typeface="Calibri"/>
                <a:cs typeface="Arial"/>
              </a:rPr>
              <a:t>)</a:t>
            </a:r>
            <a:r>
              <a:rPr lang="ar-IQ" sz="1400" b="1" dirty="0">
                <a:latin typeface="Calibri"/>
                <a:ea typeface="Calibri"/>
                <a:cs typeface="Arial"/>
              </a:rPr>
              <a:t> نوري ابراهيم الشوك رافع صالح؛ </a:t>
            </a:r>
            <a:r>
              <a:rPr lang="ar-IQ" sz="1400" b="1" u="sng" dirty="0">
                <a:latin typeface="Calibri"/>
                <a:ea typeface="Calibri"/>
                <a:cs typeface="Arial"/>
              </a:rPr>
              <a:t>دليل البحاث لكتابة البحث في التربية الرياضية</a:t>
            </a:r>
            <a:r>
              <a:rPr lang="ar-IQ" sz="1400" b="1" dirty="0">
                <a:latin typeface="Calibri"/>
                <a:ea typeface="Calibri"/>
                <a:cs typeface="Arial"/>
              </a:rPr>
              <a:t>، بغداد ، 2004، ص35.</a:t>
            </a:r>
            <a:endParaRPr lang="en-US" sz="1100" b="1" dirty="0">
              <a:latin typeface="Calibri"/>
              <a:ea typeface="Calibri"/>
              <a:cs typeface="Arial"/>
            </a:endParaRPr>
          </a:p>
          <a:p>
            <a:pPr algn="just" rtl="1">
              <a:spcAft>
                <a:spcPts val="0"/>
              </a:spcAft>
            </a:pPr>
            <a:r>
              <a:rPr lang="en-US" sz="1400" b="1" dirty="0">
                <a:latin typeface="Calibri"/>
                <a:ea typeface="Calibri"/>
                <a:cs typeface="Arial"/>
              </a:rPr>
              <a:t> </a:t>
            </a:r>
            <a:endParaRPr lang="en-US" sz="1100" b="1" dirty="0">
              <a:latin typeface="Calibri"/>
              <a:ea typeface="Calibri"/>
              <a:cs typeface="Arial"/>
            </a:endParaRPr>
          </a:p>
          <a:p>
            <a:pPr marL="342900" lvl="0" indent="-342900" algn="just" rtl="1">
              <a:lnSpc>
                <a:spcPct val="115000"/>
              </a:lnSpc>
              <a:spcAft>
                <a:spcPts val="1000"/>
              </a:spcAft>
              <a:buSzPts val="1600"/>
              <a:buFont typeface="+mj-lt"/>
              <a:buAutoNum type="arabicPeriod"/>
            </a:pPr>
            <a:r>
              <a:rPr lang="en-US" sz="1400" b="1" dirty="0">
                <a:latin typeface="Calibri"/>
                <a:ea typeface="Calibri"/>
                <a:cs typeface="Arial"/>
              </a:rPr>
              <a:t>)</a:t>
            </a:r>
            <a:r>
              <a:rPr lang="ar-SA" sz="1400" b="1" dirty="0">
                <a:latin typeface="Calibri"/>
                <a:ea typeface="Calibri"/>
                <a:cs typeface="Arial"/>
              </a:rPr>
              <a:t>)</a:t>
            </a:r>
            <a:r>
              <a:rPr lang="ar-IQ" sz="1400" b="1" dirty="0">
                <a:latin typeface="Calibri"/>
                <a:ea typeface="Calibri"/>
                <a:cs typeface="Arial"/>
              </a:rPr>
              <a:t> فاطمه عبد مالح، الشبكة الدولية </a:t>
            </a:r>
            <a:r>
              <a:rPr lang="ar-IQ" sz="1400" b="1" dirty="0" err="1">
                <a:latin typeface="Calibri"/>
                <a:ea typeface="Calibri"/>
                <a:cs typeface="Arial"/>
              </a:rPr>
              <a:t>للانترنت</a:t>
            </a:r>
            <a:r>
              <a:rPr lang="ar-IQ" sz="1400" b="1" dirty="0">
                <a:latin typeface="Calibri"/>
                <a:ea typeface="Calibri"/>
                <a:cs typeface="Arial"/>
              </a:rPr>
              <a:t>، اوكيا مديا، 2016-2017.</a:t>
            </a:r>
            <a:endParaRPr lang="en-US" sz="1200" b="1" dirty="0">
              <a:latin typeface="Calibri"/>
              <a:ea typeface="Calibri"/>
              <a:cs typeface="Arial"/>
            </a:endParaRPr>
          </a:p>
          <a:p>
            <a:pPr marL="342900" lvl="0" indent="-342900" algn="just" rtl="1">
              <a:lnSpc>
                <a:spcPct val="115000"/>
              </a:lnSpc>
              <a:spcAft>
                <a:spcPts val="750"/>
              </a:spcAft>
              <a:buSzPts val="1600"/>
              <a:buFont typeface="+mj-lt"/>
              <a:buAutoNum type="arabicPeriod"/>
            </a:pPr>
            <a:r>
              <a:rPr lang="ar-IQ" sz="1600" b="1" dirty="0">
                <a:latin typeface="Calibri"/>
                <a:ea typeface="Calibri"/>
                <a:cs typeface="Simplified Arabic"/>
              </a:rPr>
              <a:t>- حنان عيسى سلطان وغانم سعيد شريف العبيدي</a:t>
            </a:r>
            <a:r>
              <a:rPr lang="ar-IQ" sz="1600" b="1" u="sng" dirty="0">
                <a:latin typeface="Calibri"/>
                <a:ea typeface="Calibri"/>
                <a:cs typeface="Simplified Arabic"/>
              </a:rPr>
              <a:t> ؛ </a:t>
            </a:r>
            <a:r>
              <a:rPr lang="ar-IQ" sz="1600" b="1" u="sng" dirty="0" err="1">
                <a:latin typeface="Calibri"/>
                <a:ea typeface="Calibri"/>
                <a:cs typeface="Simplified Arabic"/>
              </a:rPr>
              <a:t>ساسيات</a:t>
            </a:r>
            <a:r>
              <a:rPr lang="ar-IQ" sz="1600" b="1" u="sng" dirty="0">
                <a:latin typeface="Calibri"/>
                <a:ea typeface="Calibri"/>
                <a:cs typeface="Simplified Arabic"/>
              </a:rPr>
              <a:t> البحث العلمي بين النظرية </a:t>
            </a:r>
            <a:r>
              <a:rPr lang="ar-IQ" sz="1600" b="1" dirty="0">
                <a:latin typeface="Calibri"/>
                <a:ea typeface="Calibri"/>
                <a:cs typeface="Simplified Arabic"/>
              </a:rPr>
              <a:t>والتطبيق ,ط1, دار العلم للطباعة والنشر , 1404ه  </a:t>
            </a:r>
            <a:endParaRPr lang="en-US" sz="1200" b="1" dirty="0">
              <a:latin typeface="Calibri"/>
              <a:ea typeface="Calibri"/>
              <a:cs typeface="Arial"/>
            </a:endParaRPr>
          </a:p>
          <a:p>
            <a:pPr marL="342900" lvl="0" indent="-342900" algn="just" rtl="1">
              <a:lnSpc>
                <a:spcPct val="115000"/>
              </a:lnSpc>
              <a:spcAft>
                <a:spcPts val="750"/>
              </a:spcAft>
              <a:buSzPts val="1600"/>
              <a:buFont typeface="+mj-lt"/>
              <a:buAutoNum type="arabicPeriod"/>
            </a:pPr>
            <a:r>
              <a:rPr lang="ar-SA" sz="1200" b="1" dirty="0">
                <a:latin typeface="Calibri"/>
                <a:ea typeface="Calibri"/>
                <a:cs typeface="Arial"/>
              </a:rPr>
              <a:t>اسماعيل </a:t>
            </a:r>
            <a:r>
              <a:rPr lang="ar-IQ" sz="1200" b="1" dirty="0">
                <a:latin typeface="Calibri"/>
                <a:ea typeface="Calibri"/>
                <a:cs typeface="Arial"/>
              </a:rPr>
              <a:t>عبد زيد عاشور ؛ مصدر  ذكر سابقاً ، ص203-204 </a:t>
            </a:r>
            <a:r>
              <a:rPr lang="ar-IQ" sz="1200" b="1" dirty="0" smtClean="0">
                <a:latin typeface="Calibri"/>
                <a:ea typeface="Calibri"/>
                <a:cs typeface="Arial"/>
              </a:rPr>
              <a:t>.</a:t>
            </a:r>
            <a:endParaRPr lang="en-US" sz="1200" b="1" dirty="0">
              <a:latin typeface="Calibri"/>
              <a:ea typeface="Calibri"/>
              <a:cs typeface="Arial"/>
            </a:endParaRPr>
          </a:p>
          <a:p>
            <a:pPr marL="342900" lvl="0" indent="-342900" algn="just" rtl="1">
              <a:lnSpc>
                <a:spcPct val="115000"/>
              </a:lnSpc>
              <a:spcAft>
                <a:spcPts val="1000"/>
              </a:spcAft>
              <a:buSzPts val="1600"/>
              <a:buFont typeface="+mj-lt"/>
              <a:buAutoNum type="arabicPeriod"/>
            </a:pPr>
            <a:r>
              <a:rPr lang="ar-DZ" sz="1200" b="1" dirty="0">
                <a:latin typeface="Calibri"/>
                <a:ea typeface="Calibri"/>
                <a:cs typeface="Arial"/>
              </a:rPr>
              <a:t>-موقع المنارة للدراسات العليا والاستشارات الاكاديمية الانترنت    </a:t>
            </a:r>
            <a:r>
              <a:rPr lang="en-US" sz="1200" b="1" u="sng" dirty="0" smtClean="0">
                <a:solidFill>
                  <a:srgbClr val="0000FF"/>
                </a:solidFill>
                <a:latin typeface="Calibri"/>
                <a:ea typeface="Calibri"/>
                <a:cs typeface="Arial"/>
                <a:hlinkClick r:id="rId2"/>
              </a:rPr>
              <a:t>Order@manaraa.com</a:t>
            </a:r>
            <a:endParaRPr lang="en-US" sz="1200" b="1" dirty="0">
              <a:latin typeface="Calibri"/>
              <a:ea typeface="Calibri"/>
              <a:cs typeface="Arial"/>
            </a:endParaRPr>
          </a:p>
          <a:p>
            <a:pPr marL="342900" lvl="0" indent="-342900" algn="just" rtl="1">
              <a:lnSpc>
                <a:spcPct val="115000"/>
              </a:lnSpc>
              <a:spcAft>
                <a:spcPts val="1000"/>
              </a:spcAft>
              <a:buSzPts val="1600"/>
              <a:buFont typeface="+mj-lt"/>
              <a:buAutoNum type="arabicPeriod"/>
            </a:pPr>
            <a:r>
              <a:rPr lang="ar-IQ" sz="1200" b="1" dirty="0">
                <a:latin typeface="Droid Arabic Kufi"/>
                <a:ea typeface="Calibri"/>
                <a:cs typeface="Arial"/>
              </a:rPr>
              <a:t>-</a:t>
            </a:r>
            <a:r>
              <a:rPr lang="ar-SA" sz="1200" b="1" dirty="0">
                <a:latin typeface="Droid Arabic Kufi"/>
                <a:ea typeface="Calibri"/>
                <a:cs typeface="Arial"/>
              </a:rPr>
              <a:t>بيان علي عبد علي </a:t>
            </a:r>
            <a:r>
              <a:rPr lang="ar-SA" sz="1200" b="1" dirty="0" err="1">
                <a:latin typeface="Droid Arabic Kufi"/>
                <a:ea typeface="Calibri"/>
                <a:cs typeface="Arial"/>
              </a:rPr>
              <a:t>الخاقاني</a:t>
            </a:r>
            <a:r>
              <a:rPr lang="en-US" sz="1400" b="1" dirty="0">
                <a:latin typeface="Droid Arabic Kufi"/>
                <a:ea typeface="Calibri"/>
                <a:cs typeface="Arial"/>
              </a:rPr>
              <a:t>   </a:t>
            </a:r>
            <a:r>
              <a:rPr lang="ar-SA" sz="1200" b="1" dirty="0">
                <a:latin typeface="Droid Arabic Kufi"/>
                <a:ea typeface="Calibri"/>
                <a:cs typeface="Arial"/>
              </a:rPr>
              <a:t>.الدراسات النظرية .جامعة بابل كلية التربية</a:t>
            </a:r>
            <a:endParaRPr lang="en-US" sz="1200" b="1" dirty="0">
              <a:latin typeface="Calibri"/>
              <a:ea typeface="Calibri"/>
              <a:cs typeface="Arial"/>
            </a:endParaRPr>
          </a:p>
          <a:p>
            <a:pPr marL="228600" algn="just" rtl="1">
              <a:lnSpc>
                <a:spcPct val="115000"/>
              </a:lnSpc>
              <a:spcAft>
                <a:spcPts val="1000"/>
              </a:spcAft>
            </a:pPr>
            <a:r>
              <a:rPr lang="ar-SA" sz="1200" b="1" dirty="0">
                <a:latin typeface="Droid Arabic Kufi"/>
                <a:ea typeface="Calibri"/>
                <a:cs typeface="Arial"/>
              </a:rPr>
              <a:t>البدنية وعلوم الرياضة </a:t>
            </a:r>
            <a:r>
              <a:rPr lang="ar-SA" sz="1200" b="1" dirty="0" smtClean="0">
                <a:latin typeface="Droid Arabic Kufi"/>
                <a:ea typeface="Calibri"/>
                <a:cs typeface="Arial"/>
              </a:rPr>
              <a:t>/</a:t>
            </a:r>
            <a:endParaRPr lang="en-US" sz="1200" b="1" dirty="0">
              <a:latin typeface="Calibri"/>
              <a:ea typeface="Calibri"/>
              <a:cs typeface="Arial"/>
            </a:endParaRPr>
          </a:p>
          <a:p>
            <a:pPr marL="228600" algn="just" rtl="1">
              <a:lnSpc>
                <a:spcPct val="115000"/>
              </a:lnSpc>
              <a:spcAft>
                <a:spcPts val="1000"/>
              </a:spcAft>
            </a:pPr>
            <a:r>
              <a:rPr lang="en-US" sz="900" b="1" dirty="0">
                <a:effectLst>
                  <a:outerShdw blurRad="41275" dist="20320" dir="1800000" algn="tl">
                    <a:srgbClr val="000000">
                      <a:alpha val="40000"/>
                    </a:srgbClr>
                  </a:outerShdw>
                </a:effectLst>
                <a:latin typeface="Calibri"/>
                <a:ea typeface="Calibri"/>
                <a:cs typeface="Arial"/>
              </a:rPr>
              <a:t>7</a:t>
            </a:r>
            <a:r>
              <a:rPr lang="en-US" sz="900" b="1" dirty="0">
                <a:effectLst>
                  <a:outerShdw blurRad="41275" dist="20320" dir="1800000" algn="tl">
                    <a:srgbClr val="000000">
                      <a:alpha val="40000"/>
                    </a:srgbClr>
                  </a:outerShdw>
                </a:effectLst>
                <a:latin typeface="Arial"/>
                <a:ea typeface="Calibri"/>
                <a:cs typeface="Arial"/>
              </a:rPr>
              <a:t> </a:t>
            </a:r>
            <a:r>
              <a:rPr lang="ar-SA" sz="1400" b="1" dirty="0">
                <a:latin typeface="Calibri"/>
                <a:ea typeface="Calibri"/>
                <a:cs typeface="Arial"/>
              </a:rPr>
              <a:t>7 </a:t>
            </a:r>
            <a:r>
              <a:rPr lang="ar-SA" sz="1600" b="1" u="sng" dirty="0">
                <a:solidFill>
                  <a:srgbClr val="0000FF"/>
                </a:solidFill>
                <a:effectLst>
                  <a:outerShdw blurRad="41275" dist="20320" dir="1800000" algn="tl">
                    <a:srgbClr val="000000">
                      <a:alpha val="40000"/>
                    </a:srgbClr>
                  </a:outerShdw>
                </a:effectLst>
                <a:latin typeface="Calibri"/>
                <a:ea typeface="Calibri"/>
                <a:cs typeface="Arial"/>
              </a:rPr>
              <a:t> </a:t>
            </a:r>
            <a:r>
              <a:rPr lang="ar-DZ" sz="1600" b="1" dirty="0">
                <a:effectLst>
                  <a:outerShdw blurRad="41275" dist="20320" dir="1800000" algn="tl">
                    <a:srgbClr val="000000">
                      <a:alpha val="40000"/>
                    </a:srgbClr>
                  </a:outerShdw>
                </a:effectLst>
                <a:latin typeface="Calibri"/>
                <a:ea typeface="Calibri"/>
                <a:cs typeface="Arial"/>
              </a:rPr>
              <a:t> ­. موقع مبتعث للدراسات والاستشارات </a:t>
            </a:r>
            <a:r>
              <a:rPr lang="ar-DZ" sz="1600" b="1" dirty="0" smtClean="0">
                <a:effectLst>
                  <a:outerShdw blurRad="41275" dist="20320" dir="1800000" algn="tl">
                    <a:srgbClr val="000000">
                      <a:alpha val="40000"/>
                    </a:srgbClr>
                  </a:outerShdw>
                </a:effectLst>
                <a:latin typeface="Calibri"/>
                <a:ea typeface="Calibri"/>
                <a:cs typeface="Arial"/>
              </a:rPr>
              <a:t>الاكاديمية</a:t>
            </a:r>
            <a:r>
              <a:rPr lang="en-US" sz="900" b="1" dirty="0">
                <a:latin typeface="Calibri"/>
                <a:ea typeface="Calibri"/>
                <a:cs typeface="Arial"/>
              </a:rPr>
              <a:t> </a:t>
            </a:r>
            <a:endParaRPr lang="en-US" sz="1200" b="1" dirty="0">
              <a:latin typeface="Calibri"/>
              <a:ea typeface="Calibri"/>
              <a:cs typeface="Arial"/>
            </a:endParaRPr>
          </a:p>
          <a:p>
            <a:pPr>
              <a:lnSpc>
                <a:spcPct val="115000"/>
              </a:lnSpc>
              <a:spcAft>
                <a:spcPts val="1000"/>
              </a:spcAft>
            </a:pPr>
            <a:r>
              <a:rPr lang="ar-SA" sz="1200" b="1" dirty="0">
                <a:latin typeface="Calibri"/>
                <a:ea typeface="Calibri"/>
                <a:cs typeface="Arial"/>
              </a:rPr>
              <a:t>    محمود درويش (6-7-2018)، مناهج البحث العلمي في العلوم  (الطبعة الأولى)، مصر: مؤسسة الأمة العربية للنشر والتوزيع، صفحة 65, 66, 71, 72. بتصرّف .</a:t>
            </a:r>
            <a:r>
              <a:rPr lang="en-US" sz="1200" b="1" dirty="0">
                <a:latin typeface="Arial"/>
                <a:ea typeface="Calibri"/>
                <a:cs typeface="Arial"/>
              </a:rPr>
              <a:t>.</a:t>
            </a:r>
            <a:br>
              <a:rPr lang="en-US" sz="1200" b="1" dirty="0">
                <a:latin typeface="Arial"/>
                <a:ea typeface="Calibri"/>
                <a:cs typeface="Arial"/>
              </a:rPr>
            </a:br>
            <a:endParaRPr lang="en-US" sz="1200" b="1" dirty="0">
              <a:latin typeface="Calibri"/>
              <a:ea typeface="Calibri"/>
              <a:cs typeface="Arial"/>
            </a:endParaRPr>
          </a:p>
          <a:p>
            <a:endParaRPr lang="en-US" sz="1400" b="1" dirty="0"/>
          </a:p>
        </p:txBody>
      </p:sp>
    </p:spTree>
    <p:extLst>
      <p:ext uri="{BB962C8B-B14F-4D97-AF65-F5344CB8AC3E}">
        <p14:creationId xmlns:p14="http://schemas.microsoft.com/office/powerpoint/2010/main" val="2210789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lnSpc>
                <a:spcPct val="115000"/>
              </a:lnSpc>
              <a:spcAft>
                <a:spcPts val="750"/>
              </a:spcAft>
            </a:pPr>
            <a:r>
              <a:rPr lang="ar-IQ" b="1" dirty="0">
                <a:ea typeface="Times New Roman"/>
                <a:cs typeface="Simplified Arabic"/>
              </a:rPr>
              <a:t>الدراسات النظرية " </a:t>
            </a:r>
            <a:r>
              <a:rPr lang="en-US" sz="2800" dirty="0">
                <a:ea typeface="Calibri"/>
                <a:cs typeface="Arial"/>
              </a:rPr>
              <a:t/>
            </a:r>
            <a:br>
              <a:rPr lang="en-US" sz="2800" dirty="0">
                <a:ea typeface="Calibri"/>
                <a:cs typeface="Arial"/>
              </a:rPr>
            </a:br>
            <a:endParaRPr lang="en-US" dirty="0"/>
          </a:p>
        </p:txBody>
      </p:sp>
      <p:sp>
        <p:nvSpPr>
          <p:cNvPr id="3" name="عنصر نائب للمحتوى 2"/>
          <p:cNvSpPr>
            <a:spLocks noGrp="1"/>
          </p:cNvSpPr>
          <p:nvPr>
            <p:ph idx="1"/>
          </p:nvPr>
        </p:nvSpPr>
        <p:spPr/>
        <p:txBody>
          <a:bodyPr>
            <a:normAutofit fontScale="62500" lnSpcReduction="20000"/>
          </a:bodyPr>
          <a:lstStyle/>
          <a:p>
            <a:pPr>
              <a:lnSpc>
                <a:spcPct val="115000"/>
              </a:lnSpc>
            </a:pPr>
            <a:r>
              <a:rPr lang="ar-IQ" dirty="0">
                <a:ea typeface="Times New Roman"/>
                <a:cs typeface="Simplified Arabic"/>
              </a:rPr>
              <a:t>وهي الدراسات التي ترتبط فعلاً بالمشكلة وهذه تأتي عن طريق المصادر من الكتب والمراجع والوثائق والبيانات الموجودة في المكتبات وهي لتأييد صحة البحث والدراسة وتكوين قاعدة للبحث" </a:t>
            </a:r>
            <a:r>
              <a:rPr lang="ar-IQ" baseline="30000" dirty="0">
                <a:ea typeface="Times New Roman"/>
                <a:cs typeface="Simplified Arabic"/>
              </a:rPr>
              <a:t>()</a:t>
            </a:r>
            <a:r>
              <a:rPr lang="ar-IQ" dirty="0">
                <a:ea typeface="Times New Roman"/>
                <a:cs typeface="Simplified Arabic"/>
              </a:rPr>
              <a:t> </a:t>
            </a:r>
            <a:endParaRPr lang="en-US" sz="1800" dirty="0">
              <a:ea typeface="Calibri"/>
              <a:cs typeface="Arial"/>
            </a:endParaRPr>
          </a:p>
          <a:p>
            <a:pPr>
              <a:lnSpc>
                <a:spcPct val="115000"/>
              </a:lnSpc>
            </a:pPr>
            <a:r>
              <a:rPr lang="ar-IQ" sz="2800" dirty="0">
                <a:ea typeface="Times New Roman"/>
                <a:cs typeface="Times New Roman"/>
              </a:rPr>
              <a:t> </a:t>
            </a:r>
            <a:endParaRPr lang="en-US" sz="1800" dirty="0">
              <a:ea typeface="Calibri"/>
              <a:cs typeface="Arial"/>
            </a:endParaRPr>
          </a:p>
          <a:p>
            <a:pPr algn="just">
              <a:lnSpc>
                <a:spcPct val="115000"/>
              </a:lnSpc>
              <a:spcAft>
                <a:spcPts val="1000"/>
              </a:spcAft>
            </a:pPr>
            <a:r>
              <a:rPr lang="ar-IQ" sz="2800" dirty="0">
                <a:ea typeface="Times New Roman"/>
                <a:cs typeface="Simplified Arabic"/>
              </a:rPr>
              <a:t>وكلما كانت الدراسات النظرية واضحة ومفهومة كلما كانت المشكلة ودراستها واضحة ومفهومة . </a:t>
            </a:r>
            <a:r>
              <a:rPr lang="ar-IQ" sz="2800" baseline="30000" dirty="0">
                <a:ea typeface="Times New Roman"/>
                <a:cs typeface="Simplified Arabic"/>
              </a:rPr>
              <a:t>()</a:t>
            </a:r>
            <a:r>
              <a:rPr lang="ar-IQ" sz="2800" dirty="0">
                <a:ea typeface="Times New Roman"/>
                <a:cs typeface="Simplified Arabic"/>
              </a:rPr>
              <a:t> </a:t>
            </a:r>
            <a:endParaRPr lang="en-US" sz="1800" dirty="0">
              <a:ea typeface="Calibri"/>
              <a:cs typeface="Arial"/>
            </a:endParaRPr>
          </a:p>
          <a:p>
            <a:pPr algn="just">
              <a:lnSpc>
                <a:spcPct val="115000"/>
              </a:lnSpc>
              <a:spcAft>
                <a:spcPts val="1000"/>
              </a:spcAft>
            </a:pPr>
            <a:r>
              <a:rPr lang="ar-IQ" sz="2800" dirty="0">
                <a:ea typeface="Times New Roman"/>
                <a:cs typeface="Simplified Arabic"/>
              </a:rPr>
              <a:t> </a:t>
            </a:r>
            <a:endParaRPr lang="en-US" sz="1800" dirty="0">
              <a:ea typeface="Calibri"/>
              <a:cs typeface="Arial"/>
            </a:endParaRPr>
          </a:p>
          <a:p>
            <a:pPr algn="just">
              <a:lnSpc>
                <a:spcPct val="115000"/>
              </a:lnSpc>
              <a:spcAft>
                <a:spcPts val="1000"/>
              </a:spcAft>
            </a:pPr>
            <a:r>
              <a:rPr lang="ar-IQ" sz="2800" dirty="0">
                <a:ea typeface="Times New Roman"/>
                <a:cs typeface="Simplified Arabic"/>
              </a:rPr>
              <a:t> </a:t>
            </a:r>
            <a:endParaRPr lang="en-US" sz="1800" dirty="0">
              <a:ea typeface="Calibri"/>
              <a:cs typeface="Arial"/>
            </a:endParaRPr>
          </a:p>
          <a:p>
            <a:pPr algn="just">
              <a:lnSpc>
                <a:spcPct val="115000"/>
              </a:lnSpc>
              <a:spcAft>
                <a:spcPts val="1000"/>
              </a:spcAft>
            </a:pPr>
            <a:r>
              <a:rPr lang="ar-IQ" sz="2800" dirty="0">
                <a:ea typeface="Times New Roman"/>
                <a:cs typeface="Simplified Arabic"/>
              </a:rPr>
              <a:t> </a:t>
            </a:r>
            <a:endParaRPr lang="en-US" sz="1800" dirty="0">
              <a:ea typeface="Calibri"/>
              <a:cs typeface="Arial"/>
            </a:endParaRPr>
          </a:p>
          <a:p>
            <a:r>
              <a:rPr lang="en-US" sz="1800" dirty="0">
                <a:ea typeface="Calibri"/>
                <a:cs typeface="Arial"/>
              </a:rPr>
              <a:t>)</a:t>
            </a:r>
            <a:r>
              <a:rPr lang="ar-SA" sz="1800" dirty="0">
                <a:ea typeface="Calibri"/>
              </a:rPr>
              <a:t>)</a:t>
            </a:r>
            <a:r>
              <a:rPr lang="ar-IQ" sz="1800" dirty="0">
                <a:ea typeface="Calibri"/>
              </a:rPr>
              <a:t> نوري ابراهيم الشوك رافع صالح؛ </a:t>
            </a:r>
            <a:r>
              <a:rPr lang="ar-IQ" sz="1800" u="sng" dirty="0">
                <a:ea typeface="Calibri"/>
              </a:rPr>
              <a:t>دليل البحاث لكتابة البحث في التربية الرياضية</a:t>
            </a:r>
            <a:r>
              <a:rPr lang="ar-IQ" sz="1800" dirty="0">
                <a:ea typeface="Calibri"/>
              </a:rPr>
              <a:t>، بغداد ، 2004، ص35.</a:t>
            </a:r>
            <a:endParaRPr lang="en-US" sz="1400" dirty="0">
              <a:ea typeface="Calibri"/>
              <a:cs typeface="Arial"/>
            </a:endParaRPr>
          </a:p>
          <a:p>
            <a:r>
              <a:rPr lang="en-US" sz="1800" dirty="0">
                <a:ea typeface="Calibri"/>
                <a:cs typeface="Arial"/>
              </a:rPr>
              <a:t> </a:t>
            </a:r>
            <a:endParaRPr lang="en-US" sz="1400" dirty="0">
              <a:ea typeface="Calibri"/>
              <a:cs typeface="Arial"/>
            </a:endParaRPr>
          </a:p>
          <a:p>
            <a:r>
              <a:rPr lang="en-US" sz="1800" dirty="0">
                <a:ea typeface="Calibri"/>
                <a:cs typeface="Arial"/>
              </a:rPr>
              <a:t>)</a:t>
            </a:r>
            <a:r>
              <a:rPr lang="ar-SA" sz="1800" dirty="0">
                <a:ea typeface="Calibri"/>
              </a:rPr>
              <a:t>)</a:t>
            </a:r>
            <a:r>
              <a:rPr lang="ar-IQ" sz="1800" dirty="0">
                <a:ea typeface="Calibri"/>
              </a:rPr>
              <a:t> فاطمه عبد مالح، الشبكة الدولية </a:t>
            </a:r>
            <a:r>
              <a:rPr lang="ar-IQ" sz="1800" dirty="0" err="1">
                <a:ea typeface="Calibri"/>
              </a:rPr>
              <a:t>للانترنت</a:t>
            </a:r>
            <a:r>
              <a:rPr lang="ar-IQ" sz="1800" dirty="0">
                <a:ea typeface="Calibri"/>
              </a:rPr>
              <a:t>، اوكيا مديا، 2016-2017.</a:t>
            </a:r>
            <a:endParaRPr lang="en-US" sz="1400" dirty="0">
              <a:ea typeface="Calibri"/>
              <a:cs typeface="Arial"/>
            </a:endParaRPr>
          </a:p>
          <a:p>
            <a:endParaRPr lang="en-US" dirty="0"/>
          </a:p>
        </p:txBody>
      </p:sp>
    </p:spTree>
    <p:extLst>
      <p:ext uri="{BB962C8B-B14F-4D97-AF65-F5344CB8AC3E}">
        <p14:creationId xmlns:p14="http://schemas.microsoft.com/office/powerpoint/2010/main" val="395806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rtl="1">
              <a:lnSpc>
                <a:spcPct val="115000"/>
              </a:lnSpc>
              <a:spcAft>
                <a:spcPts val="750"/>
              </a:spcAft>
            </a:pPr>
            <a:r>
              <a:rPr lang="ar-SA" sz="3200" b="1" dirty="0">
                <a:latin typeface="Calibri"/>
                <a:ea typeface="Times New Roman"/>
                <a:cs typeface="Arial"/>
              </a:rPr>
              <a:t>سوف نستعرض لكم باختصار تعريف (الإطار النظري) في عدة نقاط:</a:t>
            </a:r>
            <a:r>
              <a:rPr lang="en-US" sz="2000" dirty="0">
                <a:latin typeface="Calibri"/>
                <a:ea typeface="Calibri"/>
                <a:cs typeface="Arial"/>
              </a:rPr>
              <a:t/>
            </a:r>
            <a:br>
              <a:rPr lang="en-US" sz="2000" dirty="0">
                <a:latin typeface="Calibri"/>
                <a:ea typeface="Calibri"/>
                <a:cs typeface="Arial"/>
              </a:rPr>
            </a:br>
            <a:endParaRPr lang="en-US" sz="3200" dirty="0"/>
          </a:p>
        </p:txBody>
      </p:sp>
      <p:sp>
        <p:nvSpPr>
          <p:cNvPr id="3" name="عنصر نائب للمحتوى 2"/>
          <p:cNvSpPr>
            <a:spLocks noGrp="1"/>
          </p:cNvSpPr>
          <p:nvPr>
            <p:ph idx="1"/>
          </p:nvPr>
        </p:nvSpPr>
        <p:spPr>
          <a:xfrm>
            <a:off x="1043492" y="1690256"/>
            <a:ext cx="6777317" cy="4403040"/>
          </a:xfrm>
        </p:spPr>
        <p:txBody>
          <a:bodyPr>
            <a:noAutofit/>
          </a:bodyPr>
          <a:lstStyle/>
          <a:p>
            <a:pPr lvl="0" indent="-342900" algn="r" rtl="1">
              <a:lnSpc>
                <a:spcPct val="115000"/>
              </a:lnSpc>
              <a:spcAft>
                <a:spcPts val="1000"/>
              </a:spcAft>
              <a:buSzPts val="1000"/>
              <a:buFont typeface="Symbol"/>
              <a:buChar char=""/>
              <a:tabLst>
                <a:tab pos="457200" algn="l"/>
              </a:tabLst>
            </a:pPr>
            <a:r>
              <a:rPr lang="ar-SA" sz="1800" b="1" u="sng" dirty="0">
                <a:solidFill>
                  <a:srgbClr val="984806"/>
                </a:solidFill>
                <a:latin typeface="Calibri"/>
                <a:ea typeface="Times New Roman"/>
                <a:cs typeface="Arial"/>
              </a:rPr>
              <a:t>الإطار النظري</a:t>
            </a:r>
            <a:r>
              <a:rPr lang="ar-SA" sz="1800" b="1" dirty="0">
                <a:solidFill>
                  <a:srgbClr val="984806"/>
                </a:solidFill>
                <a:latin typeface="Calibri"/>
                <a:ea typeface="Times New Roman"/>
                <a:cs typeface="Arial"/>
              </a:rPr>
              <a:t> وهو الفقرة  الثانية في البحث العلمي، والتي تأتي بعد المقدمة بشكل مباشر</a:t>
            </a:r>
            <a:r>
              <a:rPr lang="ar-SA" sz="1800" b="1" dirty="0" smtClean="0">
                <a:solidFill>
                  <a:srgbClr val="984806"/>
                </a:solidFill>
                <a:latin typeface="Calibri"/>
                <a:ea typeface="Times New Roman"/>
                <a:cs typeface="Arial"/>
              </a:rPr>
              <a:t>.</a:t>
            </a:r>
            <a:endParaRPr lang="en-US" sz="18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800" b="1" dirty="0">
                <a:latin typeface="Calibri"/>
                <a:ea typeface="Times New Roman"/>
                <a:cs typeface="Arial"/>
              </a:rPr>
              <a:t>لإطار النظري للبحث العلمي حوالي أربعين إلى خمسين صفحة</a:t>
            </a:r>
            <a:endParaRPr lang="en-US" sz="18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800" b="1" dirty="0">
                <a:latin typeface="Calibri"/>
                <a:ea typeface="Times New Roman"/>
                <a:cs typeface="Arial"/>
              </a:rPr>
              <a:t>يقسم الإطار النظري إلى الإطار النظري والدراسات </a:t>
            </a:r>
            <a:r>
              <a:rPr lang="ar-SA" sz="1800" b="1" dirty="0" smtClean="0">
                <a:latin typeface="Calibri"/>
                <a:ea typeface="Times New Roman"/>
                <a:cs typeface="Arial"/>
              </a:rPr>
              <a:t>السابقة</a:t>
            </a:r>
            <a:endParaRPr lang="en-US" sz="18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800" b="1" dirty="0">
                <a:latin typeface="Calibri"/>
                <a:ea typeface="Times New Roman"/>
                <a:cs typeface="Arial"/>
              </a:rPr>
              <a:t>يعد الإطار النظري كاملا في حال لم يحتويِ على </a:t>
            </a:r>
            <a:r>
              <a:rPr lang="ar-SA" sz="1800" b="1" u="sng" dirty="0">
                <a:solidFill>
                  <a:srgbClr val="0000FF"/>
                </a:solidFill>
                <a:latin typeface="Calibri"/>
                <a:ea typeface="Times New Roman"/>
                <a:cs typeface="Arial"/>
                <a:hlinkClick r:id="rId2" tooltip="شروط اختيار الدراسات السابقة"/>
              </a:rPr>
              <a:t>الدراسات السابقة.</a:t>
            </a:r>
            <a:endParaRPr lang="en-US" sz="18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800" b="1" dirty="0">
                <a:latin typeface="Calibri"/>
                <a:ea typeface="Times New Roman"/>
                <a:cs typeface="Arial"/>
              </a:rPr>
              <a:t>من خلال الإطار النظري يقوم الباحث بعملية شرح للتدخلات وللعلاقة التي تتعلق بالظاهرة</a:t>
            </a:r>
            <a:r>
              <a:rPr lang="ar-SA" sz="1800" b="1" dirty="0" smtClean="0">
                <a:latin typeface="Calibri"/>
                <a:ea typeface="Times New Roman"/>
                <a:cs typeface="Arial"/>
              </a:rPr>
              <a:t>.</a:t>
            </a:r>
            <a:endParaRPr lang="en-US" sz="18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800" b="1" dirty="0">
                <a:latin typeface="Calibri"/>
                <a:ea typeface="Times New Roman"/>
                <a:cs typeface="Arial"/>
              </a:rPr>
              <a:t>يشكل الإطار النظري الهيكل الرئيسي والأساسي للفكرة التي يقوم الكاتب بدراستها.</a:t>
            </a:r>
            <a:endParaRPr lang="en-US" sz="18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800" b="1" dirty="0">
                <a:latin typeface="Calibri"/>
                <a:ea typeface="Times New Roman"/>
                <a:cs typeface="Arial"/>
              </a:rPr>
              <a:t>من خلال الإطار النظري يقوم الباحث بجمع كافة المعلومات التي ترتبط وتتعلق بالبحث العلمي الخاص به، فيشكل بذلك الهيكل الفقري للبحث العلمي الذي يقوم به الكاتب</a:t>
            </a:r>
            <a:r>
              <a:rPr lang="ar-SA" sz="1800" b="1" dirty="0" smtClean="0">
                <a:latin typeface="Calibri"/>
                <a:ea typeface="Times New Roman"/>
                <a:cs typeface="Arial"/>
              </a:rPr>
              <a:t>.</a:t>
            </a:r>
            <a:endParaRPr lang="en-US" sz="1800" b="1" dirty="0">
              <a:latin typeface="Calibri"/>
              <a:ea typeface="Calibri"/>
              <a:cs typeface="Arial"/>
            </a:endParaRPr>
          </a:p>
          <a:p>
            <a:endParaRPr lang="en-US" sz="1800" b="1" dirty="0"/>
          </a:p>
        </p:txBody>
      </p:sp>
    </p:spTree>
    <p:extLst>
      <p:ext uri="{BB962C8B-B14F-4D97-AF65-F5344CB8AC3E}">
        <p14:creationId xmlns:p14="http://schemas.microsoft.com/office/powerpoint/2010/main" val="2810262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just" rtl="1">
              <a:lnSpc>
                <a:spcPct val="115000"/>
              </a:lnSpc>
              <a:spcAft>
                <a:spcPts val="1000"/>
              </a:spcAft>
            </a:pPr>
            <a:r>
              <a:rPr lang="ar-IQ" sz="1800" b="1" u="sng" dirty="0" smtClean="0">
                <a:latin typeface="Calibri"/>
                <a:ea typeface="Times New Roman"/>
                <a:cs typeface="Simplified Arabic"/>
              </a:rPr>
              <a:t>اهمية</a:t>
            </a:r>
            <a:r>
              <a:rPr lang="ar-DZ" sz="1800" b="1" u="sng" dirty="0" smtClean="0">
                <a:latin typeface="Calibri"/>
                <a:ea typeface="Times New Roman"/>
                <a:cs typeface="Simplified Arabic"/>
              </a:rPr>
              <a:t>ر </a:t>
            </a:r>
            <a:r>
              <a:rPr lang="ar-IQ" sz="1800" b="1" u="sng" dirty="0" smtClean="0">
                <a:latin typeface="Calibri"/>
                <a:ea typeface="Times New Roman"/>
                <a:cs typeface="Simplified Arabic"/>
              </a:rPr>
              <a:t>الدراسات</a:t>
            </a:r>
            <a:r>
              <a:rPr lang="ar-DZ" sz="1800" b="1" u="sng" dirty="0" smtClean="0">
                <a:latin typeface="Calibri"/>
                <a:ea typeface="Times New Roman"/>
                <a:cs typeface="Simplified Arabic"/>
              </a:rPr>
              <a:t> </a:t>
            </a:r>
            <a:r>
              <a:rPr lang="ar-IQ" sz="1800" b="1" u="sng" dirty="0" smtClean="0">
                <a:latin typeface="Calibri"/>
                <a:ea typeface="Times New Roman"/>
                <a:cs typeface="Simplified Arabic"/>
              </a:rPr>
              <a:t>النظرية </a:t>
            </a:r>
            <a:r>
              <a:rPr lang="en-US" sz="1800" b="1" dirty="0">
                <a:latin typeface="Calibri"/>
                <a:ea typeface="Calibri"/>
                <a:cs typeface="Arial"/>
              </a:rPr>
              <a:t/>
            </a:r>
            <a:br>
              <a:rPr lang="en-US" sz="1800" b="1" dirty="0">
                <a:latin typeface="Calibri"/>
                <a:ea typeface="Calibri"/>
                <a:cs typeface="Arial"/>
              </a:rPr>
            </a:br>
            <a:endParaRPr lang="en-US" sz="1800" b="1" dirty="0"/>
          </a:p>
        </p:txBody>
      </p:sp>
      <p:sp>
        <p:nvSpPr>
          <p:cNvPr id="3" name="عنصر نائب للمحتوى 2"/>
          <p:cNvSpPr>
            <a:spLocks noGrp="1"/>
          </p:cNvSpPr>
          <p:nvPr>
            <p:ph idx="1"/>
          </p:nvPr>
        </p:nvSpPr>
        <p:spPr>
          <a:xfrm>
            <a:off x="1043492" y="1988840"/>
            <a:ext cx="6777317" cy="6336704"/>
          </a:xfrm>
        </p:spPr>
        <p:txBody>
          <a:bodyPr>
            <a:noAutofit/>
          </a:bodyPr>
          <a:lstStyle/>
          <a:p>
            <a:pPr algn="just" rtl="1">
              <a:lnSpc>
                <a:spcPct val="115000"/>
              </a:lnSpc>
              <a:spcAft>
                <a:spcPts val="1000"/>
              </a:spcAft>
            </a:pPr>
            <a:r>
              <a:rPr lang="ar-IQ" sz="1400" b="1" dirty="0">
                <a:latin typeface="Calibri"/>
                <a:ea typeface="Times New Roman"/>
                <a:cs typeface="Simplified Arabic"/>
              </a:rPr>
              <a:t>(يوجد هناك اهمية كبيرة </a:t>
            </a:r>
            <a:r>
              <a:rPr lang="ar-IQ" sz="1400" b="1" dirty="0" err="1">
                <a:latin typeface="Calibri"/>
                <a:ea typeface="Times New Roman"/>
                <a:cs typeface="Simplified Arabic"/>
              </a:rPr>
              <a:t>للدرسات</a:t>
            </a:r>
            <a:r>
              <a:rPr lang="ar-IQ" sz="1400" b="1" dirty="0">
                <a:latin typeface="Calibri"/>
                <a:ea typeface="Times New Roman"/>
                <a:cs typeface="Simplified Arabic"/>
              </a:rPr>
              <a:t> السابقة، وتكمن اهمية الدراسات السابقة في مساعدتها للباحث على عدم الوقوع في الأخطاء التي سبق ووقع فيها الباحثون الاخرين، وذلك لان الباحث من خلاله اطلاعه على الدراسات السابقة سيكتشف المشاكل التي عانى منها الباحثون الاخرون وبالتالي سيكون لديه القدرة على تجنبها . </a:t>
            </a:r>
            <a:endParaRPr lang="en-US" sz="1400" b="1" dirty="0">
              <a:latin typeface="Calibri"/>
              <a:ea typeface="Calibri"/>
              <a:cs typeface="Arial"/>
            </a:endParaRPr>
          </a:p>
          <a:p>
            <a:pPr algn="just" rtl="1">
              <a:lnSpc>
                <a:spcPct val="115000"/>
              </a:lnSpc>
              <a:spcAft>
                <a:spcPts val="1000"/>
              </a:spcAft>
            </a:pPr>
            <a:r>
              <a:rPr lang="ar-IQ" sz="1400" b="1" dirty="0">
                <a:latin typeface="Calibri"/>
                <a:ea typeface="Times New Roman"/>
                <a:cs typeface="Simplified Arabic"/>
              </a:rPr>
              <a:t>تساعد الباحث على معرفة الأفكار التي تمت دراستها، وبالتالي استبعادها والتركيز على أفكار ابداعية ولم تدرس من قبل . </a:t>
            </a:r>
            <a:endParaRPr lang="en-US" sz="1400" b="1" dirty="0">
              <a:latin typeface="Calibri"/>
              <a:ea typeface="Calibri"/>
              <a:cs typeface="Arial"/>
            </a:endParaRPr>
          </a:p>
          <a:p>
            <a:pPr algn="just" rtl="1">
              <a:lnSpc>
                <a:spcPct val="115000"/>
              </a:lnSpc>
              <a:spcAft>
                <a:spcPts val="1000"/>
              </a:spcAft>
            </a:pPr>
            <a:r>
              <a:rPr lang="ar-IQ" sz="1400" b="1" dirty="0">
                <a:latin typeface="Calibri"/>
                <a:ea typeface="Times New Roman"/>
                <a:cs typeface="Simplified Arabic"/>
              </a:rPr>
              <a:t>	كما تساعد الدراسات السابقة الباحث على الاطلاع على الطريقة التي استخدمها الباحثون في دراساتهم لصياغة اسئلة الدراسة ، وبالتالي يستفيد الباحث من هذا الامر، ويصبح لديه الخبرة الكافية لصياغة اسئلة بحثه العلمي . </a:t>
            </a:r>
            <a:endParaRPr lang="en-US" sz="1400" b="1" dirty="0">
              <a:latin typeface="Calibri"/>
              <a:ea typeface="Calibri"/>
              <a:cs typeface="Arial"/>
            </a:endParaRPr>
          </a:p>
          <a:p>
            <a:pPr algn="just" rtl="1">
              <a:lnSpc>
                <a:spcPct val="115000"/>
              </a:lnSpc>
              <a:spcAft>
                <a:spcPts val="1000"/>
              </a:spcAft>
            </a:pPr>
            <a:r>
              <a:rPr lang="ar-IQ" sz="1400" b="1" dirty="0">
                <a:latin typeface="Calibri"/>
                <a:ea typeface="Times New Roman"/>
                <a:cs typeface="Simplified Arabic"/>
              </a:rPr>
              <a:t>	تساهم الدراسات السابقة في تقديم الاجابات عن عدد من الاسئلة التي تدور في ذهن الطالب ، وبالتالي توفر الجهد والوقت . </a:t>
            </a:r>
            <a:endParaRPr lang="en-US" sz="1400" b="1" dirty="0">
              <a:latin typeface="Calibri"/>
              <a:ea typeface="Calibri"/>
              <a:cs typeface="Arial"/>
            </a:endParaRPr>
          </a:p>
          <a:p>
            <a:pPr algn="just" rtl="1">
              <a:lnSpc>
                <a:spcPct val="115000"/>
              </a:lnSpc>
              <a:spcAft>
                <a:spcPts val="1000"/>
              </a:spcAft>
            </a:pPr>
            <a:r>
              <a:rPr lang="ar-IQ" sz="1400" b="1" dirty="0">
                <a:latin typeface="Calibri"/>
                <a:ea typeface="Times New Roman"/>
                <a:cs typeface="Simplified Arabic"/>
              </a:rPr>
              <a:t>	تسهل الدراسات السابقة مهمة البحث على الباحث، وذلك </a:t>
            </a:r>
            <a:r>
              <a:rPr lang="ar-IQ" sz="1400" b="1" dirty="0" err="1">
                <a:latin typeface="Calibri"/>
                <a:ea typeface="Times New Roman"/>
                <a:cs typeface="Simplified Arabic"/>
              </a:rPr>
              <a:t>لانها</a:t>
            </a:r>
            <a:r>
              <a:rPr lang="ar-IQ" sz="1400" b="1" dirty="0">
                <a:latin typeface="Calibri"/>
                <a:ea typeface="Times New Roman"/>
                <a:cs typeface="Simplified Arabic"/>
              </a:rPr>
              <a:t> تشكل له أرضية واسعة وتجعله يطلع </a:t>
            </a:r>
            <a:r>
              <a:rPr lang="ar-IQ" sz="1400" b="1" dirty="0" err="1">
                <a:latin typeface="Calibri"/>
                <a:ea typeface="Times New Roman"/>
                <a:cs typeface="Simplified Arabic"/>
              </a:rPr>
              <a:t>بشكلا</a:t>
            </a:r>
            <a:r>
              <a:rPr lang="ar-IQ" sz="1400" b="1" dirty="0">
                <a:latin typeface="Calibri"/>
                <a:ea typeface="Times New Roman"/>
                <a:cs typeface="Simplified Arabic"/>
              </a:rPr>
              <a:t> كافي عن البحث الذي يقوم به . </a:t>
            </a:r>
            <a:endParaRPr lang="en-US" sz="1400" b="1" dirty="0">
              <a:latin typeface="Calibri"/>
              <a:ea typeface="Calibri"/>
              <a:cs typeface="Arial"/>
            </a:endParaRPr>
          </a:p>
          <a:p>
            <a:pPr algn="just" rtl="1">
              <a:lnSpc>
                <a:spcPct val="115000"/>
              </a:lnSpc>
              <a:spcAft>
                <a:spcPts val="1000"/>
              </a:spcAft>
            </a:pPr>
            <a:r>
              <a:rPr lang="ar-IQ" sz="1400" b="1" dirty="0">
                <a:latin typeface="Calibri"/>
                <a:ea typeface="Times New Roman"/>
                <a:cs typeface="Simplified Arabic"/>
              </a:rPr>
              <a:t>	توفر الدراسات السابقة ارضية ملائمة للباحثين الجدد، وتعطيهم دفعة قوية </a:t>
            </a:r>
            <a:r>
              <a:rPr lang="ar-IQ" sz="1400" b="1" dirty="0" err="1">
                <a:latin typeface="Calibri"/>
                <a:ea typeface="Times New Roman"/>
                <a:cs typeface="Simplified Arabic"/>
              </a:rPr>
              <a:t>لأكمال</a:t>
            </a:r>
            <a:r>
              <a:rPr lang="ar-IQ" sz="1400" b="1" dirty="0">
                <a:latin typeface="Calibri"/>
                <a:ea typeface="Times New Roman"/>
                <a:cs typeface="Simplified Arabic"/>
              </a:rPr>
              <a:t> الدراسة بكل بساطة وسهولة )</a:t>
            </a:r>
            <a:r>
              <a:rPr lang="ar-IQ" sz="1400" b="1" dirty="0" smtClean="0">
                <a:latin typeface="Calibri"/>
                <a:ea typeface="Times New Roman"/>
                <a:cs typeface="Simplified Arabic"/>
              </a:rPr>
              <a:t>1</a:t>
            </a:r>
            <a:endParaRPr lang="en-US" sz="1400" b="1" dirty="0">
              <a:latin typeface="Calibri"/>
              <a:ea typeface="Calibri"/>
              <a:cs typeface="Arial"/>
            </a:endParaRPr>
          </a:p>
          <a:p>
            <a:pPr algn="r" rtl="1">
              <a:lnSpc>
                <a:spcPct val="115000"/>
              </a:lnSpc>
              <a:spcAft>
                <a:spcPts val="750"/>
              </a:spcAft>
            </a:pPr>
            <a:r>
              <a:rPr lang="ar-IQ" sz="1400" b="1" dirty="0">
                <a:latin typeface="Calibri"/>
                <a:ea typeface="Times New Roman"/>
                <a:cs typeface="Arial"/>
              </a:rPr>
              <a:t>ـــــــــــــــــــــــــــــــــــــــــــ</a:t>
            </a:r>
            <a:endParaRPr lang="en-US" sz="1400" b="1" dirty="0">
              <a:latin typeface="Calibri"/>
              <a:ea typeface="Calibri"/>
              <a:cs typeface="Arial"/>
            </a:endParaRPr>
          </a:p>
          <a:p>
            <a:pPr algn="r" rtl="1">
              <a:lnSpc>
                <a:spcPct val="115000"/>
              </a:lnSpc>
              <a:spcAft>
                <a:spcPts val="750"/>
              </a:spcAft>
            </a:pPr>
            <a:r>
              <a:rPr lang="ar-IQ" sz="1400" b="1" dirty="0">
                <a:latin typeface="Calibri"/>
                <a:ea typeface="Calibri"/>
                <a:cs typeface="Simplified Arabic"/>
              </a:rPr>
              <a:t>(1 ) حنان عيسى سلطان وغانم سعيد شريف العبيدي</a:t>
            </a:r>
            <a:r>
              <a:rPr lang="ar-IQ" sz="1400" b="1" u="sng" dirty="0">
                <a:latin typeface="Calibri"/>
                <a:ea typeface="Calibri"/>
                <a:cs typeface="Simplified Arabic"/>
              </a:rPr>
              <a:t> ؛ </a:t>
            </a:r>
            <a:r>
              <a:rPr lang="ar-IQ" sz="1400" b="1" u="sng" dirty="0" err="1">
                <a:latin typeface="Calibri"/>
                <a:ea typeface="Calibri"/>
                <a:cs typeface="Simplified Arabic"/>
              </a:rPr>
              <a:t>ساسيات</a:t>
            </a:r>
            <a:r>
              <a:rPr lang="ar-IQ" sz="1400" b="1" u="sng" dirty="0">
                <a:latin typeface="Calibri"/>
                <a:ea typeface="Calibri"/>
                <a:cs typeface="Simplified Arabic"/>
              </a:rPr>
              <a:t> البحث العلمي بين النظرية </a:t>
            </a:r>
            <a:r>
              <a:rPr lang="ar-IQ" sz="1400" b="1" dirty="0">
                <a:latin typeface="Calibri"/>
                <a:ea typeface="Calibri"/>
                <a:cs typeface="Simplified Arabic"/>
              </a:rPr>
              <a:t>والتطبيق ,ط1, دار العلم للطباعة والنشر , 1404ه  </a:t>
            </a:r>
            <a:endParaRPr lang="en-US" sz="1400" b="1" dirty="0">
              <a:latin typeface="Calibri"/>
              <a:ea typeface="Calibri"/>
              <a:cs typeface="Arial"/>
            </a:endParaRPr>
          </a:p>
        </p:txBody>
      </p:sp>
    </p:spTree>
    <p:extLst>
      <p:ext uri="{BB962C8B-B14F-4D97-AF65-F5344CB8AC3E}">
        <p14:creationId xmlns:p14="http://schemas.microsoft.com/office/powerpoint/2010/main" val="2439199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lnSpc>
                <a:spcPct val="115000"/>
              </a:lnSpc>
              <a:spcAft>
                <a:spcPts val="750"/>
              </a:spcAft>
            </a:pPr>
            <a:r>
              <a:rPr lang="ar-SA" b="1" dirty="0">
                <a:latin typeface="Calibri"/>
                <a:ea typeface="Times New Roman"/>
                <a:cs typeface="Arial"/>
              </a:rPr>
              <a:t>شروط الإطار النظري الجيد :</a:t>
            </a:r>
            <a:r>
              <a:rPr lang="en-US" sz="2400" dirty="0">
                <a:latin typeface="Calibri"/>
                <a:ea typeface="Calibri"/>
                <a:cs typeface="Arial"/>
              </a:rPr>
              <a:t/>
            </a:r>
            <a:br>
              <a:rPr lang="en-US" sz="2400" dirty="0">
                <a:latin typeface="Calibri"/>
                <a:ea typeface="Calibri"/>
                <a:cs typeface="Arial"/>
              </a:rPr>
            </a:br>
            <a:endParaRPr lang="en-US" dirty="0"/>
          </a:p>
        </p:txBody>
      </p:sp>
      <p:sp>
        <p:nvSpPr>
          <p:cNvPr id="3" name="عنصر نائب للمحتوى 2"/>
          <p:cNvSpPr>
            <a:spLocks noGrp="1"/>
          </p:cNvSpPr>
          <p:nvPr>
            <p:ph idx="1"/>
          </p:nvPr>
        </p:nvSpPr>
        <p:spPr/>
        <p:txBody>
          <a:bodyPr>
            <a:noAutofit/>
          </a:bodyPr>
          <a:lstStyle/>
          <a:p>
            <a:pPr lvl="0" indent="-342900" algn="r" rtl="1">
              <a:lnSpc>
                <a:spcPct val="115000"/>
              </a:lnSpc>
              <a:spcAft>
                <a:spcPts val="1000"/>
              </a:spcAft>
              <a:buSzPts val="1000"/>
              <a:buFont typeface="Symbol"/>
              <a:buChar char=""/>
              <a:tabLst>
                <a:tab pos="457200" algn="l"/>
              </a:tabLst>
            </a:pPr>
            <a:r>
              <a:rPr lang="ar-SA" sz="1400" b="1" dirty="0">
                <a:latin typeface="Calibri"/>
                <a:ea typeface="Times New Roman"/>
                <a:cs typeface="Arial"/>
              </a:rPr>
              <a:t>يجب أن يقدم الإطار النظري فائدة كبيرة للمجتمع وللعلم، وكلما كانت هذه الفائدة أكبر كلما ازدادت أهمية وقيمة الإطار النظري.</a:t>
            </a:r>
            <a:endParaRPr lang="en-US" sz="9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400" b="1" dirty="0">
                <a:latin typeface="Calibri"/>
                <a:ea typeface="Times New Roman"/>
                <a:cs typeface="Arial"/>
              </a:rPr>
              <a:t>يجب أن يكون الباحث حريصا أثناء كتابته للإطار النظري على جعله متوافقا مع </a:t>
            </a:r>
            <a:r>
              <a:rPr lang="ar-SA" sz="1400" b="1" u="sng" dirty="0">
                <a:solidFill>
                  <a:srgbClr val="0000FF"/>
                </a:solidFill>
                <a:latin typeface="Calibri"/>
                <a:ea typeface="Times New Roman"/>
                <a:cs typeface="Arial"/>
                <a:hlinkClick r:id="rId2" tooltip="أنواع منهجية البحث العلمي"/>
              </a:rPr>
              <a:t>البحث العلمي</a:t>
            </a:r>
            <a:r>
              <a:rPr lang="ar-SA" sz="1400" b="1" dirty="0">
                <a:latin typeface="Calibri"/>
                <a:ea typeface="Times New Roman"/>
                <a:cs typeface="Arial"/>
              </a:rPr>
              <a:t> الذي يقوم به الباحث.</a:t>
            </a:r>
            <a:endParaRPr lang="en-US" sz="9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400" b="1" dirty="0">
                <a:latin typeface="Calibri"/>
                <a:ea typeface="Times New Roman"/>
                <a:cs typeface="Arial"/>
              </a:rPr>
              <a:t>كما يجب أن يكون الإطار النظري منسجما مع الدراسة التي يقوم بها الباحث.</a:t>
            </a:r>
            <a:endParaRPr lang="en-US" sz="9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400" b="1" dirty="0">
                <a:latin typeface="Calibri"/>
                <a:ea typeface="Times New Roman"/>
                <a:cs typeface="Arial"/>
              </a:rPr>
              <a:t>الإطار النظري الجيد هو الإطار الذي يحتوي على مصطلحات علمية تفسر للقارئ  الأمور التي يحتوي عليها البحث العلمي الذي يقوم به الباحث.</a:t>
            </a:r>
            <a:endParaRPr lang="en-US" sz="900" b="1"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sz="1400" b="1" dirty="0">
                <a:latin typeface="Calibri"/>
                <a:ea typeface="Times New Roman"/>
                <a:cs typeface="Arial"/>
              </a:rPr>
              <a:t>كما يجب أن يحرص </a:t>
            </a:r>
            <a:r>
              <a:rPr lang="ar-SA" sz="1400" b="1" u="sng" dirty="0">
                <a:solidFill>
                  <a:srgbClr val="0000FF"/>
                </a:solidFill>
                <a:latin typeface="Calibri"/>
                <a:ea typeface="Times New Roman"/>
                <a:cs typeface="Arial"/>
                <a:hlinkClick r:id="rId3" tooltip="الباحث العلمي ودوره في كتابة خطة البحث"/>
              </a:rPr>
              <a:t>الباحث </a:t>
            </a:r>
            <a:r>
              <a:rPr lang="ar-SA" sz="1400" b="1" dirty="0">
                <a:latin typeface="Calibri"/>
                <a:ea typeface="Times New Roman"/>
                <a:cs typeface="Arial"/>
              </a:rPr>
              <a:t>على تضمين الإطار النظري الخاص به كافة التعريفات التي ترد في بحثه العلمي .</a:t>
            </a:r>
            <a:endParaRPr lang="en-US" sz="900" b="1" dirty="0">
              <a:latin typeface="Calibri"/>
              <a:ea typeface="Calibri"/>
              <a:cs typeface="Arial"/>
            </a:endParaRPr>
          </a:p>
          <a:p>
            <a:pPr indent="457200" algn="just" rtl="1">
              <a:lnSpc>
                <a:spcPct val="115000"/>
              </a:lnSpc>
              <a:spcAft>
                <a:spcPts val="1000"/>
              </a:spcAft>
            </a:pPr>
            <a:r>
              <a:rPr lang="ar-SA" sz="1400" b="1" dirty="0">
                <a:latin typeface="Calibri"/>
                <a:ea typeface="Times New Roman"/>
                <a:cs typeface="Arial"/>
              </a:rPr>
              <a:t>من خلال الإطار النظري يجب أن يقوم الباحث بتغطية الدراسة من كافة جوانبها، كما يجب أن يغطي كافة المراحل التي يمر بها البحث </a:t>
            </a:r>
            <a:r>
              <a:rPr lang="ar-IQ" sz="1100" b="1" baseline="30000" dirty="0">
                <a:latin typeface="Calibri"/>
                <a:ea typeface="Times New Roman"/>
                <a:cs typeface="Simplified Arabic"/>
              </a:rPr>
              <a:t>(</a:t>
            </a:r>
            <a:endParaRPr lang="en-US" sz="900" b="1" dirty="0">
              <a:latin typeface="Calibri"/>
              <a:ea typeface="Calibri"/>
              <a:cs typeface="Arial"/>
            </a:endParaRPr>
          </a:p>
          <a:p>
            <a:pPr algn="just" rtl="1">
              <a:spcAft>
                <a:spcPts val="0"/>
              </a:spcAft>
            </a:pPr>
            <a:r>
              <a:rPr lang="en-US" sz="900" b="1" dirty="0">
                <a:latin typeface="Calibri"/>
                <a:ea typeface="Calibri"/>
                <a:cs typeface="Arial"/>
              </a:rPr>
              <a:t>)</a:t>
            </a:r>
            <a:r>
              <a:rPr lang="ar-SA" sz="900" b="1" dirty="0">
                <a:latin typeface="Calibri"/>
                <a:ea typeface="Calibri"/>
                <a:cs typeface="Arial"/>
              </a:rPr>
              <a:t>)</a:t>
            </a:r>
            <a:r>
              <a:rPr lang="ar-IQ" sz="900" b="1" dirty="0">
                <a:latin typeface="Calibri"/>
                <a:ea typeface="Calibri"/>
                <a:cs typeface="Arial"/>
              </a:rPr>
              <a:t> نوري ابراهيم الشوك، رافع صاع ؛ مصدر سبق ذكرة ، ص37-38 . </a:t>
            </a:r>
            <a:endParaRPr lang="en-US" sz="700" b="1" dirty="0">
              <a:latin typeface="Calibri"/>
              <a:ea typeface="Calibri"/>
              <a:cs typeface="Arial"/>
            </a:endParaRPr>
          </a:p>
          <a:p>
            <a:endParaRPr lang="en-US" sz="1400" b="1" dirty="0"/>
          </a:p>
        </p:txBody>
      </p:sp>
    </p:spTree>
    <p:extLst>
      <p:ext uri="{BB962C8B-B14F-4D97-AF65-F5344CB8AC3E}">
        <p14:creationId xmlns:p14="http://schemas.microsoft.com/office/powerpoint/2010/main" val="2857002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lnSpc>
                <a:spcPct val="115000"/>
              </a:lnSpc>
              <a:spcAft>
                <a:spcPts val="750"/>
              </a:spcAft>
            </a:pPr>
            <a:r>
              <a:rPr lang="ar-SA" b="1" dirty="0">
                <a:latin typeface="Calibri"/>
                <a:ea typeface="Times New Roman"/>
                <a:cs typeface="Arial"/>
              </a:rPr>
              <a:t>ماهي </a:t>
            </a:r>
            <a:r>
              <a:rPr lang="ar-SA" b="1" u="sng" dirty="0">
                <a:latin typeface="Calibri"/>
                <a:ea typeface="Times New Roman"/>
                <a:cs typeface="Arial"/>
              </a:rPr>
              <a:t>مكونات الإطار النظري</a:t>
            </a:r>
            <a:r>
              <a:rPr lang="ar-SA" b="1" dirty="0">
                <a:latin typeface="Calibri"/>
                <a:ea typeface="Times New Roman"/>
                <a:cs typeface="Arial"/>
              </a:rPr>
              <a:t>؟</a:t>
            </a:r>
            <a:r>
              <a:rPr lang="en-US" sz="2400" dirty="0">
                <a:latin typeface="Calibri"/>
                <a:ea typeface="Calibri"/>
                <a:cs typeface="Arial"/>
              </a:rPr>
              <a:t/>
            </a:r>
            <a:br>
              <a:rPr lang="en-US" sz="2400" dirty="0">
                <a:latin typeface="Calibri"/>
                <a:ea typeface="Calibri"/>
                <a:cs typeface="Arial"/>
              </a:rPr>
            </a:br>
            <a:endParaRPr lang="en-US" dirty="0"/>
          </a:p>
        </p:txBody>
      </p:sp>
      <p:sp>
        <p:nvSpPr>
          <p:cNvPr id="3" name="عنصر نائب للمحتوى 2"/>
          <p:cNvSpPr>
            <a:spLocks noGrp="1"/>
          </p:cNvSpPr>
          <p:nvPr>
            <p:ph idx="1"/>
          </p:nvPr>
        </p:nvSpPr>
        <p:spPr/>
        <p:txBody>
          <a:bodyPr>
            <a:normAutofit/>
          </a:bodyPr>
          <a:lstStyle/>
          <a:p>
            <a:pPr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تحديد وتسمية المتغيرات ذات الصلة بالبحث الذي يطرحه الباحث في الإطار النظري</a:t>
            </a:r>
            <a:endParaRPr lang="en-US" sz="1400"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تحديد العلاقة التي تربط بين مختلف المتغيرات</a:t>
            </a:r>
            <a:endParaRPr lang="en-US" sz="1400"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تحديد نوع  واتجاه العلاقة بين المتغيرات بناء على مختلف أنواع </a:t>
            </a:r>
            <a:r>
              <a:rPr lang="ar-SA" u="sng" dirty="0">
                <a:solidFill>
                  <a:srgbClr val="0000FF"/>
                </a:solidFill>
                <a:latin typeface="Calibri"/>
                <a:ea typeface="Times New Roman"/>
                <a:cs typeface="Arial"/>
                <a:hlinkClick r:id="rId2" tooltip="كيفية كتابة وتوثيق المراجع في مكانها المخصص في البحث العلمي"/>
              </a:rPr>
              <a:t>المراجع </a:t>
            </a:r>
            <a:r>
              <a:rPr lang="ar-SA" dirty="0">
                <a:latin typeface="Calibri"/>
                <a:ea typeface="Times New Roman"/>
                <a:cs typeface="Arial"/>
              </a:rPr>
              <a:t>المتاحة</a:t>
            </a:r>
            <a:endParaRPr lang="en-US" sz="1400" dirty="0">
              <a:latin typeface="Calibri"/>
              <a:ea typeface="Calibri"/>
              <a:cs typeface="Arial"/>
            </a:endParaRPr>
          </a:p>
          <a:p>
            <a:pPr lvl="0" indent="-342900" algn="r" rtl="1">
              <a:lnSpc>
                <a:spcPct val="115000"/>
              </a:lnSpc>
              <a:spcAft>
                <a:spcPts val="1000"/>
              </a:spcAft>
              <a:buSzPts val="1000"/>
              <a:buFont typeface="Symbol"/>
              <a:buChar char=""/>
              <a:tabLst>
                <a:tab pos="457200" algn="l"/>
              </a:tabLst>
            </a:pPr>
            <a:r>
              <a:rPr lang="ar-SA" dirty="0">
                <a:latin typeface="Calibri"/>
                <a:ea typeface="Times New Roman"/>
                <a:cs typeface="Arial"/>
              </a:rPr>
              <a:t>شرح الأسباب التي جعلت الباحث يتوقع وجود هذه </a:t>
            </a:r>
            <a:r>
              <a:rPr lang="ar-SA" dirty="0" smtClean="0">
                <a:latin typeface="Calibri"/>
                <a:ea typeface="Times New Roman"/>
                <a:cs typeface="Arial"/>
              </a:rPr>
              <a:t>العلاقة</a:t>
            </a:r>
            <a:endParaRPr lang="en-US" sz="1400" dirty="0">
              <a:latin typeface="Calibri"/>
              <a:ea typeface="Calibri"/>
              <a:cs typeface="Arial"/>
            </a:endParaRPr>
          </a:p>
          <a:p>
            <a:endParaRPr lang="en-US" dirty="0"/>
          </a:p>
        </p:txBody>
      </p:sp>
    </p:spTree>
    <p:extLst>
      <p:ext uri="{BB962C8B-B14F-4D97-AF65-F5344CB8AC3E}">
        <p14:creationId xmlns:p14="http://schemas.microsoft.com/office/powerpoint/2010/main" val="1583785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rtl="1">
              <a:lnSpc>
                <a:spcPct val="115000"/>
              </a:lnSpc>
              <a:spcAft>
                <a:spcPts val="750"/>
              </a:spcAft>
            </a:pPr>
            <a:r>
              <a:rPr lang="ar-SA" sz="4400" b="1" u="sng" dirty="0">
                <a:effectLst/>
                <a:latin typeface="Calibri"/>
                <a:ea typeface="Times New Roman"/>
                <a:cs typeface="Arial"/>
              </a:rPr>
              <a:t>يحدد الاطار النظري</a:t>
            </a:r>
            <a:r>
              <a:rPr lang="en-US" sz="2800" dirty="0">
                <a:effectLst/>
                <a:latin typeface="Calibri"/>
                <a:ea typeface="Calibri"/>
                <a:cs typeface="Arial"/>
              </a:rPr>
              <a:t/>
            </a:r>
            <a:br>
              <a:rPr lang="en-US" sz="2800" dirty="0">
                <a:effectLst/>
                <a:latin typeface="Calibri"/>
                <a:ea typeface="Calibri"/>
                <a:cs typeface="Arial"/>
              </a:rPr>
            </a:br>
            <a:endParaRPr lang="en-US" dirty="0"/>
          </a:p>
        </p:txBody>
      </p:sp>
      <p:sp>
        <p:nvSpPr>
          <p:cNvPr id="3" name="عنصر نائب للمحتوى 2"/>
          <p:cNvSpPr>
            <a:spLocks noGrp="1"/>
          </p:cNvSpPr>
          <p:nvPr>
            <p:ph idx="1"/>
          </p:nvPr>
        </p:nvSpPr>
        <p:spPr/>
        <p:txBody>
          <a:bodyPr>
            <a:normAutofit fontScale="55000" lnSpcReduction="20000"/>
          </a:bodyPr>
          <a:lstStyle/>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يحدد طبيعة الأسئلة البحثية التي يطرحها الباحث في الإطار النظري</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يحدد الطريقة التي تصاغ بها الأسئلة البحثية</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يحدد الطريقة التي تعرف بها المفاهيم والعمليات في الإطار النظري للبحث</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يقود عمليات التحليل وكتابة النتائج</a:t>
            </a:r>
            <a:endParaRPr lang="en-US" sz="1800" b="1" dirty="0">
              <a:latin typeface="Calibri"/>
              <a:ea typeface="Calibri"/>
              <a:cs typeface="Arial"/>
            </a:endParaRPr>
          </a:p>
          <a:p>
            <a:pPr algn="r" rtl="1">
              <a:lnSpc>
                <a:spcPct val="115000"/>
              </a:lnSpc>
              <a:spcAft>
                <a:spcPts val="1000"/>
              </a:spcAft>
            </a:pPr>
            <a:r>
              <a:rPr lang="ar-SA" b="1" dirty="0">
                <a:latin typeface="Calibri"/>
                <a:ea typeface="Times New Roman"/>
                <a:cs typeface="Arial"/>
              </a:rPr>
              <a:t> </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صفات الإطار النظري الجيد أو الفعال:</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أن يتميز الإطار النظري بالتحليل بدلاً من التلخيص والنقل وإعادة الصياغة.</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أن </a:t>
            </a:r>
            <a:r>
              <a:rPr lang="ar-SA" b="1" dirty="0" err="1">
                <a:latin typeface="Calibri"/>
                <a:ea typeface="Times New Roman"/>
                <a:cs typeface="Arial"/>
              </a:rPr>
              <a:t>یحقق</a:t>
            </a:r>
            <a:r>
              <a:rPr lang="ar-SA" b="1" dirty="0">
                <a:latin typeface="Calibri"/>
                <a:ea typeface="Times New Roman"/>
                <a:cs typeface="Arial"/>
              </a:rPr>
              <a:t> الإطار النظري التوازن </a:t>
            </a:r>
            <a:r>
              <a:rPr lang="ar-SA" b="1" dirty="0" err="1">
                <a:latin typeface="Calibri"/>
                <a:ea typeface="Times New Roman"/>
                <a:cs typeface="Arial"/>
              </a:rPr>
              <a:t>بین</a:t>
            </a:r>
            <a:r>
              <a:rPr lang="ar-SA" b="1" dirty="0">
                <a:latin typeface="Calibri"/>
                <a:ea typeface="Times New Roman"/>
                <a:cs typeface="Arial"/>
              </a:rPr>
              <a:t> </a:t>
            </a:r>
            <a:r>
              <a:rPr lang="ar-SA" b="1" u="sng" dirty="0">
                <a:solidFill>
                  <a:srgbClr val="0000FF"/>
                </a:solidFill>
                <a:latin typeface="Calibri"/>
                <a:ea typeface="Times New Roman"/>
                <a:cs typeface="Arial"/>
                <a:hlinkClick r:id="rId2" tooltip="المصادر في البحث العلمي"/>
              </a:rPr>
              <a:t>المصادر </a:t>
            </a:r>
            <a:r>
              <a:rPr lang="ar-SA" b="1" dirty="0">
                <a:latin typeface="Calibri"/>
                <a:ea typeface="Times New Roman"/>
                <a:cs typeface="Arial"/>
              </a:rPr>
              <a:t>الداعمة والمعارضة لجانب أو حجة </a:t>
            </a:r>
            <a:r>
              <a:rPr lang="ar-SA" b="1" dirty="0" err="1">
                <a:latin typeface="Calibri"/>
                <a:ea typeface="Times New Roman"/>
                <a:cs typeface="Arial"/>
              </a:rPr>
              <a:t>معینة</a:t>
            </a:r>
            <a:r>
              <a:rPr lang="ar-SA" b="1" dirty="0">
                <a:latin typeface="Calibri"/>
                <a:ea typeface="Times New Roman"/>
                <a:cs typeface="Arial"/>
              </a:rPr>
              <a:t> .</a:t>
            </a:r>
            <a:r>
              <a:rPr lang="ar-SA" sz="2800" b="1" dirty="0">
                <a:latin typeface="Calibri"/>
                <a:ea typeface="Times New Roman"/>
                <a:cs typeface="Arial"/>
              </a:rPr>
              <a:t> </a:t>
            </a:r>
            <a:endParaRPr lang="en-US" sz="1800" b="1" dirty="0">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b="1" dirty="0">
                <a:latin typeface="Calibri"/>
                <a:ea typeface="Times New Roman"/>
                <a:cs typeface="Arial"/>
              </a:rPr>
              <a:t>أن يكون الإطار النظري واسعا بما فيه الكفاية لتغطية أو تقديم ما يكفي من المعلومات المطلوبة حول الموضوع.</a:t>
            </a:r>
            <a:endParaRPr lang="en-US" sz="1800" b="1" dirty="0">
              <a:latin typeface="Calibri"/>
              <a:ea typeface="Calibri"/>
              <a:cs typeface="Arial"/>
            </a:endParaRPr>
          </a:p>
          <a:p>
            <a:endParaRPr lang="en-US" b="1" dirty="0"/>
          </a:p>
        </p:txBody>
      </p:sp>
    </p:spTree>
    <p:extLst>
      <p:ext uri="{BB962C8B-B14F-4D97-AF65-F5344CB8AC3E}">
        <p14:creationId xmlns:p14="http://schemas.microsoft.com/office/powerpoint/2010/main" val="3437295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30026"/>
          </a:xfrm>
        </p:spPr>
        <p:txBody>
          <a:bodyPr>
            <a:normAutofit fontScale="90000"/>
          </a:bodyPr>
          <a:lstStyle/>
          <a:p>
            <a:endParaRPr lang="en-US" dirty="0"/>
          </a:p>
        </p:txBody>
      </p:sp>
      <p:sp>
        <p:nvSpPr>
          <p:cNvPr id="3" name="عنصر نائب للمحتوى 2"/>
          <p:cNvSpPr>
            <a:spLocks noGrp="1"/>
          </p:cNvSpPr>
          <p:nvPr>
            <p:ph sz="quarter" idx="1"/>
          </p:nvPr>
        </p:nvSpPr>
        <p:spPr>
          <a:xfrm>
            <a:off x="1435608" y="620688"/>
            <a:ext cx="7498080" cy="6120680"/>
          </a:xfrm>
        </p:spPr>
        <p:txBody>
          <a:bodyPr>
            <a:noAutofit/>
          </a:bodyPr>
          <a:lstStyle/>
          <a:p>
            <a:pPr marL="342900" lvl="0" indent="-342900" algn="r" rtl="1">
              <a:lnSpc>
                <a:spcPct val="115000"/>
              </a:lnSpc>
              <a:spcAft>
                <a:spcPts val="1000"/>
              </a:spcAft>
              <a:buSzPts val="1000"/>
              <a:buFont typeface="Symbol"/>
              <a:buChar char=""/>
              <a:tabLst>
                <a:tab pos="228600" algn="l"/>
              </a:tabLst>
            </a:pPr>
            <a:r>
              <a:rPr lang="ar-SA" sz="1600" b="1" dirty="0">
                <a:solidFill>
                  <a:srgbClr val="FF0000"/>
                </a:solidFill>
                <a:latin typeface="Calibri"/>
                <a:ea typeface="Times New Roman"/>
                <a:cs typeface="Arial"/>
              </a:rPr>
              <a:t>أن يكون الإطار النظري ضيقا بما فيه الكفاية للقضاء على المعلومات غير ذات الصلة من البحث الخاص بالباحث.</a:t>
            </a:r>
            <a:endParaRPr lang="en-US" sz="1600" b="1" dirty="0">
              <a:solidFill>
                <a:srgbClr val="FF0000"/>
              </a:solidFill>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sz="1600" b="1" dirty="0">
                <a:solidFill>
                  <a:srgbClr val="FF0000"/>
                </a:solidFill>
                <a:latin typeface="Calibri"/>
                <a:ea typeface="Times New Roman"/>
                <a:cs typeface="Arial"/>
              </a:rPr>
              <a:t>أن يجرى الإطار النظري من مصادر موثوقة بحيث يعطي الطلاب الكتب والمجلات الأولوية الأولى عند صياغته.</a:t>
            </a:r>
            <a:endParaRPr lang="en-US" sz="1600" b="1" dirty="0">
              <a:solidFill>
                <a:srgbClr val="FF0000"/>
              </a:solidFill>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sz="1600" b="1" dirty="0">
                <a:solidFill>
                  <a:srgbClr val="FF0000"/>
                </a:solidFill>
                <a:latin typeface="Calibri"/>
                <a:ea typeface="Times New Roman"/>
                <a:cs typeface="Arial"/>
              </a:rPr>
              <a:t>يجب على الباحث اتباع أسلوب التنسيق المنصوص عليه في الإطار النظري.</a:t>
            </a:r>
            <a:endParaRPr lang="en-US" sz="1600" b="1" dirty="0">
              <a:solidFill>
                <a:srgbClr val="FF0000"/>
              </a:solidFill>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sz="1600" b="1" dirty="0">
                <a:solidFill>
                  <a:srgbClr val="FF0000"/>
                </a:solidFill>
                <a:latin typeface="Calibri"/>
                <a:ea typeface="Times New Roman"/>
                <a:cs typeface="Arial"/>
              </a:rPr>
              <a:t>يجب أن تكون المصادر ذات صلة.</a:t>
            </a:r>
            <a:endParaRPr lang="en-US" sz="1600" b="1" dirty="0">
              <a:solidFill>
                <a:srgbClr val="FF0000"/>
              </a:solidFill>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sz="1600" b="1" dirty="0">
                <a:solidFill>
                  <a:srgbClr val="FF0000"/>
                </a:solidFill>
                <a:latin typeface="Calibri"/>
                <a:ea typeface="Times New Roman"/>
                <a:cs typeface="Arial"/>
              </a:rPr>
              <a:t>ينبغي تنظيم الإطار النظري على أساس وزن النقاط المقدمة مما يعطيه المزيد من القيمة.</a:t>
            </a:r>
            <a:endParaRPr lang="en-US" sz="1600" b="1" dirty="0">
              <a:solidFill>
                <a:srgbClr val="FF0000"/>
              </a:solidFill>
              <a:latin typeface="Calibri"/>
              <a:ea typeface="Calibri"/>
              <a:cs typeface="Arial"/>
            </a:endParaRPr>
          </a:p>
          <a:p>
            <a:pPr marL="342900" lvl="0" indent="-342900" algn="r" rtl="1">
              <a:lnSpc>
                <a:spcPct val="115000"/>
              </a:lnSpc>
              <a:spcAft>
                <a:spcPts val="1000"/>
              </a:spcAft>
              <a:buSzPts val="1000"/>
              <a:buFont typeface="Symbol"/>
              <a:buChar char=""/>
              <a:tabLst>
                <a:tab pos="228600" algn="l"/>
              </a:tabLst>
            </a:pPr>
            <a:r>
              <a:rPr lang="ar-SA" sz="1600" b="1" dirty="0">
                <a:solidFill>
                  <a:srgbClr val="FF0000"/>
                </a:solidFill>
                <a:latin typeface="Calibri"/>
                <a:ea typeface="Times New Roman"/>
                <a:cs typeface="Arial"/>
              </a:rPr>
              <a:t>يجب أن يعالج الباحث بوضوح مسألة البحث والإطار النظري.</a:t>
            </a:r>
            <a:endParaRPr lang="en-US" sz="1600" b="1" dirty="0">
              <a:solidFill>
                <a:srgbClr val="FF0000"/>
              </a:solidFill>
              <a:latin typeface="Calibri"/>
              <a:ea typeface="Calibri"/>
              <a:cs typeface="Arial"/>
            </a:endParaRPr>
          </a:p>
          <a:p>
            <a:pPr algn="r" rtl="1">
              <a:lnSpc>
                <a:spcPct val="115000"/>
              </a:lnSpc>
              <a:spcAft>
                <a:spcPts val="1000"/>
              </a:spcAft>
            </a:pPr>
            <a:r>
              <a:rPr lang="ar-SA" sz="1600" b="1" dirty="0">
                <a:solidFill>
                  <a:srgbClr val="FF0000"/>
                </a:solidFill>
                <a:latin typeface="Calibri"/>
                <a:ea typeface="Times New Roman"/>
                <a:cs typeface="Arial"/>
              </a:rPr>
              <a:t>يجب أن تحدد الدراسات والنماذج التي تدعم الموضوع الخاص بالباحث.</a:t>
            </a:r>
            <a:endParaRPr lang="en-US" sz="1600" b="1" dirty="0">
              <a:solidFill>
                <a:srgbClr val="FF0000"/>
              </a:solidFill>
              <a:latin typeface="Calibri"/>
              <a:ea typeface="Calibri"/>
              <a:cs typeface="Arial"/>
            </a:endParaRPr>
          </a:p>
          <a:p>
            <a:pPr marL="228600" algn="r" rtl="1">
              <a:lnSpc>
                <a:spcPct val="115000"/>
              </a:lnSpc>
              <a:spcAft>
                <a:spcPts val="1000"/>
              </a:spcAft>
            </a:pPr>
            <a:r>
              <a:rPr lang="ar-DZ" sz="1600" b="1" dirty="0">
                <a:solidFill>
                  <a:srgbClr val="FF0000"/>
                </a:solidFill>
                <a:latin typeface="Droid Arabic Kufi"/>
                <a:ea typeface="Calibri"/>
                <a:cs typeface="Arial"/>
              </a:rPr>
              <a:t>ــــــــــــــــــــــــــــــــــــــــــــــــــــــــــــ</a:t>
            </a:r>
            <a:endParaRPr lang="en-US" sz="1600" b="1" dirty="0">
              <a:solidFill>
                <a:srgbClr val="FF0000"/>
              </a:solidFill>
              <a:latin typeface="Calibri"/>
              <a:ea typeface="Calibri"/>
              <a:cs typeface="Arial"/>
            </a:endParaRPr>
          </a:p>
          <a:p>
            <a:pPr marL="228600" algn="r" rtl="1">
              <a:lnSpc>
                <a:spcPct val="115000"/>
              </a:lnSpc>
              <a:spcAft>
                <a:spcPts val="1000"/>
              </a:spcAft>
            </a:pPr>
            <a:r>
              <a:rPr lang="ar-IQ" sz="1600" b="1" dirty="0">
                <a:solidFill>
                  <a:srgbClr val="FF0000"/>
                </a:solidFill>
                <a:latin typeface="Droid Arabic Kufi"/>
                <a:ea typeface="Calibri"/>
                <a:cs typeface="Arial"/>
              </a:rPr>
              <a:t>-</a:t>
            </a:r>
            <a:r>
              <a:rPr lang="ar-SA" sz="1600" b="1" dirty="0">
                <a:solidFill>
                  <a:srgbClr val="FF0000"/>
                </a:solidFill>
                <a:latin typeface="Droid Arabic Kufi"/>
                <a:ea typeface="Calibri"/>
                <a:cs typeface="Arial"/>
              </a:rPr>
              <a:t>بيان علي عبد علي </a:t>
            </a:r>
            <a:r>
              <a:rPr lang="ar-SA" sz="1600" b="1" dirty="0" err="1">
                <a:solidFill>
                  <a:srgbClr val="FF0000"/>
                </a:solidFill>
                <a:latin typeface="Droid Arabic Kufi"/>
                <a:ea typeface="Calibri"/>
                <a:cs typeface="Arial"/>
              </a:rPr>
              <a:t>الخاقاني</a:t>
            </a:r>
            <a:r>
              <a:rPr lang="en-US" sz="1600" b="1" dirty="0">
                <a:solidFill>
                  <a:srgbClr val="FF0000"/>
                </a:solidFill>
                <a:latin typeface="Droid Arabic Kufi"/>
                <a:ea typeface="Calibri"/>
                <a:cs typeface="Arial"/>
              </a:rPr>
              <a:t>   </a:t>
            </a:r>
            <a:r>
              <a:rPr lang="ar-SA" sz="1600" b="1" dirty="0">
                <a:solidFill>
                  <a:srgbClr val="FF0000"/>
                </a:solidFill>
                <a:latin typeface="Droid Arabic Kufi"/>
                <a:ea typeface="Calibri"/>
                <a:cs typeface="Arial"/>
              </a:rPr>
              <a:t>.الدراسات النظرية .جامعة بابل كلية التربية</a:t>
            </a:r>
            <a:endParaRPr lang="en-US" sz="1600" b="1" dirty="0">
              <a:solidFill>
                <a:srgbClr val="FF0000"/>
              </a:solidFill>
              <a:latin typeface="Calibri"/>
              <a:ea typeface="Calibri"/>
              <a:cs typeface="Arial"/>
            </a:endParaRPr>
          </a:p>
          <a:p>
            <a:pPr marL="228600" algn="r" rtl="1">
              <a:lnSpc>
                <a:spcPct val="115000"/>
              </a:lnSpc>
              <a:spcAft>
                <a:spcPts val="1000"/>
              </a:spcAft>
            </a:pPr>
            <a:r>
              <a:rPr lang="ar-SA" sz="1600" b="1" dirty="0">
                <a:solidFill>
                  <a:srgbClr val="FF0000"/>
                </a:solidFill>
                <a:latin typeface="Droid Arabic Kufi"/>
                <a:ea typeface="Calibri"/>
                <a:cs typeface="Arial"/>
              </a:rPr>
              <a:t>البدنية وعلوم الرياضة</a:t>
            </a:r>
            <a:endParaRPr lang="en-US" sz="1600" b="1" dirty="0">
              <a:solidFill>
                <a:srgbClr val="FF0000"/>
              </a:solidFill>
              <a:latin typeface="Calibri"/>
              <a:ea typeface="Calibri"/>
              <a:cs typeface="Arial"/>
            </a:endParaRPr>
          </a:p>
          <a:p>
            <a:pPr algn="r" rtl="1">
              <a:lnSpc>
                <a:spcPct val="115000"/>
              </a:lnSpc>
              <a:spcAft>
                <a:spcPts val="1000"/>
              </a:spcAft>
            </a:pPr>
            <a:r>
              <a:rPr lang="ar-SA" sz="1600" b="1" dirty="0">
                <a:solidFill>
                  <a:srgbClr val="FF0000"/>
                </a:solidFill>
                <a:latin typeface="Calibri"/>
                <a:ea typeface="Times New Roman"/>
                <a:cs typeface="Arial"/>
              </a:rPr>
              <a:t> </a:t>
            </a:r>
            <a:endParaRPr lang="en-US" sz="1600" b="1" dirty="0">
              <a:solidFill>
                <a:srgbClr val="FF0000"/>
              </a:solidFill>
              <a:latin typeface="Calibri"/>
              <a:ea typeface="Calibri"/>
              <a:cs typeface="Arial"/>
            </a:endParaRPr>
          </a:p>
          <a:p>
            <a:endParaRPr lang="en-US" sz="1600" b="1" dirty="0">
              <a:solidFill>
                <a:srgbClr val="FF0000"/>
              </a:solidFill>
            </a:endParaRPr>
          </a:p>
        </p:txBody>
      </p:sp>
    </p:spTree>
    <p:extLst>
      <p:ext uri="{BB962C8B-B14F-4D97-AF65-F5344CB8AC3E}">
        <p14:creationId xmlns:p14="http://schemas.microsoft.com/office/powerpoint/2010/main" val="32806555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image" Target="../media/image8.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4.jpeg"/></Relationships>
</file>

<file path=ppt/theme/_rels/theme7.xml.rels><?xml version="1.0" encoding="UTF-8" standalone="yes"?>
<Relationships xmlns="http://schemas.openxmlformats.org/package/2006/relationships"><Relationship Id="rId1" Type="http://schemas.openxmlformats.org/officeDocument/2006/relationships/image" Target="../media/image5.jpeg"/></Relationships>
</file>

<file path=ppt/theme/_rels/theme8.xml.rels><?xml version="1.0" encoding="UTF-8" standalone="yes"?>
<Relationships xmlns="http://schemas.openxmlformats.org/package/2006/relationships"><Relationship Id="rId1" Type="http://schemas.openxmlformats.org/officeDocument/2006/relationships/image" Target="../media/image6.jpeg"/></Relationships>
</file>

<file path=ppt/theme/_rels/theme9.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1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2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7.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8.xml><?xml version="1.0" encoding="utf-8"?>
<a:theme xmlns:a="http://schemas.openxmlformats.org/drawingml/2006/main" name="تجاور">
  <a:themeElements>
    <a:clrScheme name="تجاور">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9.xml><?xml version="1.0" encoding="utf-8"?>
<a:theme xmlns:a="http://schemas.openxmlformats.org/drawingml/2006/main" name="مدير تنفيذي">
  <a:themeElements>
    <a:clrScheme name="مدير تنفيذي">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مدير تنفيذي">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دير تنفيذي">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66</TotalTime>
  <Words>894</Words>
  <Application>Microsoft Office PowerPoint</Application>
  <PresentationFormat>عرض على الشاشة (3:4)‏</PresentationFormat>
  <Paragraphs>200</Paragraphs>
  <Slides>25</Slides>
  <Notes>1</Notes>
  <HiddenSlides>0</HiddenSlides>
  <MMClips>0</MMClips>
  <ScaleCrop>false</ScaleCrop>
  <HeadingPairs>
    <vt:vector size="4" baseType="variant">
      <vt:variant>
        <vt:lpstr>نسق</vt:lpstr>
      </vt:variant>
      <vt:variant>
        <vt:i4>10</vt:i4>
      </vt:variant>
      <vt:variant>
        <vt:lpstr>عناوين الشرائح</vt:lpstr>
      </vt:variant>
      <vt:variant>
        <vt:i4>25</vt:i4>
      </vt:variant>
    </vt:vector>
  </HeadingPairs>
  <TitlesOfParts>
    <vt:vector size="35" baseType="lpstr">
      <vt:lpstr>أوستن</vt:lpstr>
      <vt:lpstr>انقلاب</vt:lpstr>
      <vt:lpstr>1_انقلاب</vt:lpstr>
      <vt:lpstr>تدفق</vt:lpstr>
      <vt:lpstr>2_انقلاب</vt:lpstr>
      <vt:lpstr>وافر</vt:lpstr>
      <vt:lpstr>موازنة</vt:lpstr>
      <vt:lpstr>تجاور</vt:lpstr>
      <vt:lpstr>مدير تنفيذي</vt:lpstr>
      <vt:lpstr>مدني</vt:lpstr>
      <vt:lpstr>   وزارة التعليم العالي والبحث العلمي                                                                 جامعة ديالى                                 كلية التربية الاساسية .  قسم التربية البدنية وعلوم الرياضة          الدراسات العليا . ماجستير  ط . ت  </vt:lpstr>
      <vt:lpstr>.</vt:lpstr>
      <vt:lpstr>الدراسات النظرية "  </vt:lpstr>
      <vt:lpstr>سوف نستعرض لكم باختصار تعريف (الإطار النظري) في عدة نقاط: </vt:lpstr>
      <vt:lpstr>اهميةر الدراسات النظرية  </vt:lpstr>
      <vt:lpstr>شروط الإطار النظري الجيد : </vt:lpstr>
      <vt:lpstr>ماهي مكونات الإطار النظري؟ </vt:lpstr>
      <vt:lpstr>يحدد الاطار النظري </vt:lpstr>
      <vt:lpstr>عرض تقديمي في PowerPoint</vt:lpstr>
      <vt:lpstr>معايير صياغة الإطار النظري الجيد: </vt:lpstr>
      <vt:lpstr>التوثيق في الإطار النظري </vt:lpstr>
      <vt:lpstr>عرض تقديمي في PowerPoint</vt:lpstr>
      <vt:lpstr>أنواع التوثيق في الإطار النظري:  </vt:lpstr>
      <vt:lpstr>طريقة توثيق المراجع في الإطار النظري </vt:lpstr>
      <vt:lpstr>مقاييس توثيق وكتابة قائمة المراجع في الإطار النظري</vt:lpstr>
      <vt:lpstr>كيفية صياغة الإطار النظري في البحث العلمي:</vt:lpstr>
      <vt:lpstr>عرض تقديمي في PowerPoint</vt:lpstr>
      <vt:lpstr>عرض تقديمي في PowerPoint</vt:lpstr>
      <vt:lpstr>متغيرات الإطار النظري في البحوث العلمية يقدم الإطار النظري توصيفاً دقيقاً لكل متغيرات البحث، كما يحتوي على توصيف دقيق  لجميع العلاقات الرابطة بين متغيرات البحث، ويمكن أن يحصل ذلك إما في شكل وصفي أو على شكل نماذج رياضية، ويقوم الباحث بإعداد الإطار النظري من واقع الدراسات السابقة إلى جانب الاضافات النظرية التي يقوم هو باستنباطها. كما يجب أن يركز الإطار النظري على الفرضيات والطريقة المستخدمة في التوصل إليها، يوجد نوعان من المتغيرات في الاطار النظري:     متغيرات الإطار النظري في البحوث العلمية يقدم الإطار النظري توصيفاً دقيقاً لكل متغيرات البحث، كما يحتوي على توصيف دقيق  لجميع العلاقات الرابطة بين متغيرات البحث، ويمكن أن يحصل ذلك إما في شكل وصفي أو على شكل نماذج رياضية، ويقوم الباحث بإعداد الإطار النظري من واقع الدراسات السابقة إلى جانب الاضافات النظرية التي يقوم هو باستنباطها. كما يجب أن يركز الإطار النظري على الفرضيات والطريقة المستخدمة في التوصل إليها، يوجد نوعان من المتغيرات في الاطار النظري:    متغيرات الإطار النظري في البحوث العلمية </vt:lpstr>
      <vt:lpstr>أنواع الاقتباس:</vt:lpstr>
      <vt:lpstr>عرض تقديمي في PowerPoint</vt:lpstr>
      <vt:lpstr>عرض تقديمي في PowerPoint</vt:lpstr>
      <vt:lpstr>مناهج الدراسة في الإطار النظري</vt:lpstr>
      <vt:lpstr>ما الخطوة التي تسبق الإطار النظري في رسالة الماجستير والدكتوراه؟</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الاساسية . قسم التربية البدنية وعلوم الرياضة          الدراسات العليا . ماجستير  ط . ت     واجب مادة منهج البحث العلمي الدراسات النظرية والاقتباس وانواعه                      تقرير مقدم من قبل الطالب           علي حسن محمد   بأشـــراف أ . د  امال صبيح سلمان                                                                                                                            1442 هـ                                                                                       2020 . 2021 م</dc:title>
  <dc:creator>HP</dc:creator>
  <cp:lastModifiedBy>Maher</cp:lastModifiedBy>
  <cp:revision>15</cp:revision>
  <dcterms:created xsi:type="dcterms:W3CDTF">2020-12-05T17:13:30Z</dcterms:created>
  <dcterms:modified xsi:type="dcterms:W3CDTF">2023-12-04T18:19:53Z</dcterms:modified>
</cp:coreProperties>
</file>