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9" d="100"/>
          <a:sy n="69" d="100"/>
        </p:scale>
        <p:origin x="-141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05/05/1442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05/05/1442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05/05/1442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05/05/1442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05/05/1442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05/05/1442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05/05/1442</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05/05/1442</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05/05/1442</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05/05/1442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05/05/1442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05/05/1442</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apa.org/" TargetMode="Externa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24544" y="-198784"/>
            <a:ext cx="9721080" cy="7056784"/>
          </a:xfrm>
        </p:spPr>
        <p:style>
          <a:lnRef idx="1">
            <a:schemeClr val="accent4"/>
          </a:lnRef>
          <a:fillRef idx="3">
            <a:schemeClr val="accent4"/>
          </a:fillRef>
          <a:effectRef idx="2">
            <a:schemeClr val="accent4"/>
          </a:effectRef>
          <a:fontRef idx="minor">
            <a:schemeClr val="lt1"/>
          </a:fontRef>
        </p:style>
        <p:txBody>
          <a:bodyPr/>
          <a:lstStyle/>
          <a:p>
            <a:endParaRPr lang="en-US" dirty="0"/>
          </a:p>
        </p:txBody>
      </p:sp>
      <p:pic>
        <p:nvPicPr>
          <p:cNvPr id="1026" name="Picture 2" descr="C:\Users\yusuf\Desktop\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4544" y="-243408"/>
            <a:ext cx="9721080" cy="79514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73570831"/>
      </p:ext>
    </p:extLst>
  </p:cSld>
  <p:clrMapOvr>
    <a:masterClrMapping/>
  </p:clrMapOvr>
  <p:transition spd="slow">
    <p:cover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24544" y="-198784"/>
            <a:ext cx="9721080" cy="7056784"/>
          </a:xfrm>
        </p:spPr>
        <p:style>
          <a:lnRef idx="1">
            <a:schemeClr val="accent2"/>
          </a:lnRef>
          <a:fillRef idx="2">
            <a:schemeClr val="accent2"/>
          </a:fillRef>
          <a:effectRef idx="1">
            <a:schemeClr val="accent2"/>
          </a:effectRef>
          <a:fontRef idx="minor">
            <a:schemeClr val="dk1"/>
          </a:fontRef>
        </p:style>
        <p:txBody>
          <a:bodyPr>
            <a:normAutofit fontScale="92500" lnSpcReduction="20000"/>
          </a:bodyPr>
          <a:lstStyle/>
          <a:p>
            <a:pPr algn="just"/>
            <a:r>
              <a:rPr lang="ar-IQ" b="1" dirty="0">
                <a:solidFill>
                  <a:schemeClr val="tx1"/>
                </a:solidFill>
              </a:rPr>
              <a:t>ثامناً : شبكة الانترنيت :</a:t>
            </a:r>
            <a:r>
              <a:rPr lang="ar-IQ" dirty="0">
                <a:solidFill>
                  <a:schemeClr val="tx1"/>
                </a:solidFill>
              </a:rPr>
              <a:t> </a:t>
            </a:r>
            <a:endParaRPr lang="en-US" dirty="0">
              <a:solidFill>
                <a:schemeClr val="tx1"/>
              </a:solidFill>
            </a:endParaRPr>
          </a:p>
          <a:p>
            <a:pPr algn="just"/>
            <a:r>
              <a:rPr lang="ar-IQ" dirty="0">
                <a:solidFill>
                  <a:schemeClr val="tx1"/>
                </a:solidFill>
              </a:rPr>
              <a:t>      عندما يؤخذ المصدر من شبكة الانترنيت يكتب بهذا الشكل :</a:t>
            </a:r>
            <a:endParaRPr lang="en-US" dirty="0">
              <a:solidFill>
                <a:schemeClr val="tx1"/>
              </a:solidFill>
            </a:endParaRPr>
          </a:p>
          <a:p>
            <a:pPr algn="just"/>
            <a:r>
              <a:rPr lang="en-US" dirty="0" err="1">
                <a:solidFill>
                  <a:schemeClr val="tx1"/>
                </a:solidFill>
              </a:rPr>
              <a:t>htm</a:t>
            </a:r>
            <a:r>
              <a:rPr lang="en-US" dirty="0">
                <a:solidFill>
                  <a:schemeClr val="tx1"/>
                </a:solidFill>
              </a:rPr>
              <a:t> year page .</a:t>
            </a:r>
            <a:r>
              <a:rPr lang="ar-IQ" dirty="0">
                <a:solidFill>
                  <a:schemeClr val="tx1"/>
                </a:solidFill>
              </a:rPr>
              <a:t>/</a:t>
            </a:r>
            <a:r>
              <a:rPr lang="en-US" dirty="0" err="1">
                <a:solidFill>
                  <a:schemeClr val="tx1"/>
                </a:solidFill>
              </a:rPr>
              <a:t>octoo</a:t>
            </a:r>
            <a:r>
              <a:rPr lang="ar-IQ" dirty="0">
                <a:solidFill>
                  <a:schemeClr val="tx1"/>
                </a:solidFill>
              </a:rPr>
              <a:t>/</a:t>
            </a:r>
            <a:r>
              <a:rPr lang="en-US" dirty="0">
                <a:solidFill>
                  <a:schemeClr val="tx1"/>
                </a:solidFill>
              </a:rPr>
              <a:t>Monitor</a:t>
            </a:r>
            <a:r>
              <a:rPr lang="ar-IQ" u="sng" dirty="0">
                <a:solidFill>
                  <a:schemeClr val="tx1"/>
                </a:solidFill>
                <a:hlinkClick r:id="rId2"/>
              </a:rPr>
              <a:t>/</a:t>
            </a:r>
            <a:r>
              <a:rPr lang="en-US" dirty="0">
                <a:solidFill>
                  <a:schemeClr val="tx1"/>
                </a:solidFill>
              </a:rPr>
              <a:t> WWW.Apa.Org</a:t>
            </a:r>
            <a:r>
              <a:rPr lang="ar-IQ" dirty="0">
                <a:solidFill>
                  <a:schemeClr val="tx1"/>
                </a:solidFill>
              </a:rPr>
              <a:t>// </a:t>
            </a:r>
            <a:r>
              <a:rPr lang="en-US" dirty="0">
                <a:solidFill>
                  <a:schemeClr val="tx1"/>
                </a:solidFill>
              </a:rPr>
              <a:t>http:</a:t>
            </a:r>
          </a:p>
          <a:p>
            <a:pPr algn="just"/>
            <a:r>
              <a:rPr lang="ar-IQ" dirty="0">
                <a:solidFill>
                  <a:schemeClr val="tx1"/>
                </a:solidFill>
              </a:rPr>
              <a:t> </a:t>
            </a:r>
            <a:endParaRPr lang="en-US" dirty="0">
              <a:solidFill>
                <a:schemeClr val="tx1"/>
              </a:solidFill>
            </a:endParaRPr>
          </a:p>
          <a:p>
            <a:pPr algn="just"/>
            <a:r>
              <a:rPr lang="ar-IQ" dirty="0">
                <a:solidFill>
                  <a:schemeClr val="tx1"/>
                </a:solidFill>
              </a:rPr>
              <a:t> </a:t>
            </a:r>
            <a:endParaRPr lang="en-US" dirty="0">
              <a:solidFill>
                <a:schemeClr val="tx1"/>
              </a:solidFill>
            </a:endParaRPr>
          </a:p>
          <a:p>
            <a:pPr algn="just"/>
            <a:r>
              <a:rPr lang="ar-IQ" dirty="0">
                <a:solidFill>
                  <a:schemeClr val="tx1"/>
                </a:solidFill>
              </a:rPr>
              <a:t>تاسعاً : المحاضرة : </a:t>
            </a:r>
            <a:endParaRPr lang="en-US" dirty="0">
              <a:solidFill>
                <a:schemeClr val="tx1"/>
              </a:solidFill>
            </a:endParaRPr>
          </a:p>
          <a:p>
            <a:pPr algn="just"/>
            <a:r>
              <a:rPr lang="ar-IQ" dirty="0">
                <a:solidFill>
                  <a:schemeClr val="tx1"/>
                </a:solidFill>
              </a:rPr>
              <a:t>       اذا كان الموضوع مأخوذاً من محاضرة او اجتماع تكتب بالشكل الاتي : </a:t>
            </a:r>
            <a:endParaRPr lang="en-US" dirty="0">
              <a:solidFill>
                <a:schemeClr val="tx1"/>
              </a:solidFill>
            </a:endParaRPr>
          </a:p>
          <a:p>
            <a:pPr algn="just"/>
            <a:r>
              <a:rPr lang="ar-IQ" dirty="0">
                <a:solidFill>
                  <a:schemeClr val="tx1"/>
                </a:solidFill>
              </a:rPr>
              <a:t>اسم المحاضر . عنوان المحاضرة , تاريخ المحاضرة , مكان القاء المحاضرة .</a:t>
            </a:r>
            <a:endParaRPr lang="en-US" dirty="0">
              <a:solidFill>
                <a:schemeClr val="tx1"/>
              </a:solidFill>
            </a:endParaRPr>
          </a:p>
          <a:p>
            <a:pPr algn="just"/>
            <a:r>
              <a:rPr lang="ar-IQ" b="1" dirty="0">
                <a:solidFill>
                  <a:schemeClr val="tx1"/>
                </a:solidFill>
              </a:rPr>
              <a:t>مثال :</a:t>
            </a:r>
            <a:r>
              <a:rPr lang="ar-IQ" dirty="0">
                <a:solidFill>
                  <a:schemeClr val="tx1"/>
                </a:solidFill>
              </a:rPr>
              <a:t> وجيح محجوب . البرامج الحركية , 1/3/2001 , كلية التربية الرياضية , جامعة بابل .</a:t>
            </a:r>
            <a:endParaRPr lang="en-US" dirty="0">
              <a:solidFill>
                <a:schemeClr val="tx1"/>
              </a:solidFill>
            </a:endParaRPr>
          </a:p>
          <a:p>
            <a:pPr algn="just"/>
            <a:r>
              <a:rPr lang="ar-IQ" dirty="0">
                <a:solidFill>
                  <a:schemeClr val="tx1"/>
                </a:solidFill>
              </a:rPr>
              <a:t> </a:t>
            </a:r>
            <a:endParaRPr lang="en-US" dirty="0">
              <a:solidFill>
                <a:schemeClr val="tx1"/>
              </a:solidFill>
            </a:endParaRPr>
          </a:p>
          <a:p>
            <a:pPr algn="just"/>
            <a:r>
              <a:rPr lang="ar-IQ" b="1" dirty="0">
                <a:solidFill>
                  <a:schemeClr val="tx1"/>
                </a:solidFill>
              </a:rPr>
              <a:t>ملاحظة (1) :</a:t>
            </a:r>
            <a:r>
              <a:rPr lang="ar-IQ" dirty="0">
                <a:solidFill>
                  <a:schemeClr val="tx1"/>
                </a:solidFill>
              </a:rPr>
              <a:t> يجب الضبط الدقيق للفواصل بين مفردات المصدر , سواء كانت (.) ام (,) ام (-) ام ( ) ام (:) .... الخ .</a:t>
            </a:r>
            <a:endParaRPr lang="en-US" dirty="0">
              <a:solidFill>
                <a:schemeClr val="tx1"/>
              </a:solidFill>
            </a:endParaRPr>
          </a:p>
          <a:p>
            <a:pPr algn="just"/>
            <a:r>
              <a:rPr lang="ar-IQ" b="1" dirty="0">
                <a:solidFill>
                  <a:schemeClr val="tx1"/>
                </a:solidFill>
              </a:rPr>
              <a:t>ملاحظة (2) :</a:t>
            </a:r>
            <a:r>
              <a:rPr lang="ar-IQ" dirty="0">
                <a:solidFill>
                  <a:schemeClr val="tx1"/>
                </a:solidFill>
              </a:rPr>
              <a:t> في حالة الاقتباس من صفحات متعددة فتكتب بالشكل الاتي : </a:t>
            </a:r>
            <a:endParaRPr lang="en-US" dirty="0">
              <a:solidFill>
                <a:schemeClr val="tx1"/>
              </a:solidFill>
            </a:endParaRPr>
          </a:p>
          <a:p>
            <a:pPr algn="just"/>
            <a:r>
              <a:rPr lang="ar-IQ" dirty="0">
                <a:solidFill>
                  <a:schemeClr val="tx1"/>
                </a:solidFill>
              </a:rPr>
              <a:t>(ص10-20) باللغة العربية و (</a:t>
            </a:r>
            <a:r>
              <a:rPr lang="en-US" dirty="0">
                <a:solidFill>
                  <a:schemeClr val="tx1"/>
                </a:solidFill>
              </a:rPr>
              <a:t>p.p.10-20</a:t>
            </a:r>
            <a:r>
              <a:rPr lang="ar-IQ" dirty="0">
                <a:solidFill>
                  <a:schemeClr val="tx1"/>
                </a:solidFill>
              </a:rPr>
              <a:t>) باللغة الانكليزية .</a:t>
            </a:r>
            <a:endParaRPr lang="en-US" dirty="0">
              <a:solidFill>
                <a:schemeClr val="tx1"/>
              </a:solidFill>
            </a:endParaRPr>
          </a:p>
          <a:p>
            <a:pPr algn="just"/>
            <a:endParaRPr lang="en-US" dirty="0">
              <a:solidFill>
                <a:schemeClr val="tx1"/>
              </a:solidFill>
            </a:endParaRPr>
          </a:p>
        </p:txBody>
      </p:sp>
    </p:spTree>
    <p:extLst>
      <p:ext uri="{BB962C8B-B14F-4D97-AF65-F5344CB8AC3E}">
        <p14:creationId xmlns:p14="http://schemas.microsoft.com/office/powerpoint/2010/main" val="2830196097"/>
      </p:ext>
    </p:extLst>
  </p:cSld>
  <p:clrMapOvr>
    <a:masterClrMapping/>
  </p:clrMapOvr>
  <mc:AlternateContent xmlns:mc="http://schemas.openxmlformats.org/markup-compatibility/2006">
    <mc:Choice xmlns:p14="http://schemas.microsoft.com/office/powerpoint/2010/main" Requires="p14">
      <p:transition spd="slow" p14:dur="3900">
        <p14:glitter dir="r"/>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24544" y="-198784"/>
            <a:ext cx="9721080" cy="7056784"/>
          </a:xfrm>
        </p:spPr>
        <p:style>
          <a:lnRef idx="1">
            <a:schemeClr val="accent2"/>
          </a:lnRef>
          <a:fillRef idx="2">
            <a:schemeClr val="accent2"/>
          </a:fillRef>
          <a:effectRef idx="1">
            <a:schemeClr val="accent2"/>
          </a:effectRef>
          <a:fontRef idx="minor">
            <a:schemeClr val="dk1"/>
          </a:fontRef>
        </p:style>
        <p:txBody>
          <a:bodyPr/>
          <a:lstStyle/>
          <a:p>
            <a:r>
              <a:rPr lang="ar-IQ" b="1" dirty="0">
                <a:solidFill>
                  <a:schemeClr val="tx1"/>
                </a:solidFill>
              </a:rPr>
              <a:t>-المصدر كتاب عربي</a:t>
            </a:r>
            <a:endParaRPr lang="en-US" dirty="0">
              <a:solidFill>
                <a:schemeClr val="tx1"/>
              </a:solidFill>
            </a:endParaRPr>
          </a:p>
          <a:p>
            <a:r>
              <a:rPr lang="ar-IQ" dirty="0">
                <a:solidFill>
                  <a:schemeClr val="tx1"/>
                </a:solidFill>
              </a:rPr>
              <a:t> يعرف معجم لسان العرب (العنف) بأنه "الخرق بالأمر وقلة الرفق به , وهو ضد الرفق , عنف به وعليه , يعنف عنفاً </a:t>
            </a:r>
            <a:r>
              <a:rPr lang="ar-IQ" dirty="0" err="1">
                <a:solidFill>
                  <a:schemeClr val="tx1"/>
                </a:solidFill>
              </a:rPr>
              <a:t>وعنافه</a:t>
            </a:r>
            <a:r>
              <a:rPr lang="ar-IQ" dirty="0">
                <a:solidFill>
                  <a:schemeClr val="tx1"/>
                </a:solidFill>
              </a:rPr>
              <a:t> واعنفه وعنفه تعنيفا , والتعنيف يعني </a:t>
            </a:r>
            <a:r>
              <a:rPr lang="ar-IQ" dirty="0" err="1">
                <a:solidFill>
                  <a:schemeClr val="tx1"/>
                </a:solidFill>
              </a:rPr>
              <a:t>التبويخ</a:t>
            </a:r>
            <a:r>
              <a:rPr lang="ar-IQ" dirty="0">
                <a:solidFill>
                  <a:schemeClr val="tx1"/>
                </a:solidFill>
              </a:rPr>
              <a:t> والتقريع واللوم" . </a:t>
            </a:r>
            <a:r>
              <a:rPr lang="ar-SA" baseline="30000" dirty="0">
                <a:solidFill>
                  <a:schemeClr val="tx1"/>
                </a:solidFill>
              </a:rPr>
              <a:t>()</a:t>
            </a:r>
            <a:r>
              <a:rPr lang="ar-SA" dirty="0">
                <a:solidFill>
                  <a:schemeClr val="tx1"/>
                </a:solidFill>
              </a:rPr>
              <a:t> </a:t>
            </a:r>
            <a:endParaRPr lang="en-US" dirty="0">
              <a:solidFill>
                <a:schemeClr val="tx1"/>
              </a:solidFill>
            </a:endParaRPr>
          </a:p>
          <a:p>
            <a:r>
              <a:rPr lang="ar-IQ" dirty="0">
                <a:solidFill>
                  <a:schemeClr val="tx1"/>
                </a:solidFill>
              </a:rPr>
              <a:t> </a:t>
            </a:r>
            <a:endParaRPr lang="en-US" dirty="0">
              <a:solidFill>
                <a:schemeClr val="tx1"/>
              </a:solidFill>
            </a:endParaRPr>
          </a:p>
          <a:p>
            <a:r>
              <a:rPr lang="ar-IQ" dirty="0">
                <a:solidFill>
                  <a:schemeClr val="tx1"/>
                </a:solidFill>
              </a:rPr>
              <a:t>ـــــــــــــــــــــــــــــــــــــــــــــــــــــــــــــــــ</a:t>
            </a:r>
            <a:endParaRPr lang="en-US" dirty="0">
              <a:solidFill>
                <a:schemeClr val="tx1"/>
              </a:solidFill>
            </a:endParaRPr>
          </a:p>
          <a:p>
            <a:r>
              <a:rPr lang="ar-SA" baseline="30000" dirty="0">
                <a:solidFill>
                  <a:schemeClr val="tx1"/>
                </a:solidFill>
              </a:rPr>
              <a:t>()</a:t>
            </a:r>
            <a:r>
              <a:rPr lang="ar-SA" dirty="0">
                <a:solidFill>
                  <a:schemeClr val="tx1"/>
                </a:solidFill>
              </a:rPr>
              <a:t> </a:t>
            </a:r>
            <a:r>
              <a:rPr lang="ar-IQ" dirty="0">
                <a:solidFill>
                  <a:schemeClr val="tx1"/>
                </a:solidFill>
              </a:rPr>
              <a:t>خالد عز الدين . </a:t>
            </a:r>
            <a:r>
              <a:rPr lang="ar-IQ" u="sng" dirty="0">
                <a:solidFill>
                  <a:schemeClr val="tx1"/>
                </a:solidFill>
              </a:rPr>
              <a:t>السلوك العدواني عند الاطفال</a:t>
            </a:r>
            <a:r>
              <a:rPr lang="ar-IQ" dirty="0">
                <a:solidFill>
                  <a:schemeClr val="tx1"/>
                </a:solidFill>
              </a:rPr>
              <a:t> , ط1 , عمان , دار اسامة للنشر والتوزيع , 2010 , ص110 .</a:t>
            </a:r>
            <a:endParaRPr lang="en-US" dirty="0">
              <a:solidFill>
                <a:schemeClr val="tx1"/>
              </a:solidFill>
            </a:endParaRPr>
          </a:p>
        </p:txBody>
      </p:sp>
    </p:spTree>
    <p:extLst>
      <p:ext uri="{BB962C8B-B14F-4D97-AF65-F5344CB8AC3E}">
        <p14:creationId xmlns:p14="http://schemas.microsoft.com/office/powerpoint/2010/main" val="2830196097"/>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24544" y="-198784"/>
            <a:ext cx="9721080" cy="7056784"/>
          </a:xfrm>
        </p:spPr>
        <p:style>
          <a:lnRef idx="1">
            <a:schemeClr val="accent2"/>
          </a:lnRef>
          <a:fillRef idx="2">
            <a:schemeClr val="accent2"/>
          </a:fillRef>
          <a:effectRef idx="1">
            <a:schemeClr val="accent2"/>
          </a:effectRef>
          <a:fontRef idx="minor">
            <a:schemeClr val="dk1"/>
          </a:fontRef>
        </p:style>
        <p:txBody>
          <a:bodyPr>
            <a:normAutofit fontScale="92500" lnSpcReduction="20000"/>
          </a:bodyPr>
          <a:lstStyle/>
          <a:p>
            <a:r>
              <a:rPr lang="ar-IQ" b="1" dirty="0">
                <a:solidFill>
                  <a:schemeClr val="tx1"/>
                </a:solidFill>
              </a:rPr>
              <a:t>-المصدر كتاب مترجم </a:t>
            </a:r>
            <a:endParaRPr lang="en-US" dirty="0">
              <a:solidFill>
                <a:schemeClr val="tx1"/>
              </a:solidFill>
            </a:endParaRPr>
          </a:p>
          <a:p>
            <a:r>
              <a:rPr lang="ar-IQ" dirty="0">
                <a:solidFill>
                  <a:schemeClr val="tx1"/>
                </a:solidFill>
              </a:rPr>
              <a:t> </a:t>
            </a:r>
            <a:endParaRPr lang="en-US" dirty="0">
              <a:solidFill>
                <a:schemeClr val="tx1"/>
              </a:solidFill>
            </a:endParaRPr>
          </a:p>
          <a:p>
            <a:r>
              <a:rPr lang="ar-IQ" dirty="0">
                <a:solidFill>
                  <a:schemeClr val="tx1"/>
                </a:solidFill>
              </a:rPr>
              <a:t>    يرى السلوكيون ان السلوك الانساني في جوهره يتمثل في تكوين علاقات او ارتباطات بين المثيرات والاستجابات , ومن خلال مفهوم الاشتراط الاجرائي يصل الفرد الى استجابات مبدعة بالارتباطات مع نوع التعزيز الذي يعزز به السلوك انطلاقا من تكوين العلاقة بين المثير والاستجابة بتعزيز الاستجابات المرغوب فيها واستبعاد غير المرغوب فيها . </a:t>
            </a:r>
            <a:r>
              <a:rPr lang="ar-SA" baseline="30000" dirty="0">
                <a:solidFill>
                  <a:schemeClr val="tx1"/>
                </a:solidFill>
              </a:rPr>
              <a:t>(6)</a:t>
            </a:r>
            <a:endParaRPr lang="en-US" dirty="0">
              <a:solidFill>
                <a:schemeClr val="tx1"/>
              </a:solidFill>
            </a:endParaRPr>
          </a:p>
          <a:p>
            <a:r>
              <a:rPr lang="ar-IQ" dirty="0">
                <a:solidFill>
                  <a:schemeClr val="tx1"/>
                </a:solidFill>
              </a:rPr>
              <a:t> </a:t>
            </a:r>
            <a:endParaRPr lang="en-US" dirty="0">
              <a:solidFill>
                <a:schemeClr val="tx1"/>
              </a:solidFill>
            </a:endParaRPr>
          </a:p>
          <a:p>
            <a:r>
              <a:rPr lang="ar-IQ" dirty="0">
                <a:solidFill>
                  <a:schemeClr val="tx1"/>
                </a:solidFill>
              </a:rPr>
              <a:t>ـــــــــــــــــــــــــــــــــــــــــــــــــــــــــــــــــــ</a:t>
            </a:r>
            <a:endParaRPr lang="en-US" dirty="0">
              <a:solidFill>
                <a:schemeClr val="tx1"/>
              </a:solidFill>
            </a:endParaRPr>
          </a:p>
          <a:p>
            <a:r>
              <a:rPr lang="ar-SA" baseline="30000" dirty="0">
                <a:solidFill>
                  <a:schemeClr val="tx1"/>
                </a:solidFill>
              </a:rPr>
              <a:t>(6)</a:t>
            </a:r>
            <a:r>
              <a:rPr lang="ar-IQ" dirty="0">
                <a:solidFill>
                  <a:schemeClr val="tx1"/>
                </a:solidFill>
              </a:rPr>
              <a:t> الكسندر </a:t>
            </a:r>
            <a:r>
              <a:rPr lang="ar-IQ" dirty="0" err="1">
                <a:solidFill>
                  <a:schemeClr val="tx1"/>
                </a:solidFill>
              </a:rPr>
              <a:t>روكشا</a:t>
            </a:r>
            <a:r>
              <a:rPr lang="ar-IQ" dirty="0">
                <a:solidFill>
                  <a:schemeClr val="tx1"/>
                </a:solidFill>
              </a:rPr>
              <a:t> . </a:t>
            </a:r>
            <a:r>
              <a:rPr lang="ar-IQ" u="sng" dirty="0">
                <a:solidFill>
                  <a:schemeClr val="tx1"/>
                </a:solidFill>
              </a:rPr>
              <a:t>الابداع العام والخاص</a:t>
            </a:r>
            <a:r>
              <a:rPr lang="ar-IQ" dirty="0">
                <a:solidFill>
                  <a:schemeClr val="tx1"/>
                </a:solidFill>
              </a:rPr>
              <a:t> , ترجمة (غسان عبد الحي) , الكويت , عالم المعرفة , 1989 , ص23-24 .</a:t>
            </a:r>
            <a:endParaRPr lang="en-US" dirty="0">
              <a:solidFill>
                <a:schemeClr val="tx1"/>
              </a:solidFill>
            </a:endParaRPr>
          </a:p>
          <a:p>
            <a:r>
              <a:rPr lang="en-US" dirty="0">
                <a:solidFill>
                  <a:schemeClr val="tx1"/>
                </a:solidFill>
              </a:rPr>
              <a:t> </a:t>
            </a:r>
          </a:p>
          <a:p>
            <a:r>
              <a:rPr lang="ar-IQ" dirty="0">
                <a:solidFill>
                  <a:schemeClr val="tx1"/>
                </a:solidFill>
              </a:rPr>
              <a:t> </a:t>
            </a:r>
            <a:r>
              <a:rPr lang="en-US" dirty="0">
                <a:solidFill>
                  <a:schemeClr val="tx1"/>
                </a:solidFill>
              </a:rPr>
              <a:t> </a:t>
            </a:r>
            <a:r>
              <a:rPr lang="ar-IQ" dirty="0">
                <a:solidFill>
                  <a:schemeClr val="tx1"/>
                </a:solidFill>
              </a:rPr>
              <a:t> </a:t>
            </a:r>
            <a:endParaRPr lang="en-US" dirty="0">
              <a:solidFill>
                <a:schemeClr val="tx1"/>
              </a:solidFill>
            </a:endParaRPr>
          </a:p>
          <a:p>
            <a:r>
              <a:rPr lang="ar-IQ" dirty="0">
                <a:solidFill>
                  <a:schemeClr val="tx1"/>
                </a:solidFill>
              </a:rPr>
              <a:t> </a:t>
            </a:r>
            <a:endParaRPr lang="en-US" dirty="0">
              <a:solidFill>
                <a:schemeClr val="tx1"/>
              </a:solidFill>
            </a:endParaRPr>
          </a:p>
          <a:p>
            <a:r>
              <a:rPr lang="ar-IQ" dirty="0">
                <a:solidFill>
                  <a:schemeClr val="tx1"/>
                </a:solidFill>
              </a:rPr>
              <a:t> </a:t>
            </a:r>
            <a:endParaRPr lang="en-US" dirty="0">
              <a:solidFill>
                <a:schemeClr val="tx1"/>
              </a:solidFill>
            </a:endParaRPr>
          </a:p>
          <a:p>
            <a:endParaRPr lang="en-US" dirty="0">
              <a:solidFill>
                <a:schemeClr val="tx1"/>
              </a:solidFill>
            </a:endParaRPr>
          </a:p>
        </p:txBody>
      </p:sp>
    </p:spTree>
    <p:extLst>
      <p:ext uri="{BB962C8B-B14F-4D97-AF65-F5344CB8AC3E}">
        <p14:creationId xmlns:p14="http://schemas.microsoft.com/office/powerpoint/2010/main" val="2830196097"/>
      </p:ext>
    </p:extLst>
  </p:cSld>
  <p:clrMapOvr>
    <a:masterClrMapping/>
  </p:clrMapOvr>
  <p:transition spd="slow">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24544" y="-198784"/>
            <a:ext cx="9721080" cy="7056784"/>
          </a:xfrm>
        </p:spPr>
        <p:style>
          <a:lnRef idx="1">
            <a:schemeClr val="accent2"/>
          </a:lnRef>
          <a:fillRef idx="2">
            <a:schemeClr val="accent2"/>
          </a:fillRef>
          <a:effectRef idx="1">
            <a:schemeClr val="accent2"/>
          </a:effectRef>
          <a:fontRef idx="minor">
            <a:schemeClr val="dk1"/>
          </a:fontRef>
        </p:style>
        <p:txBody>
          <a:bodyPr>
            <a:normAutofit fontScale="92500" lnSpcReduction="10000"/>
          </a:bodyPr>
          <a:lstStyle/>
          <a:p>
            <a:r>
              <a:rPr lang="ar-IQ" b="1" dirty="0">
                <a:solidFill>
                  <a:schemeClr val="tx1"/>
                </a:solidFill>
              </a:rPr>
              <a:t>-المصدر كتاب اجنبي</a:t>
            </a:r>
            <a:endParaRPr lang="en-US" dirty="0">
              <a:solidFill>
                <a:schemeClr val="tx1"/>
              </a:solidFill>
            </a:endParaRPr>
          </a:p>
          <a:p>
            <a:r>
              <a:rPr lang="ar-IQ" dirty="0">
                <a:solidFill>
                  <a:schemeClr val="tx1"/>
                </a:solidFill>
              </a:rPr>
              <a:t> </a:t>
            </a:r>
            <a:endParaRPr lang="en-US" dirty="0">
              <a:solidFill>
                <a:schemeClr val="tx1"/>
              </a:solidFill>
            </a:endParaRPr>
          </a:p>
          <a:p>
            <a:r>
              <a:rPr lang="ar-IQ" dirty="0">
                <a:solidFill>
                  <a:schemeClr val="tx1"/>
                </a:solidFill>
              </a:rPr>
              <a:t>    ومن جهة اخرى اظهر جون </a:t>
            </a:r>
            <a:r>
              <a:rPr lang="ar-IQ" dirty="0" err="1">
                <a:solidFill>
                  <a:schemeClr val="tx1"/>
                </a:solidFill>
              </a:rPr>
              <a:t>بوولبي</a:t>
            </a:r>
            <a:r>
              <a:rPr lang="ar-IQ" dirty="0">
                <a:solidFill>
                  <a:schemeClr val="tx1"/>
                </a:solidFill>
              </a:rPr>
              <a:t> في دراسة العلاقة بين الام والطفل بان القلق مصدره العلاقة المبكرة بينهما , فإذا كانت جيدة فإنها تؤدي الى توازن الطفل أما اذا كانت سيئة فإنها تؤدي الى التعلق </a:t>
            </a:r>
            <a:r>
              <a:rPr lang="ar-IQ" dirty="0" err="1">
                <a:solidFill>
                  <a:schemeClr val="tx1"/>
                </a:solidFill>
              </a:rPr>
              <a:t>القلقي</a:t>
            </a:r>
            <a:r>
              <a:rPr lang="ar-IQ" dirty="0">
                <a:solidFill>
                  <a:schemeClr val="tx1"/>
                </a:solidFill>
              </a:rPr>
              <a:t> وهو مصدر لكل قلق حياتي لاحقا ومن ثم فهو مصدر لكل سلوك عدواني (عنف) .</a:t>
            </a:r>
            <a:r>
              <a:rPr lang="ar-IQ" baseline="30000" dirty="0">
                <a:solidFill>
                  <a:schemeClr val="tx1"/>
                </a:solidFill>
              </a:rPr>
              <a:t> </a:t>
            </a:r>
            <a:r>
              <a:rPr lang="ar-SA" baseline="30000" dirty="0">
                <a:solidFill>
                  <a:schemeClr val="tx1"/>
                </a:solidFill>
              </a:rPr>
              <a:t>(3)</a:t>
            </a:r>
            <a:r>
              <a:rPr lang="ar-SA" dirty="0">
                <a:solidFill>
                  <a:schemeClr val="tx1"/>
                </a:solidFill>
              </a:rPr>
              <a:t> </a:t>
            </a:r>
            <a:endParaRPr lang="en-US" dirty="0">
              <a:solidFill>
                <a:schemeClr val="tx1"/>
              </a:solidFill>
            </a:endParaRPr>
          </a:p>
          <a:p>
            <a:r>
              <a:rPr lang="ar-IQ" dirty="0">
                <a:solidFill>
                  <a:schemeClr val="tx1"/>
                </a:solidFill>
              </a:rPr>
              <a:t> </a:t>
            </a:r>
            <a:endParaRPr lang="en-US" dirty="0">
              <a:solidFill>
                <a:schemeClr val="tx1"/>
              </a:solidFill>
            </a:endParaRPr>
          </a:p>
          <a:p>
            <a:r>
              <a:rPr lang="ar-IQ" dirty="0">
                <a:solidFill>
                  <a:schemeClr val="tx1"/>
                </a:solidFill>
              </a:rPr>
              <a:t>ــــــــــــــــــــــــــــــــــــــــــــــــــــــــــــــــــ</a:t>
            </a:r>
            <a:endParaRPr lang="en-US" dirty="0">
              <a:solidFill>
                <a:schemeClr val="tx1"/>
              </a:solidFill>
            </a:endParaRPr>
          </a:p>
          <a:p>
            <a:r>
              <a:rPr lang="en-US" baseline="30000" dirty="0">
                <a:solidFill>
                  <a:schemeClr val="tx1"/>
                </a:solidFill>
              </a:rPr>
              <a:t> </a:t>
            </a:r>
            <a:r>
              <a:rPr lang="en-US" baseline="30000" dirty="0" err="1">
                <a:solidFill>
                  <a:schemeClr val="tx1"/>
                </a:solidFill>
              </a:rPr>
              <a:t>Boowiby</a:t>
            </a:r>
            <a:r>
              <a:rPr lang="en-US" baseline="30000" dirty="0">
                <a:solidFill>
                  <a:schemeClr val="tx1"/>
                </a:solidFill>
              </a:rPr>
              <a:t> , J : Attachment and loss , London  the Hogarth press . 1970 . p43 . </a:t>
            </a:r>
            <a:r>
              <a:rPr lang="ar-IQ" baseline="30000" dirty="0">
                <a:solidFill>
                  <a:schemeClr val="tx1"/>
                </a:solidFill>
              </a:rPr>
              <a:t>(</a:t>
            </a:r>
            <a:r>
              <a:rPr lang="en-US" baseline="30000" dirty="0">
                <a:solidFill>
                  <a:schemeClr val="tx1"/>
                </a:solidFill>
              </a:rPr>
              <a:t>3</a:t>
            </a:r>
            <a:r>
              <a:rPr lang="ar-IQ" baseline="30000" dirty="0">
                <a:solidFill>
                  <a:schemeClr val="tx1"/>
                </a:solidFill>
              </a:rPr>
              <a:t>)</a:t>
            </a:r>
            <a:endParaRPr lang="en-US" dirty="0">
              <a:solidFill>
                <a:schemeClr val="tx1"/>
              </a:solidFill>
            </a:endParaRPr>
          </a:p>
          <a:p>
            <a:r>
              <a:rPr lang="en-US" dirty="0">
                <a:solidFill>
                  <a:schemeClr val="tx1"/>
                </a:solidFill>
              </a:rPr>
              <a:t> </a:t>
            </a:r>
          </a:p>
          <a:p>
            <a:r>
              <a:rPr lang="ar-IQ" dirty="0">
                <a:solidFill>
                  <a:schemeClr val="tx1"/>
                </a:solidFill>
              </a:rPr>
              <a:t> </a:t>
            </a:r>
            <a:r>
              <a:rPr lang="en-US" dirty="0">
                <a:solidFill>
                  <a:schemeClr val="tx1"/>
                </a:solidFill>
              </a:rPr>
              <a:t> </a:t>
            </a:r>
            <a:r>
              <a:rPr lang="ar-IQ" dirty="0">
                <a:solidFill>
                  <a:schemeClr val="tx1"/>
                </a:solidFill>
              </a:rPr>
              <a:t> </a:t>
            </a:r>
            <a:endParaRPr lang="en-US" dirty="0">
              <a:solidFill>
                <a:schemeClr val="tx1"/>
              </a:solidFill>
            </a:endParaRPr>
          </a:p>
          <a:p>
            <a:r>
              <a:rPr lang="ar-IQ" dirty="0">
                <a:solidFill>
                  <a:schemeClr val="tx1"/>
                </a:solidFill>
              </a:rPr>
              <a:t> </a:t>
            </a:r>
            <a:endParaRPr lang="en-US" dirty="0">
              <a:solidFill>
                <a:schemeClr val="tx1"/>
              </a:solidFill>
            </a:endParaRPr>
          </a:p>
          <a:p>
            <a:r>
              <a:rPr lang="ar-IQ" dirty="0">
                <a:solidFill>
                  <a:schemeClr val="tx1"/>
                </a:solidFill>
              </a:rPr>
              <a:t> </a:t>
            </a:r>
            <a:endParaRPr lang="en-US" dirty="0">
              <a:solidFill>
                <a:schemeClr val="tx1"/>
              </a:solidFill>
            </a:endParaRPr>
          </a:p>
          <a:p>
            <a:r>
              <a:rPr lang="ar-IQ" dirty="0">
                <a:solidFill>
                  <a:schemeClr val="tx1"/>
                </a:solidFill>
              </a:rPr>
              <a:t> </a:t>
            </a:r>
            <a:endParaRPr lang="en-US" dirty="0">
              <a:solidFill>
                <a:schemeClr val="tx1"/>
              </a:solidFill>
            </a:endParaRPr>
          </a:p>
          <a:p>
            <a:endParaRPr lang="en-US" dirty="0">
              <a:solidFill>
                <a:schemeClr val="tx1"/>
              </a:solidFill>
            </a:endParaRPr>
          </a:p>
        </p:txBody>
      </p:sp>
    </p:spTree>
    <p:extLst>
      <p:ext uri="{BB962C8B-B14F-4D97-AF65-F5344CB8AC3E}">
        <p14:creationId xmlns:p14="http://schemas.microsoft.com/office/powerpoint/2010/main" val="28301960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24544" y="-198784"/>
            <a:ext cx="9721080" cy="7056784"/>
          </a:xfrm>
        </p:spPr>
        <p:style>
          <a:lnRef idx="1">
            <a:schemeClr val="accent2"/>
          </a:lnRef>
          <a:fillRef idx="2">
            <a:schemeClr val="accent2"/>
          </a:fillRef>
          <a:effectRef idx="1">
            <a:schemeClr val="accent2"/>
          </a:effectRef>
          <a:fontRef idx="minor">
            <a:schemeClr val="dk1"/>
          </a:fontRef>
        </p:style>
        <p:txBody>
          <a:bodyPr>
            <a:noAutofit/>
          </a:bodyPr>
          <a:lstStyle/>
          <a:p>
            <a:r>
              <a:rPr lang="ar-IQ" sz="2800" b="1" dirty="0">
                <a:solidFill>
                  <a:schemeClr val="tx1"/>
                </a:solidFill>
              </a:rPr>
              <a:t>-المصدر رسالة ماجستير</a:t>
            </a:r>
            <a:endParaRPr lang="en-US" sz="2800" dirty="0">
              <a:solidFill>
                <a:schemeClr val="tx1"/>
              </a:solidFill>
            </a:endParaRPr>
          </a:p>
          <a:p>
            <a:r>
              <a:rPr lang="ar-IQ" sz="2800" dirty="0">
                <a:solidFill>
                  <a:schemeClr val="tx1"/>
                </a:solidFill>
              </a:rPr>
              <a:t>     اكدت هذه النظرية على الصفة الديناميكية للسلوك وعلى الخبرات الاولى في حياة الطفل وعلى الجانب البئي المتمثل في تأثير الوالدين في اطفالهم , فالوالدان يسهلان او يعيقان إشباع دوافع ابنائهم مما يجعلهم يتقمصون خصائص ابائهم , والآثار التي يحثها الوالدان في سلوك الطفل تؤثر في شكل سلوكه في المستقبل وتجعله يتخذ سلوكاً ملائماً للظروف الجديدة وفي هذا الصدد ارجع فرويد مبتكر هذه النظرية تأثير اساليب الاتجاهات الوالدية التي يواجه بها الوالدان حاجات الطفل الى تكوين الكثير من </a:t>
            </a:r>
            <a:r>
              <a:rPr lang="ar-IQ" sz="2800" dirty="0" err="1">
                <a:solidFill>
                  <a:schemeClr val="tx1"/>
                </a:solidFill>
              </a:rPr>
              <a:t>آاليات</a:t>
            </a:r>
            <a:r>
              <a:rPr lang="ar-IQ" sz="2800" dirty="0">
                <a:solidFill>
                  <a:schemeClr val="tx1"/>
                </a:solidFill>
              </a:rPr>
              <a:t> الدفاع النفسي . </a:t>
            </a:r>
            <a:r>
              <a:rPr lang="ar-SA" sz="2800" baseline="30000" dirty="0">
                <a:solidFill>
                  <a:schemeClr val="tx1"/>
                </a:solidFill>
              </a:rPr>
              <a:t>(2)</a:t>
            </a:r>
            <a:endParaRPr lang="en-US" sz="2800" dirty="0">
              <a:solidFill>
                <a:schemeClr val="tx1"/>
              </a:solidFill>
            </a:endParaRPr>
          </a:p>
          <a:p>
            <a:r>
              <a:rPr lang="ar-SA" sz="2800" dirty="0">
                <a:solidFill>
                  <a:schemeClr val="tx1"/>
                </a:solidFill>
              </a:rPr>
              <a:t> </a:t>
            </a:r>
            <a:endParaRPr lang="en-US" sz="2800" dirty="0">
              <a:solidFill>
                <a:schemeClr val="tx1"/>
              </a:solidFill>
            </a:endParaRPr>
          </a:p>
          <a:p>
            <a:r>
              <a:rPr lang="ar-IQ" sz="2800" dirty="0">
                <a:solidFill>
                  <a:schemeClr val="tx1"/>
                </a:solidFill>
              </a:rPr>
              <a:t>ـــــــــــــــــــــــــــــــــــــــــــــــــــــــــــــــــــ</a:t>
            </a:r>
            <a:endParaRPr lang="en-US" sz="2800" dirty="0">
              <a:solidFill>
                <a:schemeClr val="tx1"/>
              </a:solidFill>
            </a:endParaRPr>
          </a:p>
          <a:p>
            <a:r>
              <a:rPr lang="ar-SA" sz="2800" baseline="30000" dirty="0">
                <a:solidFill>
                  <a:schemeClr val="tx1"/>
                </a:solidFill>
              </a:rPr>
              <a:t>(2)</a:t>
            </a:r>
            <a:r>
              <a:rPr lang="ar-SA" sz="2800" dirty="0">
                <a:solidFill>
                  <a:schemeClr val="tx1"/>
                </a:solidFill>
              </a:rPr>
              <a:t> </a:t>
            </a:r>
            <a:r>
              <a:rPr lang="ar-IQ" sz="2800" dirty="0">
                <a:solidFill>
                  <a:schemeClr val="tx1"/>
                </a:solidFill>
              </a:rPr>
              <a:t>اسعد تقي العطار . اتجاهات الوالدين </a:t>
            </a:r>
            <a:r>
              <a:rPr lang="ar-IQ" sz="2800" dirty="0" err="1">
                <a:solidFill>
                  <a:schemeClr val="tx1"/>
                </a:solidFill>
              </a:rPr>
              <a:t>نحوابنائهم</a:t>
            </a:r>
            <a:r>
              <a:rPr lang="ar-IQ" sz="2800" dirty="0">
                <a:solidFill>
                  <a:schemeClr val="tx1"/>
                </a:solidFill>
              </a:rPr>
              <a:t> من ذوي قدرات الادراك فوق الحسي , رسالة ماجستير , كلية </a:t>
            </a:r>
            <a:r>
              <a:rPr lang="ar-IQ" sz="2800" dirty="0" err="1">
                <a:solidFill>
                  <a:schemeClr val="tx1"/>
                </a:solidFill>
              </a:rPr>
              <a:t>الاداب</a:t>
            </a:r>
            <a:r>
              <a:rPr lang="ar-IQ" sz="2800" dirty="0">
                <a:solidFill>
                  <a:schemeClr val="tx1"/>
                </a:solidFill>
              </a:rPr>
              <a:t> , الجامعة المستنصرية , 1995 , ص24 .</a:t>
            </a:r>
            <a:endParaRPr lang="en-US" sz="2800" dirty="0">
              <a:solidFill>
                <a:schemeClr val="tx1"/>
              </a:solidFill>
            </a:endParaRPr>
          </a:p>
          <a:p>
            <a:r>
              <a:rPr lang="en-US" sz="2800" dirty="0">
                <a:solidFill>
                  <a:schemeClr val="tx1"/>
                </a:solidFill>
              </a:rPr>
              <a:t> </a:t>
            </a:r>
          </a:p>
          <a:p>
            <a:r>
              <a:rPr lang="en-US" sz="2800" dirty="0">
                <a:solidFill>
                  <a:schemeClr val="tx1"/>
                </a:solidFill>
              </a:rPr>
              <a:t> </a:t>
            </a:r>
            <a:r>
              <a:rPr lang="en-US" sz="2800" dirty="0">
                <a:solidFill>
                  <a:schemeClr val="tx1"/>
                </a:solidFill>
              </a:rPr>
              <a:t> </a:t>
            </a:r>
            <a:r>
              <a:rPr lang="ar-IQ" sz="2800" dirty="0">
                <a:solidFill>
                  <a:schemeClr val="tx1"/>
                </a:solidFill>
              </a:rPr>
              <a:t> </a:t>
            </a:r>
            <a:endParaRPr lang="en-US" sz="2800" dirty="0">
              <a:solidFill>
                <a:schemeClr val="tx1"/>
              </a:solidFill>
            </a:endParaRPr>
          </a:p>
          <a:p>
            <a:r>
              <a:rPr lang="ar-IQ" sz="2800" dirty="0">
                <a:solidFill>
                  <a:schemeClr val="tx1"/>
                </a:solidFill>
              </a:rPr>
              <a:t> </a:t>
            </a:r>
            <a:endParaRPr lang="en-US" sz="2800" dirty="0">
              <a:solidFill>
                <a:schemeClr val="tx1"/>
              </a:solidFill>
            </a:endParaRPr>
          </a:p>
          <a:p>
            <a:r>
              <a:rPr lang="ar-IQ" sz="2800" dirty="0">
                <a:solidFill>
                  <a:schemeClr val="tx1"/>
                </a:solidFill>
              </a:rPr>
              <a:t> </a:t>
            </a:r>
            <a:endParaRPr lang="en-US" sz="2800" dirty="0">
              <a:solidFill>
                <a:schemeClr val="tx1"/>
              </a:solidFill>
            </a:endParaRPr>
          </a:p>
          <a:p>
            <a:r>
              <a:rPr lang="ar-IQ" sz="2800" dirty="0">
                <a:solidFill>
                  <a:schemeClr val="tx1"/>
                </a:solidFill>
              </a:rPr>
              <a:t> </a:t>
            </a:r>
            <a:endParaRPr lang="en-US" sz="2800" dirty="0">
              <a:solidFill>
                <a:schemeClr val="tx1"/>
              </a:solidFill>
            </a:endParaRPr>
          </a:p>
          <a:p>
            <a:r>
              <a:rPr lang="ar-IQ" sz="2800" dirty="0">
                <a:solidFill>
                  <a:schemeClr val="tx1"/>
                </a:solidFill>
              </a:rPr>
              <a:t> </a:t>
            </a:r>
            <a:endParaRPr lang="en-US" sz="2800" dirty="0">
              <a:solidFill>
                <a:schemeClr val="tx1"/>
              </a:solidFill>
            </a:endParaRPr>
          </a:p>
          <a:p>
            <a:r>
              <a:rPr lang="ar-IQ" sz="2800" dirty="0">
                <a:solidFill>
                  <a:schemeClr val="tx1"/>
                </a:solidFill>
              </a:rPr>
              <a:t> </a:t>
            </a:r>
            <a:endParaRPr lang="en-US" sz="2800" dirty="0">
              <a:solidFill>
                <a:schemeClr val="tx1"/>
              </a:solidFill>
            </a:endParaRPr>
          </a:p>
          <a:p>
            <a:endParaRPr lang="en-US" sz="2800" dirty="0">
              <a:solidFill>
                <a:schemeClr val="tx1"/>
              </a:solidFill>
            </a:endParaRPr>
          </a:p>
        </p:txBody>
      </p:sp>
    </p:spTree>
    <p:extLst>
      <p:ext uri="{BB962C8B-B14F-4D97-AF65-F5344CB8AC3E}">
        <p14:creationId xmlns:p14="http://schemas.microsoft.com/office/powerpoint/2010/main" val="28301960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24544" y="-198784"/>
            <a:ext cx="9721080" cy="7056784"/>
          </a:xfrm>
        </p:spPr>
        <p:style>
          <a:lnRef idx="1">
            <a:schemeClr val="accent2"/>
          </a:lnRef>
          <a:fillRef idx="2">
            <a:schemeClr val="accent2"/>
          </a:fillRef>
          <a:effectRef idx="1">
            <a:schemeClr val="accent2"/>
          </a:effectRef>
          <a:fontRef idx="minor">
            <a:schemeClr val="dk1"/>
          </a:fontRef>
        </p:style>
        <p:txBody>
          <a:bodyPr>
            <a:normAutofit fontScale="92500" lnSpcReduction="10000"/>
          </a:bodyPr>
          <a:lstStyle/>
          <a:p>
            <a:r>
              <a:rPr lang="ar-IQ" dirty="0"/>
              <a:t> </a:t>
            </a:r>
            <a:endParaRPr lang="en-US" dirty="0"/>
          </a:p>
          <a:p>
            <a:r>
              <a:rPr lang="ar-IQ" b="1" dirty="0">
                <a:solidFill>
                  <a:schemeClr val="tx1"/>
                </a:solidFill>
              </a:rPr>
              <a:t>5-المصدر مجلة علمية</a:t>
            </a:r>
            <a:endParaRPr lang="en-US" dirty="0">
              <a:solidFill>
                <a:schemeClr val="tx1"/>
              </a:solidFill>
            </a:endParaRPr>
          </a:p>
          <a:p>
            <a:r>
              <a:rPr lang="ar-IQ" b="1" dirty="0">
                <a:solidFill>
                  <a:schemeClr val="tx1"/>
                </a:solidFill>
              </a:rPr>
              <a:t> </a:t>
            </a:r>
            <a:endParaRPr lang="en-US" dirty="0">
              <a:solidFill>
                <a:schemeClr val="tx1"/>
              </a:solidFill>
            </a:endParaRPr>
          </a:p>
          <a:p>
            <a:r>
              <a:rPr lang="ar-IQ" dirty="0">
                <a:solidFill>
                  <a:schemeClr val="tx1"/>
                </a:solidFill>
              </a:rPr>
              <a:t>     وان الاطاحة بمرئيات البيئة من اجل الحصول على المعلومات المناسبة تعد </a:t>
            </a:r>
            <a:r>
              <a:rPr lang="ar-IQ" dirty="0" err="1">
                <a:solidFill>
                  <a:schemeClr val="tx1"/>
                </a:solidFill>
              </a:rPr>
              <a:t>إستراتيجية</a:t>
            </a:r>
            <a:r>
              <a:rPr lang="ar-IQ" dirty="0">
                <a:solidFill>
                  <a:schemeClr val="tx1"/>
                </a:solidFill>
              </a:rPr>
              <a:t> مهمة من استراتيجيات العمل الابداعي , وقد اكد </a:t>
            </a:r>
            <a:r>
              <a:rPr lang="ar-IQ" dirty="0" err="1">
                <a:solidFill>
                  <a:schemeClr val="tx1"/>
                </a:solidFill>
              </a:rPr>
              <a:t>جاردنر</a:t>
            </a:r>
            <a:r>
              <a:rPr lang="ar-IQ" dirty="0">
                <a:solidFill>
                  <a:schemeClr val="tx1"/>
                </a:solidFill>
              </a:rPr>
              <a:t> ان المبدعين يعطون استجابات اكثر في البيئة الغنية بالمنبهات . </a:t>
            </a:r>
            <a:r>
              <a:rPr lang="ar-SA" baseline="30000" dirty="0">
                <a:solidFill>
                  <a:schemeClr val="tx1"/>
                </a:solidFill>
              </a:rPr>
              <a:t>(1)</a:t>
            </a:r>
            <a:endParaRPr lang="en-US" dirty="0">
              <a:solidFill>
                <a:schemeClr val="tx1"/>
              </a:solidFill>
            </a:endParaRPr>
          </a:p>
          <a:p>
            <a:r>
              <a:rPr lang="ar-SA" dirty="0">
                <a:solidFill>
                  <a:schemeClr val="tx1"/>
                </a:solidFill>
              </a:rPr>
              <a:t> </a:t>
            </a:r>
            <a:endParaRPr lang="en-US" dirty="0">
              <a:solidFill>
                <a:schemeClr val="tx1"/>
              </a:solidFill>
            </a:endParaRPr>
          </a:p>
          <a:p>
            <a:r>
              <a:rPr lang="ar-IQ" dirty="0">
                <a:solidFill>
                  <a:schemeClr val="tx1"/>
                </a:solidFill>
              </a:rPr>
              <a:t>ـــــــــــــــــــــــــــــــــــــــــــــــــــــــــــــــــــ</a:t>
            </a:r>
            <a:endParaRPr lang="en-US" dirty="0">
              <a:solidFill>
                <a:schemeClr val="tx1"/>
              </a:solidFill>
            </a:endParaRPr>
          </a:p>
          <a:p>
            <a:r>
              <a:rPr lang="ar-SA" baseline="30000" dirty="0">
                <a:solidFill>
                  <a:schemeClr val="tx1"/>
                </a:solidFill>
              </a:rPr>
              <a:t>(2)</a:t>
            </a:r>
            <a:r>
              <a:rPr lang="ar-IQ" dirty="0">
                <a:solidFill>
                  <a:schemeClr val="tx1"/>
                </a:solidFill>
              </a:rPr>
              <a:t> قاسم حسين صالح . نظرية في الابداع , مجلة العلوم النفسية , العدد الثاني , العراق , 1994 , ص24 .</a:t>
            </a:r>
            <a:endParaRPr lang="en-US" dirty="0">
              <a:solidFill>
                <a:schemeClr val="tx1"/>
              </a:solidFill>
            </a:endParaRPr>
          </a:p>
          <a:p>
            <a:r>
              <a:rPr lang="en-US" dirty="0">
                <a:solidFill>
                  <a:schemeClr val="tx1"/>
                </a:solidFill>
              </a:rPr>
              <a:t> </a:t>
            </a:r>
          </a:p>
          <a:p>
            <a:r>
              <a:rPr lang="ar-IQ" dirty="0"/>
              <a:t> </a:t>
            </a:r>
            <a:r>
              <a:rPr lang="en-US" dirty="0"/>
              <a:t> </a:t>
            </a:r>
            <a:r>
              <a:rPr lang="ar-IQ" dirty="0"/>
              <a:t> </a:t>
            </a:r>
            <a:endParaRPr lang="en-US" dirty="0"/>
          </a:p>
          <a:p>
            <a:r>
              <a:rPr lang="ar-IQ" dirty="0"/>
              <a:t> </a:t>
            </a:r>
            <a:endParaRPr lang="en-US" dirty="0"/>
          </a:p>
          <a:p>
            <a:r>
              <a:rPr lang="ar-IQ" dirty="0"/>
              <a:t> </a:t>
            </a:r>
            <a:endParaRPr lang="en-US" dirty="0"/>
          </a:p>
          <a:p>
            <a:endParaRPr lang="en-US" dirty="0"/>
          </a:p>
        </p:txBody>
      </p:sp>
    </p:spTree>
    <p:extLst>
      <p:ext uri="{BB962C8B-B14F-4D97-AF65-F5344CB8AC3E}">
        <p14:creationId xmlns:p14="http://schemas.microsoft.com/office/powerpoint/2010/main" val="283019609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24544" y="-198784"/>
            <a:ext cx="9721080" cy="7056784"/>
          </a:xfrm>
        </p:spPr>
        <p:style>
          <a:lnRef idx="1">
            <a:schemeClr val="accent2"/>
          </a:lnRef>
          <a:fillRef idx="2">
            <a:schemeClr val="accent2"/>
          </a:fillRef>
          <a:effectRef idx="1">
            <a:schemeClr val="accent2"/>
          </a:effectRef>
          <a:fontRef idx="minor">
            <a:schemeClr val="dk1"/>
          </a:fontRef>
        </p:style>
        <p:txBody>
          <a:bodyPr/>
          <a:lstStyle/>
          <a:p>
            <a:pPr algn="just"/>
            <a:r>
              <a:rPr lang="ar-IQ" b="1" dirty="0">
                <a:solidFill>
                  <a:schemeClr val="tx1"/>
                </a:solidFill>
              </a:rPr>
              <a:t>المصادر :</a:t>
            </a:r>
            <a:endParaRPr lang="en-US" dirty="0">
              <a:solidFill>
                <a:schemeClr val="tx1"/>
              </a:solidFill>
            </a:endParaRPr>
          </a:p>
          <a:p>
            <a:pPr lvl="0" algn="just"/>
            <a:r>
              <a:rPr lang="ar-SA" dirty="0">
                <a:solidFill>
                  <a:schemeClr val="tx1"/>
                </a:solidFill>
              </a:rPr>
              <a:t>حيدر عبد الرضا الخفاجي : </a:t>
            </a:r>
            <a:r>
              <a:rPr lang="ar-SA" b="1" u="sng" dirty="0">
                <a:solidFill>
                  <a:schemeClr val="tx1"/>
                </a:solidFill>
              </a:rPr>
              <a:t>الدليل التطبيقي في كتابة البحوث النفسية والتربوية </a:t>
            </a:r>
            <a:r>
              <a:rPr lang="ar-SA" dirty="0">
                <a:solidFill>
                  <a:schemeClr val="tx1"/>
                </a:solidFill>
              </a:rPr>
              <a:t>, ط1 , بابل , الكلمة الطيبة , 2014 .</a:t>
            </a:r>
            <a:endParaRPr lang="en-US" dirty="0">
              <a:solidFill>
                <a:schemeClr val="tx1"/>
              </a:solidFill>
            </a:endParaRPr>
          </a:p>
          <a:p>
            <a:pPr lvl="0" algn="just"/>
            <a:r>
              <a:rPr lang="ar-SA" dirty="0">
                <a:solidFill>
                  <a:schemeClr val="tx1"/>
                </a:solidFill>
              </a:rPr>
              <a:t>ظافر هاشم الكاظمي : </a:t>
            </a:r>
            <a:r>
              <a:rPr lang="ar-SA" b="1" u="sng" dirty="0">
                <a:solidFill>
                  <a:schemeClr val="tx1"/>
                </a:solidFill>
              </a:rPr>
              <a:t>التطبيقات العملية لكتابة الرسائل </a:t>
            </a:r>
            <a:r>
              <a:rPr lang="ar-SA" b="1" u="sng" dirty="0" err="1">
                <a:solidFill>
                  <a:schemeClr val="tx1"/>
                </a:solidFill>
              </a:rPr>
              <a:t>والاطاريح</a:t>
            </a:r>
            <a:r>
              <a:rPr lang="ar-SA" b="1" u="sng" dirty="0">
                <a:solidFill>
                  <a:schemeClr val="tx1"/>
                </a:solidFill>
              </a:rPr>
              <a:t> التربوية والنفسية </a:t>
            </a:r>
            <a:r>
              <a:rPr lang="ar-SA" dirty="0">
                <a:solidFill>
                  <a:schemeClr val="tx1"/>
                </a:solidFill>
              </a:rPr>
              <a:t>, ط1 , جامعة بغداد – كلية التربية البدنية وعلوم الرياضة , 2012.</a:t>
            </a:r>
            <a:endParaRPr lang="en-US" dirty="0">
              <a:solidFill>
                <a:schemeClr val="tx1"/>
              </a:solidFill>
            </a:endParaRPr>
          </a:p>
          <a:p>
            <a:pPr algn="just"/>
            <a:endParaRPr lang="en-US" dirty="0">
              <a:solidFill>
                <a:schemeClr val="tx1"/>
              </a:solidFill>
            </a:endParaRPr>
          </a:p>
        </p:txBody>
      </p:sp>
    </p:spTree>
    <p:extLst>
      <p:ext uri="{BB962C8B-B14F-4D97-AF65-F5344CB8AC3E}">
        <p14:creationId xmlns:p14="http://schemas.microsoft.com/office/powerpoint/2010/main" val="2830196097"/>
      </p:ext>
    </p:extLst>
  </p:cSld>
  <p:clrMapOvr>
    <a:masterClrMapping/>
  </p:clrMapOvr>
  <p:transition spd="slow">
    <p:cover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24544" y="-198784"/>
            <a:ext cx="9721080" cy="7056784"/>
          </a:xfrm>
        </p:spPr>
        <p:style>
          <a:lnRef idx="1">
            <a:schemeClr val="accent2"/>
          </a:lnRef>
          <a:fillRef idx="2">
            <a:schemeClr val="accent2"/>
          </a:fillRef>
          <a:effectRef idx="1">
            <a:schemeClr val="accent2"/>
          </a:effectRef>
          <a:fontRef idx="minor">
            <a:schemeClr val="dk1"/>
          </a:fontRef>
        </p:style>
        <p:txBody>
          <a:bodyPr>
            <a:normAutofit fontScale="92500" lnSpcReduction="10000"/>
          </a:bodyPr>
          <a:lstStyle/>
          <a:p>
            <a:r>
              <a:rPr lang="ar-IQ" sz="3000" b="1" dirty="0">
                <a:solidFill>
                  <a:schemeClr val="tx1"/>
                </a:solidFill>
              </a:rPr>
              <a:t>اسلوب كتابة المصدر :</a:t>
            </a:r>
            <a:r>
              <a:rPr lang="ar-IQ" sz="3000" baseline="30000" dirty="0">
                <a:solidFill>
                  <a:schemeClr val="tx1"/>
                </a:solidFill>
              </a:rPr>
              <a:t> </a:t>
            </a:r>
            <a:r>
              <a:rPr lang="ar-SA" sz="3000" baseline="30000" dirty="0">
                <a:solidFill>
                  <a:schemeClr val="tx1"/>
                </a:solidFill>
              </a:rPr>
              <a:t>()</a:t>
            </a:r>
            <a:endParaRPr lang="en-US" sz="3000" dirty="0">
              <a:solidFill>
                <a:schemeClr val="tx1"/>
              </a:solidFill>
            </a:endParaRPr>
          </a:p>
          <a:p>
            <a:pPr algn="just"/>
            <a:r>
              <a:rPr lang="ar-IQ" sz="2800" dirty="0">
                <a:solidFill>
                  <a:schemeClr val="tx1"/>
                </a:solidFill>
              </a:rPr>
              <a:t>        هناك عدة اساليب لكتابة المصدر وجميعها تعطي نفس المعنى والمحتوى والاختلاف يكون في تنظيم كتابتها , وهذه الاساليب في التنظيم جميعها صحيحة ولكن الباحث اذا اعتمد على اسلوبا تنظيميا معينا يجب ان يستمر عليه طيلة صفحات البحث ولا يجوز التنويع في الاساليب في البحث الواحد , والمستخدم والشائع في رسائلنا </a:t>
            </a:r>
            <a:r>
              <a:rPr lang="ar-IQ" sz="2800" dirty="0" err="1">
                <a:solidFill>
                  <a:schemeClr val="tx1"/>
                </a:solidFill>
              </a:rPr>
              <a:t>واطاريحنا</a:t>
            </a:r>
            <a:r>
              <a:rPr lang="ar-IQ" sz="2800" dirty="0">
                <a:solidFill>
                  <a:schemeClr val="tx1"/>
                </a:solidFill>
              </a:rPr>
              <a:t> يعتمد على </a:t>
            </a:r>
            <a:endParaRPr lang="en-US" sz="2800" dirty="0">
              <a:solidFill>
                <a:schemeClr val="tx1"/>
              </a:solidFill>
            </a:endParaRPr>
          </a:p>
          <a:p>
            <a:pPr lvl="0" algn="just"/>
            <a:r>
              <a:rPr lang="ar-IQ" sz="2800" dirty="0">
                <a:solidFill>
                  <a:schemeClr val="tx1"/>
                </a:solidFill>
              </a:rPr>
              <a:t>الترقيم المستقل : وهو ترقيم المصدر بالتسلسل ولكل صفحة على حدة , ويطبع اسفل الصفحة (الهوامش) بحجم خط اصغر من حجم خط متن البحث وبالتسلسل من رقم (1) وينتهي بانتهاء الصفحة ذاتها .</a:t>
            </a:r>
            <a:endParaRPr lang="en-US" sz="2800" dirty="0">
              <a:solidFill>
                <a:schemeClr val="tx1"/>
              </a:solidFill>
            </a:endParaRPr>
          </a:p>
          <a:p>
            <a:pPr lvl="0" algn="just"/>
            <a:r>
              <a:rPr lang="ar-IQ" sz="2800" dirty="0">
                <a:solidFill>
                  <a:schemeClr val="tx1"/>
                </a:solidFill>
              </a:rPr>
              <a:t>في نهاية الفقرة المقتبسة في متن البحث يثبت المصدر بين قوسين , مثال (12:5) اذ يشير الرقم الاول (5) الى تسلسل المصدر في صفحة المصادر , والرقم (12) يشير الى رقم صفحة المصدر المأخوذ منه الاقتباس .</a:t>
            </a:r>
            <a:endParaRPr lang="en-US" sz="2800" dirty="0">
              <a:solidFill>
                <a:schemeClr val="tx1"/>
              </a:solidFill>
            </a:endParaRPr>
          </a:p>
          <a:p>
            <a:pPr lvl="0" algn="just"/>
            <a:r>
              <a:rPr lang="ar-IQ" sz="2800" dirty="0">
                <a:solidFill>
                  <a:schemeClr val="tx1"/>
                </a:solidFill>
              </a:rPr>
              <a:t>بنفس الطريقة الثانية يثبت المصدر بين قوسين مثال (احمد , 2000 , 25) اذ يشير الاسم (احمد) الى اسم المؤلف الموجود في صفحة المصادر , و(2000) الى سنة الطبع , و(25) الى رقم صفحة المصدر المأخوذ منه الاقتباس .</a:t>
            </a:r>
            <a:endParaRPr lang="en-US" sz="2800" dirty="0">
              <a:solidFill>
                <a:schemeClr val="tx1"/>
              </a:solidFill>
            </a:endParaRPr>
          </a:p>
          <a:p>
            <a:pPr algn="just"/>
            <a:r>
              <a:rPr lang="ar-IQ" sz="2000" b="1" dirty="0">
                <a:solidFill>
                  <a:schemeClr val="tx1"/>
                </a:solidFill>
              </a:rPr>
              <a:t> </a:t>
            </a:r>
            <a:endParaRPr lang="en-US" sz="2000" dirty="0">
              <a:solidFill>
                <a:schemeClr val="tx1"/>
              </a:solidFill>
            </a:endParaRPr>
          </a:p>
          <a:p>
            <a:pPr algn="just"/>
            <a:r>
              <a:rPr lang="ar-IQ" sz="2000" b="1" dirty="0">
                <a:solidFill>
                  <a:schemeClr val="tx1"/>
                </a:solidFill>
              </a:rPr>
              <a:t> </a:t>
            </a:r>
            <a:endParaRPr lang="en-US" sz="2000" dirty="0">
              <a:solidFill>
                <a:schemeClr val="tx1"/>
              </a:solidFill>
            </a:endParaRPr>
          </a:p>
          <a:p>
            <a:pPr algn="just"/>
            <a:r>
              <a:rPr lang="ar-IQ" sz="2000" b="1" dirty="0">
                <a:solidFill>
                  <a:schemeClr val="tx1"/>
                </a:solidFill>
              </a:rPr>
              <a:t> </a:t>
            </a:r>
            <a:endParaRPr lang="en-US" sz="2000" dirty="0">
              <a:solidFill>
                <a:schemeClr val="tx1"/>
              </a:solidFill>
            </a:endParaRPr>
          </a:p>
          <a:p>
            <a:pPr algn="just"/>
            <a:r>
              <a:rPr lang="ar-IQ" sz="2000" b="1" dirty="0">
                <a:solidFill>
                  <a:schemeClr val="tx1"/>
                </a:solidFill>
              </a:rPr>
              <a:t> </a:t>
            </a:r>
            <a:endParaRPr lang="en-US" sz="2000" dirty="0">
              <a:solidFill>
                <a:schemeClr val="tx1"/>
              </a:solidFill>
            </a:endParaRPr>
          </a:p>
        </p:txBody>
      </p:sp>
    </p:spTree>
    <p:extLst>
      <p:ext uri="{BB962C8B-B14F-4D97-AF65-F5344CB8AC3E}">
        <p14:creationId xmlns:p14="http://schemas.microsoft.com/office/powerpoint/2010/main" val="2082692060"/>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24544" y="29522"/>
            <a:ext cx="9468544" cy="6828478"/>
          </a:xfrm>
        </p:spPr>
        <p:style>
          <a:lnRef idx="1">
            <a:schemeClr val="accent2"/>
          </a:lnRef>
          <a:fillRef idx="2">
            <a:schemeClr val="accent2"/>
          </a:fillRef>
          <a:effectRef idx="1">
            <a:schemeClr val="accent2"/>
          </a:effectRef>
          <a:fontRef idx="minor">
            <a:schemeClr val="dk1"/>
          </a:fontRef>
        </p:style>
        <p:txBody>
          <a:bodyPr>
            <a:normAutofit fontScale="85000" lnSpcReduction="20000"/>
          </a:bodyPr>
          <a:lstStyle/>
          <a:p>
            <a:pPr lvl="0" algn="just"/>
            <a:r>
              <a:rPr lang="ar-IQ" dirty="0">
                <a:solidFill>
                  <a:schemeClr val="tx1"/>
                </a:solidFill>
              </a:rPr>
              <a:t>تختلف المعلومات التي تكتب في المصدر من حيث التقديم والتأخير مثال ذلك : </a:t>
            </a:r>
            <a:endParaRPr lang="en-US" dirty="0">
              <a:solidFill>
                <a:schemeClr val="tx1"/>
              </a:solidFill>
            </a:endParaRPr>
          </a:p>
          <a:p>
            <a:pPr lvl="0" algn="just"/>
            <a:r>
              <a:rPr lang="ar-IQ" dirty="0">
                <a:solidFill>
                  <a:schemeClr val="tx1"/>
                </a:solidFill>
              </a:rPr>
              <a:t>الاسم الاول والاب الاول والجد والكنية .</a:t>
            </a:r>
            <a:endParaRPr lang="en-US" dirty="0">
              <a:solidFill>
                <a:schemeClr val="tx1"/>
              </a:solidFill>
            </a:endParaRPr>
          </a:p>
          <a:p>
            <a:pPr lvl="0" algn="just"/>
            <a:r>
              <a:rPr lang="ar-IQ" dirty="0">
                <a:solidFill>
                  <a:schemeClr val="tx1"/>
                </a:solidFill>
              </a:rPr>
              <a:t>الكنية او اللقب , الاسم الاول والاب والجد , وباللغة الانكليزية يكتبون الاسم الثالث للشخص ثم مختصر اسم الاب وبعدهما الاسم الاول للمؤلف .</a:t>
            </a:r>
            <a:endParaRPr lang="en-US" dirty="0">
              <a:solidFill>
                <a:schemeClr val="tx1"/>
              </a:solidFill>
            </a:endParaRPr>
          </a:p>
          <a:p>
            <a:pPr lvl="0" algn="just"/>
            <a:r>
              <a:rPr lang="ar-IQ" dirty="0">
                <a:solidFill>
                  <a:schemeClr val="tx1"/>
                </a:solidFill>
              </a:rPr>
              <a:t>اسم المؤلف ثم عنوان المصدر ثم الطبعة ثم مكان الطبع ثم المطبعة ثم سنة الطبع ثم رقم الصفحة .</a:t>
            </a:r>
            <a:endParaRPr lang="en-US" dirty="0">
              <a:solidFill>
                <a:schemeClr val="tx1"/>
              </a:solidFill>
            </a:endParaRPr>
          </a:p>
          <a:p>
            <a:pPr lvl="0" algn="just"/>
            <a:r>
              <a:rPr lang="ar-IQ" dirty="0">
                <a:solidFill>
                  <a:schemeClr val="tx1"/>
                </a:solidFill>
              </a:rPr>
              <a:t>اسم المؤلف ثم سنة الطبع ثم عنوان المصدر ثم المطبعة ثم مكان الطبع ثم رقم الصفحة .</a:t>
            </a:r>
            <a:endParaRPr lang="en-US" dirty="0">
              <a:solidFill>
                <a:schemeClr val="tx1"/>
              </a:solidFill>
            </a:endParaRPr>
          </a:p>
          <a:p>
            <a:pPr lvl="0" algn="just"/>
            <a:r>
              <a:rPr lang="ar-IQ" dirty="0">
                <a:solidFill>
                  <a:schemeClr val="tx1"/>
                </a:solidFill>
              </a:rPr>
              <a:t>يتم وضع خط تحت عنوان المصدر او اسم المجلة العلمية بخط عريض .</a:t>
            </a:r>
            <a:endParaRPr lang="en-US" dirty="0">
              <a:solidFill>
                <a:schemeClr val="tx1"/>
              </a:solidFill>
            </a:endParaRPr>
          </a:p>
          <a:p>
            <a:pPr lvl="0" algn="just"/>
            <a:r>
              <a:rPr lang="ar-IQ" dirty="0">
                <a:solidFill>
                  <a:schemeClr val="tx1"/>
                </a:solidFill>
              </a:rPr>
              <a:t>المصادر في نهاية البحث البعض يرقمها والبعض الاخر يضع اشارة او نجمة في بداية المصدر , ولا بد من التنبيه الى ان ارقام الصفحات في نهاية المصادر ترفع في هذا الموضوع وتثبت في الهوامش فقط , كذلك ترتب المصادر حسب الحروف الهجائية من الاسم الاول الى الاسم الاخير (</a:t>
            </a:r>
            <a:r>
              <a:rPr lang="ar-IQ" dirty="0" err="1">
                <a:solidFill>
                  <a:schemeClr val="tx1"/>
                </a:solidFill>
              </a:rPr>
              <a:t>أ,ب,ت,ث</a:t>
            </a:r>
            <a:r>
              <a:rPr lang="ar-IQ" dirty="0">
                <a:solidFill>
                  <a:schemeClr val="tx1"/>
                </a:solidFill>
              </a:rPr>
              <a:t>,...الخ) وكذلك هو الحال في المصادر الاجنبية (</a:t>
            </a:r>
            <a:r>
              <a:rPr lang="en-US" dirty="0">
                <a:solidFill>
                  <a:schemeClr val="tx1"/>
                </a:solidFill>
              </a:rPr>
              <a:t>A,B,C,D,…</a:t>
            </a:r>
            <a:r>
              <a:rPr lang="en-US" dirty="0" err="1">
                <a:solidFill>
                  <a:schemeClr val="tx1"/>
                </a:solidFill>
              </a:rPr>
              <a:t>etc</a:t>
            </a:r>
            <a:r>
              <a:rPr lang="ar-IQ" dirty="0">
                <a:solidFill>
                  <a:schemeClr val="tx1"/>
                </a:solidFill>
              </a:rPr>
              <a:t>) .</a:t>
            </a:r>
            <a:endParaRPr lang="en-US" dirty="0">
              <a:solidFill>
                <a:schemeClr val="tx1"/>
              </a:solidFill>
            </a:endParaRPr>
          </a:p>
          <a:p>
            <a:pPr lvl="0" algn="just"/>
            <a:r>
              <a:rPr lang="ar-IQ" dirty="0">
                <a:solidFill>
                  <a:schemeClr val="tx1"/>
                </a:solidFill>
              </a:rPr>
              <a:t>لا يجوز في كتابة المصادر العلمية ذكر الالقاب العلمية او التعريف مثل (</a:t>
            </a:r>
            <a:r>
              <a:rPr lang="ar-IQ" dirty="0" err="1">
                <a:solidFill>
                  <a:schemeClr val="tx1"/>
                </a:solidFill>
              </a:rPr>
              <a:t>الدكتور,الاستاذ,العلامة,المدير,المهندس,الشيخ,السيد</a:t>
            </a:r>
            <a:r>
              <a:rPr lang="ar-IQ" dirty="0">
                <a:solidFill>
                  <a:schemeClr val="tx1"/>
                </a:solidFill>
              </a:rPr>
              <a:t>,...وغيرها) .</a:t>
            </a:r>
            <a:endParaRPr lang="en-US" dirty="0">
              <a:solidFill>
                <a:schemeClr val="tx1"/>
              </a:solidFill>
            </a:endParaRPr>
          </a:p>
          <a:p>
            <a:pPr algn="just"/>
            <a:r>
              <a:rPr lang="ar-IQ" b="1" dirty="0">
                <a:solidFill>
                  <a:schemeClr val="tx1"/>
                </a:solidFill>
              </a:rPr>
              <a:t> </a:t>
            </a:r>
            <a:endParaRPr lang="en-US" dirty="0">
              <a:solidFill>
                <a:schemeClr val="tx1"/>
              </a:solidFill>
            </a:endParaRPr>
          </a:p>
          <a:p>
            <a:endParaRPr lang="en-US" dirty="0"/>
          </a:p>
        </p:txBody>
      </p:sp>
    </p:spTree>
    <p:extLst>
      <p:ext uri="{BB962C8B-B14F-4D97-AF65-F5344CB8AC3E}">
        <p14:creationId xmlns:p14="http://schemas.microsoft.com/office/powerpoint/2010/main" val="2082692060"/>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24544" y="-198784"/>
            <a:ext cx="9721080" cy="7056784"/>
          </a:xfrm>
        </p:spPr>
        <p:style>
          <a:lnRef idx="1">
            <a:schemeClr val="accent2"/>
          </a:lnRef>
          <a:fillRef idx="2">
            <a:schemeClr val="accent2"/>
          </a:fillRef>
          <a:effectRef idx="1">
            <a:schemeClr val="accent2"/>
          </a:effectRef>
          <a:fontRef idx="minor">
            <a:schemeClr val="dk1"/>
          </a:fontRef>
        </p:style>
        <p:txBody>
          <a:bodyPr>
            <a:normAutofit fontScale="85000" lnSpcReduction="20000"/>
          </a:bodyPr>
          <a:lstStyle/>
          <a:p>
            <a:r>
              <a:rPr lang="ar-IQ" b="1" dirty="0" smtClean="0">
                <a:solidFill>
                  <a:schemeClr val="tx1"/>
                </a:solidFill>
              </a:rPr>
              <a:t>                اولاً </a:t>
            </a:r>
            <a:r>
              <a:rPr lang="ar-IQ" b="1" dirty="0">
                <a:solidFill>
                  <a:schemeClr val="tx1"/>
                </a:solidFill>
              </a:rPr>
              <a:t>: الكتاب : </a:t>
            </a:r>
            <a:endParaRPr lang="en-US" dirty="0">
              <a:solidFill>
                <a:schemeClr val="tx1"/>
              </a:solidFill>
            </a:endParaRPr>
          </a:p>
          <a:p>
            <a:pPr lvl="0" algn="justLow"/>
            <a:r>
              <a:rPr lang="ar-IQ" dirty="0">
                <a:solidFill>
                  <a:schemeClr val="tx1"/>
                </a:solidFill>
              </a:rPr>
              <a:t>اسم المؤلف . عنوان الكتاب , الطبعة , مكان الطبع , اسم المطبعة , سنة الطبع , رقم الصفحة . ويضع خط تحت عنوان الكتاب .</a:t>
            </a:r>
            <a:endParaRPr lang="en-US" dirty="0">
              <a:solidFill>
                <a:schemeClr val="tx1"/>
              </a:solidFill>
            </a:endParaRPr>
          </a:p>
          <a:p>
            <a:pPr algn="justLow"/>
            <a:r>
              <a:rPr lang="ar-IQ" b="1" dirty="0">
                <a:solidFill>
                  <a:schemeClr val="tx1"/>
                </a:solidFill>
              </a:rPr>
              <a:t>مثال :</a:t>
            </a:r>
            <a:r>
              <a:rPr lang="ar-IQ" dirty="0">
                <a:solidFill>
                  <a:schemeClr val="tx1"/>
                </a:solidFill>
              </a:rPr>
              <a:t> نزار الطالب . </a:t>
            </a:r>
            <a:r>
              <a:rPr lang="ar-IQ" u="sng" dirty="0">
                <a:solidFill>
                  <a:schemeClr val="tx1"/>
                </a:solidFill>
              </a:rPr>
              <a:t>علم النفس الرياضي</a:t>
            </a:r>
            <a:r>
              <a:rPr lang="ar-IQ" dirty="0">
                <a:solidFill>
                  <a:schemeClr val="tx1"/>
                </a:solidFill>
              </a:rPr>
              <a:t> , ط1 , بغداد , دار الحكمة , 2000 , ص15 .</a:t>
            </a:r>
            <a:endParaRPr lang="en-US" dirty="0">
              <a:solidFill>
                <a:schemeClr val="tx1"/>
              </a:solidFill>
            </a:endParaRPr>
          </a:p>
          <a:p>
            <a:pPr lvl="0" algn="justLow"/>
            <a:r>
              <a:rPr lang="ar-IQ" dirty="0">
                <a:solidFill>
                  <a:schemeClr val="tx1"/>
                </a:solidFill>
              </a:rPr>
              <a:t>في حالة تكرار المصدر مباشرة بعد المصدر الاول وفي نفس الصفحة يكتب بالشكل التالي :</a:t>
            </a:r>
            <a:endParaRPr lang="en-US" dirty="0">
              <a:solidFill>
                <a:schemeClr val="tx1"/>
              </a:solidFill>
            </a:endParaRPr>
          </a:p>
          <a:p>
            <a:pPr algn="justLow"/>
            <a:r>
              <a:rPr lang="ar-IQ" dirty="0">
                <a:solidFill>
                  <a:schemeClr val="tx1"/>
                </a:solidFill>
              </a:rPr>
              <a:t>اسم المؤلف , عبارة المصدر السابق نفسه , رقم الصفحة . ويوضع خط تحت عبارة المصدر السابق نفسه .</a:t>
            </a:r>
            <a:endParaRPr lang="en-US" dirty="0">
              <a:solidFill>
                <a:schemeClr val="tx1"/>
              </a:solidFill>
            </a:endParaRPr>
          </a:p>
          <a:p>
            <a:pPr algn="justLow"/>
            <a:r>
              <a:rPr lang="ar-IQ" b="1" dirty="0">
                <a:solidFill>
                  <a:schemeClr val="tx1"/>
                </a:solidFill>
              </a:rPr>
              <a:t>مثال :</a:t>
            </a:r>
            <a:r>
              <a:rPr lang="ar-IQ" dirty="0">
                <a:solidFill>
                  <a:schemeClr val="tx1"/>
                </a:solidFill>
              </a:rPr>
              <a:t> نزار الطالب . </a:t>
            </a:r>
            <a:r>
              <a:rPr lang="ar-IQ" u="sng" dirty="0">
                <a:solidFill>
                  <a:schemeClr val="tx1"/>
                </a:solidFill>
              </a:rPr>
              <a:t>المصدر السابق نفسه</a:t>
            </a:r>
            <a:r>
              <a:rPr lang="ar-IQ" dirty="0">
                <a:solidFill>
                  <a:schemeClr val="tx1"/>
                </a:solidFill>
              </a:rPr>
              <a:t> , ص35 .</a:t>
            </a:r>
            <a:endParaRPr lang="en-US" dirty="0">
              <a:solidFill>
                <a:schemeClr val="tx1"/>
              </a:solidFill>
            </a:endParaRPr>
          </a:p>
          <a:p>
            <a:pPr lvl="0" algn="justLow"/>
            <a:r>
              <a:rPr lang="ar-IQ" dirty="0">
                <a:solidFill>
                  <a:schemeClr val="tx1"/>
                </a:solidFill>
              </a:rPr>
              <a:t>في حالة تكرار المصدر بعد مصدر اخر , اي وجود مصدر اخر او اكثر بين المصدر الاصلي والتكرار وفي نفس الصفحة يكتب بالشكل الاتي :</a:t>
            </a:r>
            <a:endParaRPr lang="en-US" dirty="0">
              <a:solidFill>
                <a:schemeClr val="tx1"/>
              </a:solidFill>
            </a:endParaRPr>
          </a:p>
          <a:p>
            <a:pPr algn="justLow"/>
            <a:r>
              <a:rPr lang="ar-IQ" dirty="0">
                <a:solidFill>
                  <a:schemeClr val="tx1"/>
                </a:solidFill>
              </a:rPr>
              <a:t>اسم المؤلف . عبارة المصدر السابق , رقم الصفحة . ويوضع خط تحت عبارة المصدر السابق .</a:t>
            </a:r>
            <a:endParaRPr lang="en-US" dirty="0">
              <a:solidFill>
                <a:schemeClr val="tx1"/>
              </a:solidFill>
            </a:endParaRPr>
          </a:p>
          <a:p>
            <a:pPr algn="justLow"/>
            <a:r>
              <a:rPr lang="ar-IQ" b="1" dirty="0">
                <a:solidFill>
                  <a:schemeClr val="tx1"/>
                </a:solidFill>
              </a:rPr>
              <a:t>مثال :</a:t>
            </a:r>
            <a:r>
              <a:rPr lang="ar-IQ" dirty="0">
                <a:solidFill>
                  <a:schemeClr val="tx1"/>
                </a:solidFill>
              </a:rPr>
              <a:t> نزار الطالب .</a:t>
            </a:r>
            <a:r>
              <a:rPr lang="ar-IQ" u="sng" dirty="0">
                <a:solidFill>
                  <a:schemeClr val="tx1"/>
                </a:solidFill>
              </a:rPr>
              <a:t>المصدر السابق</a:t>
            </a:r>
            <a:r>
              <a:rPr lang="ar-IQ" dirty="0">
                <a:solidFill>
                  <a:schemeClr val="tx1"/>
                </a:solidFill>
              </a:rPr>
              <a:t> . ص40 .</a:t>
            </a:r>
            <a:endParaRPr lang="en-US" dirty="0">
              <a:solidFill>
                <a:schemeClr val="tx1"/>
              </a:solidFill>
            </a:endParaRPr>
          </a:p>
          <a:p>
            <a:pPr lvl="0" algn="justLow"/>
            <a:r>
              <a:rPr lang="ar-IQ" dirty="0">
                <a:solidFill>
                  <a:schemeClr val="tx1"/>
                </a:solidFill>
              </a:rPr>
              <a:t>في حالة تكرار المصدر في صفحة اخرى يكتب بالشكل الاتي :</a:t>
            </a:r>
            <a:endParaRPr lang="en-US" dirty="0">
              <a:solidFill>
                <a:schemeClr val="tx1"/>
              </a:solidFill>
            </a:endParaRPr>
          </a:p>
          <a:p>
            <a:pPr algn="justLow"/>
            <a:r>
              <a:rPr lang="ar-IQ" dirty="0">
                <a:solidFill>
                  <a:schemeClr val="tx1"/>
                </a:solidFill>
              </a:rPr>
              <a:t>اسم المؤلف . عبارة مصدر سبق ذكره , رقم الصفحة . ويوضع خط تحت عبارة مصدر سبق ذكره .</a:t>
            </a:r>
            <a:endParaRPr lang="en-US" dirty="0">
              <a:solidFill>
                <a:schemeClr val="tx1"/>
              </a:solidFill>
            </a:endParaRPr>
          </a:p>
          <a:p>
            <a:pPr algn="justLow"/>
            <a:endParaRPr lang="en-US" dirty="0">
              <a:solidFill>
                <a:schemeClr val="tx1"/>
              </a:solidFill>
            </a:endParaRPr>
          </a:p>
        </p:txBody>
      </p:sp>
    </p:spTree>
    <p:extLst>
      <p:ext uri="{BB962C8B-B14F-4D97-AF65-F5344CB8AC3E}">
        <p14:creationId xmlns:p14="http://schemas.microsoft.com/office/powerpoint/2010/main" val="2082692060"/>
      </p:ext>
    </p:extLst>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24544" y="-198784"/>
            <a:ext cx="9721080" cy="7056784"/>
          </a:xfrm>
        </p:spPr>
        <p:style>
          <a:lnRef idx="1">
            <a:schemeClr val="accent2"/>
          </a:lnRef>
          <a:fillRef idx="2">
            <a:schemeClr val="accent2"/>
          </a:fillRef>
          <a:effectRef idx="1">
            <a:schemeClr val="accent2"/>
          </a:effectRef>
          <a:fontRef idx="minor">
            <a:schemeClr val="dk1"/>
          </a:fontRef>
        </p:style>
        <p:txBody>
          <a:bodyPr>
            <a:normAutofit fontScale="92500" lnSpcReduction="10000"/>
          </a:bodyPr>
          <a:lstStyle/>
          <a:p>
            <a:pPr lvl="0" algn="just"/>
            <a:r>
              <a:rPr lang="ar-IQ" dirty="0">
                <a:solidFill>
                  <a:schemeClr val="tx1"/>
                </a:solidFill>
              </a:rPr>
              <a:t>في حالة وجود اكثر من مصدر لنفس المؤلف عند التكرار نتبع الاتي :</a:t>
            </a:r>
            <a:endParaRPr lang="en-US" dirty="0">
              <a:solidFill>
                <a:schemeClr val="tx1"/>
              </a:solidFill>
            </a:endParaRPr>
          </a:p>
          <a:p>
            <a:pPr lvl="0" algn="just"/>
            <a:r>
              <a:rPr lang="ar-IQ" dirty="0">
                <a:solidFill>
                  <a:schemeClr val="tx1"/>
                </a:solidFill>
              </a:rPr>
              <a:t>اذا كان المصدران (الكتابان) مطبوعين في نفس السنة نستخدم نفس الطرائق في النقاط (4,3,2) مع اضافة عنوان الكتاب بعد اسم المؤلف .</a:t>
            </a:r>
            <a:endParaRPr lang="en-US" dirty="0">
              <a:solidFill>
                <a:schemeClr val="tx1"/>
              </a:solidFill>
            </a:endParaRPr>
          </a:p>
          <a:p>
            <a:pPr algn="just"/>
            <a:r>
              <a:rPr lang="ar-IQ" b="1" dirty="0">
                <a:solidFill>
                  <a:schemeClr val="tx1"/>
                </a:solidFill>
              </a:rPr>
              <a:t>مثال(1):</a:t>
            </a:r>
            <a:r>
              <a:rPr lang="ar-IQ" dirty="0">
                <a:solidFill>
                  <a:schemeClr val="tx1"/>
                </a:solidFill>
              </a:rPr>
              <a:t>نزار الطالب . </a:t>
            </a:r>
            <a:r>
              <a:rPr lang="ar-IQ" u="sng" dirty="0">
                <a:solidFill>
                  <a:schemeClr val="tx1"/>
                </a:solidFill>
              </a:rPr>
              <a:t>القياس النفسي</a:t>
            </a:r>
            <a:r>
              <a:rPr lang="ar-IQ" dirty="0">
                <a:solidFill>
                  <a:schemeClr val="tx1"/>
                </a:solidFill>
              </a:rPr>
              <a:t> , المصدر السابق نفسه ,ص25.</a:t>
            </a:r>
            <a:endParaRPr lang="en-US" dirty="0">
              <a:solidFill>
                <a:schemeClr val="tx1"/>
              </a:solidFill>
            </a:endParaRPr>
          </a:p>
          <a:p>
            <a:pPr algn="just"/>
            <a:r>
              <a:rPr lang="ar-IQ" b="1" dirty="0">
                <a:solidFill>
                  <a:schemeClr val="tx1"/>
                </a:solidFill>
              </a:rPr>
              <a:t>مثال(2):</a:t>
            </a:r>
            <a:r>
              <a:rPr lang="ar-IQ" dirty="0">
                <a:solidFill>
                  <a:schemeClr val="tx1"/>
                </a:solidFill>
              </a:rPr>
              <a:t>نزار الطالب . </a:t>
            </a:r>
            <a:r>
              <a:rPr lang="ar-IQ" u="sng" dirty="0">
                <a:solidFill>
                  <a:schemeClr val="tx1"/>
                </a:solidFill>
              </a:rPr>
              <a:t>القياس النفسي</a:t>
            </a:r>
            <a:r>
              <a:rPr lang="ar-IQ" dirty="0">
                <a:solidFill>
                  <a:schemeClr val="tx1"/>
                </a:solidFill>
              </a:rPr>
              <a:t> , المصدر السابق , ص25</a:t>
            </a:r>
            <a:r>
              <a:rPr lang="ar-IQ" b="1" dirty="0">
                <a:solidFill>
                  <a:schemeClr val="tx1"/>
                </a:solidFill>
              </a:rPr>
              <a:t> </a:t>
            </a:r>
            <a:r>
              <a:rPr lang="ar-IQ" dirty="0">
                <a:solidFill>
                  <a:schemeClr val="tx1"/>
                </a:solidFill>
              </a:rPr>
              <a:t>.</a:t>
            </a:r>
            <a:endParaRPr lang="en-US" dirty="0">
              <a:solidFill>
                <a:schemeClr val="tx1"/>
              </a:solidFill>
            </a:endParaRPr>
          </a:p>
          <a:p>
            <a:pPr algn="just"/>
            <a:r>
              <a:rPr lang="ar-IQ" b="1" dirty="0">
                <a:solidFill>
                  <a:schemeClr val="tx1"/>
                </a:solidFill>
              </a:rPr>
              <a:t>مثال (3): </a:t>
            </a:r>
            <a:r>
              <a:rPr lang="ar-IQ" dirty="0">
                <a:solidFill>
                  <a:schemeClr val="tx1"/>
                </a:solidFill>
              </a:rPr>
              <a:t>نزار الطالب . </a:t>
            </a:r>
            <a:r>
              <a:rPr lang="ar-IQ" u="sng" dirty="0">
                <a:solidFill>
                  <a:schemeClr val="tx1"/>
                </a:solidFill>
              </a:rPr>
              <a:t>القياس النفسي</a:t>
            </a:r>
            <a:r>
              <a:rPr lang="ar-IQ" dirty="0">
                <a:solidFill>
                  <a:schemeClr val="tx1"/>
                </a:solidFill>
              </a:rPr>
              <a:t> , مصدر سبق ذكره , ص25 .</a:t>
            </a:r>
            <a:endParaRPr lang="en-US" dirty="0">
              <a:solidFill>
                <a:schemeClr val="tx1"/>
              </a:solidFill>
            </a:endParaRPr>
          </a:p>
          <a:p>
            <a:pPr lvl="0" algn="just"/>
            <a:r>
              <a:rPr lang="ar-IQ" dirty="0">
                <a:solidFill>
                  <a:schemeClr val="tx1"/>
                </a:solidFill>
              </a:rPr>
              <a:t>اذا كان المصدران (الكتابان) مطبوعين في سنوات مختلفة نستخدم نفس الطريقة في الامثلة السابقة ولكن بوضع سنة الطبع بدل عنوان الكتاب بعد اسم المؤلف .</a:t>
            </a:r>
            <a:endParaRPr lang="en-US" dirty="0">
              <a:solidFill>
                <a:schemeClr val="tx1"/>
              </a:solidFill>
            </a:endParaRPr>
          </a:p>
          <a:p>
            <a:pPr algn="just"/>
            <a:r>
              <a:rPr lang="ar-IQ" b="1" dirty="0">
                <a:solidFill>
                  <a:schemeClr val="tx1"/>
                </a:solidFill>
              </a:rPr>
              <a:t>مثال (1):</a:t>
            </a:r>
            <a:r>
              <a:rPr lang="ar-IQ" dirty="0">
                <a:solidFill>
                  <a:schemeClr val="tx1"/>
                </a:solidFill>
              </a:rPr>
              <a:t>نزار الطالب . 2000 , </a:t>
            </a:r>
            <a:r>
              <a:rPr lang="ar-IQ" u="sng" dirty="0">
                <a:solidFill>
                  <a:schemeClr val="tx1"/>
                </a:solidFill>
              </a:rPr>
              <a:t>المصدر السابق نفسه</a:t>
            </a:r>
            <a:r>
              <a:rPr lang="ar-IQ" dirty="0">
                <a:solidFill>
                  <a:schemeClr val="tx1"/>
                </a:solidFill>
              </a:rPr>
              <a:t> ,ص25.</a:t>
            </a:r>
            <a:endParaRPr lang="en-US" dirty="0">
              <a:solidFill>
                <a:schemeClr val="tx1"/>
              </a:solidFill>
            </a:endParaRPr>
          </a:p>
          <a:p>
            <a:pPr algn="just"/>
            <a:r>
              <a:rPr lang="ar-IQ" b="1" dirty="0">
                <a:solidFill>
                  <a:schemeClr val="tx1"/>
                </a:solidFill>
              </a:rPr>
              <a:t>مثال(2):</a:t>
            </a:r>
            <a:r>
              <a:rPr lang="ar-IQ" dirty="0">
                <a:solidFill>
                  <a:schemeClr val="tx1"/>
                </a:solidFill>
              </a:rPr>
              <a:t>نزار الطالب . 2000 , </a:t>
            </a:r>
            <a:r>
              <a:rPr lang="ar-IQ" u="sng" dirty="0">
                <a:solidFill>
                  <a:schemeClr val="tx1"/>
                </a:solidFill>
              </a:rPr>
              <a:t>المصدر السابق</a:t>
            </a:r>
            <a:r>
              <a:rPr lang="ar-IQ" dirty="0">
                <a:solidFill>
                  <a:schemeClr val="tx1"/>
                </a:solidFill>
              </a:rPr>
              <a:t> , ص25</a:t>
            </a:r>
            <a:r>
              <a:rPr lang="ar-IQ" b="1" dirty="0">
                <a:solidFill>
                  <a:schemeClr val="tx1"/>
                </a:solidFill>
              </a:rPr>
              <a:t> </a:t>
            </a:r>
            <a:r>
              <a:rPr lang="ar-IQ" dirty="0">
                <a:solidFill>
                  <a:schemeClr val="tx1"/>
                </a:solidFill>
              </a:rPr>
              <a:t>.</a:t>
            </a:r>
            <a:endParaRPr lang="en-US" dirty="0">
              <a:solidFill>
                <a:schemeClr val="tx1"/>
              </a:solidFill>
            </a:endParaRPr>
          </a:p>
          <a:p>
            <a:pPr algn="just"/>
            <a:r>
              <a:rPr lang="ar-IQ" b="1" dirty="0">
                <a:solidFill>
                  <a:schemeClr val="tx1"/>
                </a:solidFill>
              </a:rPr>
              <a:t>مثال (3): </a:t>
            </a:r>
            <a:r>
              <a:rPr lang="ar-IQ" dirty="0">
                <a:solidFill>
                  <a:schemeClr val="tx1"/>
                </a:solidFill>
              </a:rPr>
              <a:t>نزار الطالب . 2000 , </a:t>
            </a:r>
            <a:r>
              <a:rPr lang="ar-IQ" u="sng" dirty="0">
                <a:solidFill>
                  <a:schemeClr val="tx1"/>
                </a:solidFill>
              </a:rPr>
              <a:t>مصدر سبق ذكره</a:t>
            </a:r>
            <a:r>
              <a:rPr lang="ar-IQ" dirty="0">
                <a:solidFill>
                  <a:schemeClr val="tx1"/>
                </a:solidFill>
              </a:rPr>
              <a:t> , ص25 .</a:t>
            </a:r>
            <a:endParaRPr lang="en-US" dirty="0">
              <a:solidFill>
                <a:schemeClr val="tx1"/>
              </a:solidFill>
            </a:endParaRPr>
          </a:p>
          <a:p>
            <a:pPr lvl="0" algn="just"/>
            <a:r>
              <a:rPr lang="ar-IQ" dirty="0">
                <a:solidFill>
                  <a:schemeClr val="tx1"/>
                </a:solidFill>
              </a:rPr>
              <a:t>في حالة وجود مؤلفين لنفس المصدر يكتب بالشكل الاتي :</a:t>
            </a:r>
            <a:endParaRPr lang="en-US" dirty="0">
              <a:solidFill>
                <a:schemeClr val="tx1"/>
              </a:solidFill>
            </a:endParaRPr>
          </a:p>
          <a:p>
            <a:pPr algn="just"/>
            <a:r>
              <a:rPr lang="ar-IQ" b="1" dirty="0">
                <a:solidFill>
                  <a:schemeClr val="tx1"/>
                </a:solidFill>
              </a:rPr>
              <a:t>مثال :</a:t>
            </a:r>
            <a:r>
              <a:rPr lang="ar-IQ" dirty="0">
                <a:solidFill>
                  <a:schemeClr val="tx1"/>
                </a:solidFill>
              </a:rPr>
              <a:t> نزار الطالب وعامر سعيد . </a:t>
            </a:r>
            <a:r>
              <a:rPr lang="ar-IQ" u="sng" dirty="0">
                <a:solidFill>
                  <a:schemeClr val="tx1"/>
                </a:solidFill>
              </a:rPr>
              <a:t>علم النفس المعرفي</a:t>
            </a:r>
            <a:r>
              <a:rPr lang="ar-IQ" dirty="0">
                <a:solidFill>
                  <a:schemeClr val="tx1"/>
                </a:solidFill>
              </a:rPr>
              <a:t> , ط1 , بغداد , دار الحكمة , 2008 , ص60 .</a:t>
            </a:r>
            <a:endParaRPr lang="en-US" dirty="0">
              <a:solidFill>
                <a:schemeClr val="tx1"/>
              </a:solidFill>
            </a:endParaRPr>
          </a:p>
          <a:p>
            <a:pPr algn="just"/>
            <a:endParaRPr lang="en-US" dirty="0">
              <a:solidFill>
                <a:schemeClr val="tx1"/>
              </a:solidFill>
            </a:endParaRPr>
          </a:p>
        </p:txBody>
      </p:sp>
    </p:spTree>
    <p:extLst>
      <p:ext uri="{BB962C8B-B14F-4D97-AF65-F5344CB8AC3E}">
        <p14:creationId xmlns:p14="http://schemas.microsoft.com/office/powerpoint/2010/main" val="2082692060"/>
      </p:ext>
    </p:extLst>
  </p:cSld>
  <p:clrMapOvr>
    <a:masterClrMapping/>
  </p:clrMapOvr>
  <p:transition spd="slow">
    <p:cover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24544" y="-198784"/>
            <a:ext cx="9721080" cy="7056784"/>
          </a:xfrm>
        </p:spPr>
        <p:style>
          <a:lnRef idx="1">
            <a:schemeClr val="accent2"/>
          </a:lnRef>
          <a:fillRef idx="2">
            <a:schemeClr val="accent2"/>
          </a:fillRef>
          <a:effectRef idx="1">
            <a:schemeClr val="accent2"/>
          </a:effectRef>
          <a:fontRef idx="minor">
            <a:schemeClr val="dk1"/>
          </a:fontRef>
        </p:style>
        <p:txBody>
          <a:bodyPr>
            <a:normAutofit lnSpcReduction="10000"/>
          </a:bodyPr>
          <a:lstStyle/>
          <a:p>
            <a:pPr algn="just"/>
            <a:r>
              <a:rPr lang="ar-IQ" b="1" dirty="0">
                <a:solidFill>
                  <a:schemeClr val="tx1"/>
                </a:solidFill>
              </a:rPr>
              <a:t>ثانياً : الكتاب المترجم :</a:t>
            </a:r>
            <a:endParaRPr lang="en-US" dirty="0">
              <a:solidFill>
                <a:schemeClr val="tx1"/>
              </a:solidFill>
            </a:endParaRPr>
          </a:p>
          <a:p>
            <a:pPr algn="just"/>
            <a:r>
              <a:rPr lang="ar-IQ" b="1" dirty="0">
                <a:solidFill>
                  <a:schemeClr val="tx1"/>
                </a:solidFill>
              </a:rPr>
              <a:t>      </a:t>
            </a:r>
            <a:r>
              <a:rPr lang="ar-IQ" dirty="0">
                <a:solidFill>
                  <a:schemeClr val="tx1"/>
                </a:solidFill>
              </a:rPr>
              <a:t>يكتب بالشكل التالي :</a:t>
            </a:r>
            <a:endParaRPr lang="en-US" dirty="0">
              <a:solidFill>
                <a:schemeClr val="tx1"/>
              </a:solidFill>
            </a:endParaRPr>
          </a:p>
          <a:p>
            <a:pPr algn="just"/>
            <a:r>
              <a:rPr lang="ar-IQ" dirty="0">
                <a:solidFill>
                  <a:schemeClr val="tx1"/>
                </a:solidFill>
              </a:rPr>
              <a:t>اسم المؤلف الاصلي (الاجنبي) , عنوان الكتاب , اسم المترجم (يوضع بي قوسين), الطبعة , المدينة التي طبع فيها الكتاب , المطبعة , سنة الطبع , الصفحة. ويوضع خط تحت عنوان الكتاب .</a:t>
            </a:r>
            <a:endParaRPr lang="en-US" dirty="0">
              <a:solidFill>
                <a:schemeClr val="tx1"/>
              </a:solidFill>
            </a:endParaRPr>
          </a:p>
          <a:p>
            <a:pPr algn="just"/>
            <a:r>
              <a:rPr lang="ar-IQ" b="1" dirty="0">
                <a:solidFill>
                  <a:schemeClr val="tx1"/>
                </a:solidFill>
              </a:rPr>
              <a:t>مثال : </a:t>
            </a:r>
            <a:r>
              <a:rPr lang="ar-IQ" dirty="0">
                <a:solidFill>
                  <a:schemeClr val="tx1"/>
                </a:solidFill>
              </a:rPr>
              <a:t>فان دالين . </a:t>
            </a:r>
            <a:r>
              <a:rPr lang="ar-IQ" u="sng" dirty="0">
                <a:solidFill>
                  <a:schemeClr val="tx1"/>
                </a:solidFill>
              </a:rPr>
              <a:t>البحث العلمي</a:t>
            </a:r>
            <a:r>
              <a:rPr lang="ar-IQ" dirty="0">
                <a:solidFill>
                  <a:schemeClr val="tx1"/>
                </a:solidFill>
              </a:rPr>
              <a:t> , ترجمة (ياسين علوان) , ط1 , عمان , دار الفكر , 2005 , ص65 .</a:t>
            </a:r>
            <a:endParaRPr lang="en-US" dirty="0">
              <a:solidFill>
                <a:schemeClr val="tx1"/>
              </a:solidFill>
            </a:endParaRPr>
          </a:p>
          <a:p>
            <a:pPr algn="just"/>
            <a:r>
              <a:rPr lang="ar-IQ" dirty="0">
                <a:solidFill>
                  <a:schemeClr val="tx1"/>
                </a:solidFill>
              </a:rPr>
              <a:t>اما اذا كان مترجمان اثنان فيكتبان بين قوسين .</a:t>
            </a:r>
            <a:endParaRPr lang="en-US" dirty="0">
              <a:solidFill>
                <a:schemeClr val="tx1"/>
              </a:solidFill>
            </a:endParaRPr>
          </a:p>
          <a:p>
            <a:pPr algn="just"/>
            <a:r>
              <a:rPr lang="ar-IQ" dirty="0">
                <a:solidFill>
                  <a:schemeClr val="tx1"/>
                </a:solidFill>
              </a:rPr>
              <a:t> </a:t>
            </a:r>
            <a:r>
              <a:rPr lang="ar-IQ" b="1" dirty="0">
                <a:solidFill>
                  <a:schemeClr val="tx1"/>
                </a:solidFill>
              </a:rPr>
              <a:t>مثال :</a:t>
            </a:r>
            <a:r>
              <a:rPr lang="ar-IQ" dirty="0">
                <a:solidFill>
                  <a:schemeClr val="tx1"/>
                </a:solidFill>
              </a:rPr>
              <a:t> ترجمة (نزار الطالب وياسين علوان) وتكتب بقية مفردات المصدر بنفس الطريقة في المثال السابق .</a:t>
            </a:r>
            <a:endParaRPr lang="en-US" dirty="0">
              <a:solidFill>
                <a:schemeClr val="tx1"/>
              </a:solidFill>
            </a:endParaRPr>
          </a:p>
          <a:p>
            <a:pPr algn="just"/>
            <a:r>
              <a:rPr lang="ar-IQ" dirty="0">
                <a:solidFill>
                  <a:schemeClr val="tx1"/>
                </a:solidFill>
              </a:rPr>
              <a:t>وفي حالة وجود اكثر من مترجمين فيذكر اسم المترجم الاول وتضاف له عبارة واخرون وتحصر بين قوسين ايضاً . </a:t>
            </a:r>
            <a:endParaRPr lang="en-US" dirty="0">
              <a:solidFill>
                <a:schemeClr val="tx1"/>
              </a:solidFill>
            </a:endParaRPr>
          </a:p>
          <a:p>
            <a:pPr algn="just"/>
            <a:r>
              <a:rPr lang="ar-IQ" b="1" dirty="0">
                <a:solidFill>
                  <a:schemeClr val="tx1"/>
                </a:solidFill>
              </a:rPr>
              <a:t>مثال : </a:t>
            </a:r>
            <a:r>
              <a:rPr lang="ar-IQ" dirty="0">
                <a:solidFill>
                  <a:schemeClr val="tx1"/>
                </a:solidFill>
              </a:rPr>
              <a:t>ترجمة (نزار الطالب واخرون) .</a:t>
            </a:r>
            <a:endParaRPr lang="en-US" dirty="0">
              <a:solidFill>
                <a:schemeClr val="tx1"/>
              </a:solidFill>
            </a:endParaRPr>
          </a:p>
          <a:p>
            <a:pPr algn="just"/>
            <a:endParaRPr lang="en-US" dirty="0">
              <a:solidFill>
                <a:schemeClr val="tx1"/>
              </a:solidFill>
            </a:endParaRPr>
          </a:p>
        </p:txBody>
      </p:sp>
    </p:spTree>
    <p:extLst>
      <p:ext uri="{BB962C8B-B14F-4D97-AF65-F5344CB8AC3E}">
        <p14:creationId xmlns:p14="http://schemas.microsoft.com/office/powerpoint/2010/main" val="2830196097"/>
      </p:ext>
    </p:extLst>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24544" y="-198784"/>
            <a:ext cx="9721080" cy="7056784"/>
          </a:xfrm>
        </p:spPr>
        <p:style>
          <a:lnRef idx="1">
            <a:schemeClr val="accent2"/>
          </a:lnRef>
          <a:fillRef idx="2">
            <a:schemeClr val="accent2"/>
          </a:fillRef>
          <a:effectRef idx="1">
            <a:schemeClr val="accent2"/>
          </a:effectRef>
          <a:fontRef idx="minor">
            <a:schemeClr val="dk1"/>
          </a:fontRef>
        </p:style>
        <p:txBody>
          <a:bodyPr>
            <a:normAutofit lnSpcReduction="10000"/>
          </a:bodyPr>
          <a:lstStyle/>
          <a:p>
            <a:pPr algn="justLow"/>
            <a:r>
              <a:rPr lang="ar-IQ" b="1" dirty="0">
                <a:solidFill>
                  <a:schemeClr val="tx1"/>
                </a:solidFill>
              </a:rPr>
              <a:t>ثالثاً : المصادر الاجنبية : </a:t>
            </a:r>
            <a:endParaRPr lang="en-US" dirty="0">
              <a:solidFill>
                <a:schemeClr val="tx1"/>
              </a:solidFill>
            </a:endParaRPr>
          </a:p>
          <a:p>
            <a:pPr lvl="0" algn="justLow"/>
            <a:r>
              <a:rPr lang="ar-IQ" dirty="0">
                <a:solidFill>
                  <a:schemeClr val="tx1"/>
                </a:solidFill>
              </a:rPr>
              <a:t>يكتب بالصيغة التالية : </a:t>
            </a:r>
            <a:endParaRPr lang="en-US" dirty="0">
              <a:solidFill>
                <a:schemeClr val="tx1"/>
              </a:solidFill>
            </a:endParaRPr>
          </a:p>
          <a:p>
            <a:pPr algn="justLow"/>
            <a:r>
              <a:rPr lang="ar-IQ" dirty="0">
                <a:solidFill>
                  <a:schemeClr val="tx1"/>
                </a:solidFill>
              </a:rPr>
              <a:t>الاسم الثالث للمؤلف ثم مختصر اسم الاب وبعدهما الاسم الاول للمؤلف , عنوان الكتاب , مكان الطبع , المطبعة , سنة الطبع , الصفحة . </a:t>
            </a:r>
            <a:endParaRPr lang="en-US" dirty="0">
              <a:solidFill>
                <a:schemeClr val="tx1"/>
              </a:solidFill>
            </a:endParaRPr>
          </a:p>
          <a:p>
            <a:pPr algn="justLow"/>
            <a:r>
              <a:rPr lang="ar-IQ" b="1" dirty="0">
                <a:solidFill>
                  <a:schemeClr val="tx1"/>
                </a:solidFill>
              </a:rPr>
              <a:t>مثال : </a:t>
            </a:r>
            <a:endParaRPr lang="en-US" dirty="0">
              <a:solidFill>
                <a:schemeClr val="tx1"/>
              </a:solidFill>
            </a:endParaRPr>
          </a:p>
          <a:p>
            <a:pPr algn="justLow"/>
            <a:r>
              <a:rPr lang="en-US" dirty="0" err="1">
                <a:solidFill>
                  <a:schemeClr val="tx1"/>
                </a:solidFill>
              </a:rPr>
              <a:t>Shmidt</a:t>
            </a:r>
            <a:r>
              <a:rPr lang="en-US" dirty="0">
                <a:solidFill>
                  <a:schemeClr val="tx1"/>
                </a:solidFill>
              </a:rPr>
              <a:t> , A . Richard , motor </a:t>
            </a:r>
            <a:r>
              <a:rPr lang="en-US" dirty="0" err="1">
                <a:solidFill>
                  <a:schemeClr val="tx1"/>
                </a:solidFill>
              </a:rPr>
              <a:t>Leaming</a:t>
            </a:r>
            <a:r>
              <a:rPr lang="en-US" dirty="0">
                <a:solidFill>
                  <a:schemeClr val="tx1"/>
                </a:solidFill>
              </a:rPr>
              <a:t> , New york , Haman Kinetics ,2000 , p . 117 .</a:t>
            </a:r>
          </a:p>
          <a:p>
            <a:pPr lvl="0" algn="justLow"/>
            <a:r>
              <a:rPr lang="ar-IQ" dirty="0">
                <a:solidFill>
                  <a:schemeClr val="tx1"/>
                </a:solidFill>
              </a:rPr>
              <a:t>اذا تكرر نفس المصدر مباشرة بعد المصدر الاصلي وبنفس الصفحة يكتب بالصيغة الاتية : </a:t>
            </a:r>
            <a:r>
              <a:rPr lang="en-US" dirty="0">
                <a:solidFill>
                  <a:schemeClr val="tx1"/>
                </a:solidFill>
              </a:rPr>
              <a:t>,(2000) , Ibid . p . 60 . </a:t>
            </a:r>
            <a:r>
              <a:rPr lang="en-US" dirty="0" err="1">
                <a:solidFill>
                  <a:schemeClr val="tx1"/>
                </a:solidFill>
              </a:rPr>
              <a:t>Shmidt</a:t>
            </a:r>
            <a:r>
              <a:rPr lang="en-US" dirty="0">
                <a:solidFill>
                  <a:schemeClr val="tx1"/>
                </a:solidFill>
              </a:rPr>
              <a:t> , A . Richard</a:t>
            </a:r>
          </a:p>
          <a:p>
            <a:pPr lvl="0" algn="justLow"/>
            <a:r>
              <a:rPr lang="ar-IQ" dirty="0">
                <a:solidFill>
                  <a:schemeClr val="tx1"/>
                </a:solidFill>
              </a:rPr>
              <a:t>اذا تكرر في صفحات اخرى فيكتب بالصيغة الاتية :</a:t>
            </a:r>
            <a:endParaRPr lang="en-US" dirty="0">
              <a:solidFill>
                <a:schemeClr val="tx1"/>
              </a:solidFill>
            </a:endParaRPr>
          </a:p>
          <a:p>
            <a:pPr algn="justLow"/>
            <a:r>
              <a:rPr lang="en-US" dirty="0">
                <a:solidFill>
                  <a:schemeClr val="tx1"/>
                </a:solidFill>
              </a:rPr>
              <a:t>,(2000) , OP . </a:t>
            </a:r>
            <a:r>
              <a:rPr lang="en-US" dirty="0" err="1">
                <a:solidFill>
                  <a:schemeClr val="tx1"/>
                </a:solidFill>
              </a:rPr>
              <a:t>cit</a:t>
            </a:r>
            <a:r>
              <a:rPr lang="en-US" dirty="0">
                <a:solidFill>
                  <a:schemeClr val="tx1"/>
                </a:solidFill>
              </a:rPr>
              <a:t> , p . 120 . </a:t>
            </a:r>
            <a:r>
              <a:rPr lang="en-US" dirty="0" err="1">
                <a:solidFill>
                  <a:schemeClr val="tx1"/>
                </a:solidFill>
              </a:rPr>
              <a:t>Shmidt</a:t>
            </a:r>
            <a:r>
              <a:rPr lang="en-US" dirty="0">
                <a:solidFill>
                  <a:schemeClr val="tx1"/>
                </a:solidFill>
              </a:rPr>
              <a:t> , A . Richard</a:t>
            </a:r>
          </a:p>
          <a:p>
            <a:pPr algn="justLow"/>
            <a:r>
              <a:rPr lang="ar-IQ" dirty="0">
                <a:solidFill>
                  <a:schemeClr val="tx1"/>
                </a:solidFill>
              </a:rPr>
              <a:t>وفي حالة وجود اكثر من مؤلف للكتاب نتبع نفس خطوات كتابة المصدر في اللغة العربية .</a:t>
            </a:r>
            <a:endParaRPr lang="en-US" dirty="0">
              <a:solidFill>
                <a:schemeClr val="tx1"/>
              </a:solidFill>
            </a:endParaRPr>
          </a:p>
          <a:p>
            <a:pPr algn="justLow"/>
            <a:endParaRPr lang="en-US" dirty="0">
              <a:solidFill>
                <a:schemeClr val="tx1"/>
              </a:solidFill>
            </a:endParaRPr>
          </a:p>
        </p:txBody>
      </p:sp>
    </p:spTree>
    <p:extLst>
      <p:ext uri="{BB962C8B-B14F-4D97-AF65-F5344CB8AC3E}">
        <p14:creationId xmlns:p14="http://schemas.microsoft.com/office/powerpoint/2010/main" val="28301960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24544" y="-198784"/>
            <a:ext cx="9721080" cy="7056784"/>
          </a:xfrm>
        </p:spPr>
        <p:style>
          <a:lnRef idx="1">
            <a:schemeClr val="accent2"/>
          </a:lnRef>
          <a:fillRef idx="2">
            <a:schemeClr val="accent2"/>
          </a:fillRef>
          <a:effectRef idx="1">
            <a:schemeClr val="accent2"/>
          </a:effectRef>
          <a:fontRef idx="minor">
            <a:schemeClr val="dk1"/>
          </a:fontRef>
        </p:style>
        <p:txBody>
          <a:bodyPr/>
          <a:lstStyle/>
          <a:p>
            <a:pPr algn="just"/>
            <a:r>
              <a:rPr lang="ar-IQ" b="1" dirty="0">
                <a:solidFill>
                  <a:schemeClr val="tx1"/>
                </a:solidFill>
              </a:rPr>
              <a:t>رابعاً : المجلات العلمية : </a:t>
            </a:r>
            <a:endParaRPr lang="en-US" dirty="0">
              <a:solidFill>
                <a:schemeClr val="tx1"/>
              </a:solidFill>
            </a:endParaRPr>
          </a:p>
          <a:p>
            <a:pPr algn="just"/>
            <a:r>
              <a:rPr lang="ar-IQ" b="1" dirty="0">
                <a:solidFill>
                  <a:schemeClr val="tx1"/>
                </a:solidFill>
              </a:rPr>
              <a:t>      </a:t>
            </a:r>
            <a:r>
              <a:rPr lang="ar-IQ" dirty="0">
                <a:solidFill>
                  <a:schemeClr val="tx1"/>
                </a:solidFill>
              </a:rPr>
              <a:t>تكتب بالطريقة الاتية : </a:t>
            </a:r>
            <a:endParaRPr lang="en-US" dirty="0">
              <a:solidFill>
                <a:schemeClr val="tx1"/>
              </a:solidFill>
            </a:endParaRPr>
          </a:p>
          <a:p>
            <a:pPr algn="just"/>
            <a:r>
              <a:rPr lang="ar-IQ" dirty="0">
                <a:solidFill>
                  <a:schemeClr val="tx1"/>
                </a:solidFill>
              </a:rPr>
              <a:t>اسم المؤلف . عنوان البحث , اسم المجلة , العدد , السنة , الصفحة , ويوضع خط تحت اسم المجلة .</a:t>
            </a:r>
            <a:endParaRPr lang="en-US" dirty="0">
              <a:solidFill>
                <a:schemeClr val="tx1"/>
              </a:solidFill>
            </a:endParaRPr>
          </a:p>
          <a:p>
            <a:pPr algn="just"/>
            <a:r>
              <a:rPr lang="ar-IQ" b="1" dirty="0">
                <a:solidFill>
                  <a:schemeClr val="tx1"/>
                </a:solidFill>
              </a:rPr>
              <a:t>مثال :</a:t>
            </a:r>
            <a:r>
              <a:rPr lang="ar-IQ" dirty="0">
                <a:solidFill>
                  <a:schemeClr val="tx1"/>
                </a:solidFill>
              </a:rPr>
              <a:t> فاروق موسا . الدافع </a:t>
            </a:r>
            <a:r>
              <a:rPr lang="ar-IQ" dirty="0" err="1">
                <a:solidFill>
                  <a:schemeClr val="tx1"/>
                </a:solidFill>
              </a:rPr>
              <a:t>للانجاز</a:t>
            </a:r>
            <a:r>
              <a:rPr lang="ar-IQ" dirty="0">
                <a:solidFill>
                  <a:schemeClr val="tx1"/>
                </a:solidFill>
              </a:rPr>
              <a:t> الدراسي لطلاب الجامعة في اليمن , </a:t>
            </a:r>
            <a:r>
              <a:rPr lang="ar-IQ" u="sng" dirty="0">
                <a:solidFill>
                  <a:schemeClr val="tx1"/>
                </a:solidFill>
              </a:rPr>
              <a:t>المجلة التربوية </a:t>
            </a:r>
            <a:r>
              <a:rPr lang="ar-IQ" dirty="0">
                <a:solidFill>
                  <a:schemeClr val="tx1"/>
                </a:solidFill>
              </a:rPr>
              <a:t>, العدد 11 , 1986 , ص65 ,</a:t>
            </a:r>
            <a:endParaRPr lang="en-US" dirty="0">
              <a:solidFill>
                <a:schemeClr val="tx1"/>
              </a:solidFill>
            </a:endParaRPr>
          </a:p>
          <a:p>
            <a:pPr algn="just"/>
            <a:r>
              <a:rPr lang="ar-IQ" b="1" dirty="0">
                <a:solidFill>
                  <a:schemeClr val="tx1"/>
                </a:solidFill>
              </a:rPr>
              <a:t>خامساً : المقال :</a:t>
            </a:r>
            <a:r>
              <a:rPr lang="ar-IQ" dirty="0">
                <a:solidFill>
                  <a:schemeClr val="tx1"/>
                </a:solidFill>
              </a:rPr>
              <a:t> </a:t>
            </a:r>
            <a:endParaRPr lang="en-US" dirty="0">
              <a:solidFill>
                <a:schemeClr val="tx1"/>
              </a:solidFill>
            </a:endParaRPr>
          </a:p>
          <a:p>
            <a:pPr algn="just"/>
            <a:r>
              <a:rPr lang="ar-IQ" dirty="0">
                <a:solidFill>
                  <a:schemeClr val="tx1"/>
                </a:solidFill>
              </a:rPr>
              <a:t>         يكتب بالطريقة الاتية :</a:t>
            </a:r>
            <a:endParaRPr lang="en-US" dirty="0">
              <a:solidFill>
                <a:schemeClr val="tx1"/>
              </a:solidFill>
            </a:endParaRPr>
          </a:p>
          <a:p>
            <a:pPr algn="just"/>
            <a:r>
              <a:rPr lang="ar-IQ" dirty="0">
                <a:solidFill>
                  <a:schemeClr val="tx1"/>
                </a:solidFill>
              </a:rPr>
              <a:t>اسم المؤلف . عنوان المقال , اسم المجلة (الصحيفة) , التاريخ (يوم , شهر , سنة) , العدد , الصفحة .</a:t>
            </a:r>
            <a:endParaRPr lang="en-US" dirty="0">
              <a:solidFill>
                <a:schemeClr val="tx1"/>
              </a:solidFill>
            </a:endParaRPr>
          </a:p>
          <a:p>
            <a:pPr algn="just"/>
            <a:r>
              <a:rPr lang="ar-IQ" b="1" dirty="0">
                <a:solidFill>
                  <a:schemeClr val="tx1"/>
                </a:solidFill>
              </a:rPr>
              <a:t>مثال :</a:t>
            </a:r>
            <a:r>
              <a:rPr lang="ar-IQ" dirty="0">
                <a:solidFill>
                  <a:schemeClr val="tx1"/>
                </a:solidFill>
              </a:rPr>
              <a:t> محمد حسين . العنف المدرسي , الرياضة والشباب , 5/8/2011 , العدد(20) , ص5 .</a:t>
            </a:r>
            <a:endParaRPr lang="en-US" dirty="0">
              <a:solidFill>
                <a:schemeClr val="tx1"/>
              </a:solidFill>
            </a:endParaRPr>
          </a:p>
          <a:p>
            <a:pPr algn="just"/>
            <a:endParaRPr lang="en-US" dirty="0">
              <a:solidFill>
                <a:schemeClr val="tx1"/>
              </a:solidFill>
            </a:endParaRPr>
          </a:p>
        </p:txBody>
      </p:sp>
    </p:spTree>
    <p:extLst>
      <p:ext uri="{BB962C8B-B14F-4D97-AF65-F5344CB8AC3E}">
        <p14:creationId xmlns:p14="http://schemas.microsoft.com/office/powerpoint/2010/main" val="2830196097"/>
      </p:ext>
    </p:extLst>
  </p:cSld>
  <p:clrMapOvr>
    <a:masterClrMapping/>
  </p:clrMapOvr>
  <p:transition spd="slow">
    <p:push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24544" y="-198784"/>
            <a:ext cx="9721080" cy="7056784"/>
          </a:xfrm>
        </p:spPr>
        <p:style>
          <a:lnRef idx="1">
            <a:schemeClr val="accent2"/>
          </a:lnRef>
          <a:fillRef idx="2">
            <a:schemeClr val="accent2"/>
          </a:fillRef>
          <a:effectRef idx="1">
            <a:schemeClr val="accent2"/>
          </a:effectRef>
          <a:fontRef idx="minor">
            <a:schemeClr val="dk1"/>
          </a:fontRef>
        </p:style>
        <p:txBody>
          <a:bodyPr>
            <a:normAutofit lnSpcReduction="10000"/>
          </a:bodyPr>
          <a:lstStyle/>
          <a:p>
            <a:pPr algn="just"/>
            <a:r>
              <a:rPr lang="ar-IQ" b="1" dirty="0">
                <a:solidFill>
                  <a:schemeClr val="tx1"/>
                </a:solidFill>
              </a:rPr>
              <a:t>سادساً : الرسائل </a:t>
            </a:r>
            <a:r>
              <a:rPr lang="ar-IQ" b="1" dirty="0" err="1">
                <a:solidFill>
                  <a:schemeClr val="tx1"/>
                </a:solidFill>
              </a:rPr>
              <a:t>والاطاريح</a:t>
            </a:r>
            <a:r>
              <a:rPr lang="ar-IQ" b="1" dirty="0">
                <a:solidFill>
                  <a:schemeClr val="tx1"/>
                </a:solidFill>
              </a:rPr>
              <a:t> :</a:t>
            </a:r>
            <a:endParaRPr lang="en-US" dirty="0">
              <a:solidFill>
                <a:schemeClr val="tx1"/>
              </a:solidFill>
            </a:endParaRPr>
          </a:p>
          <a:p>
            <a:pPr algn="just"/>
            <a:r>
              <a:rPr lang="ar-IQ" b="1" dirty="0">
                <a:solidFill>
                  <a:schemeClr val="tx1"/>
                </a:solidFill>
              </a:rPr>
              <a:t>        </a:t>
            </a:r>
            <a:r>
              <a:rPr lang="ar-IQ" dirty="0">
                <a:solidFill>
                  <a:schemeClr val="tx1"/>
                </a:solidFill>
              </a:rPr>
              <a:t>تكتب بالطريقة الاتية :</a:t>
            </a:r>
            <a:endParaRPr lang="en-US" dirty="0">
              <a:solidFill>
                <a:schemeClr val="tx1"/>
              </a:solidFill>
            </a:endParaRPr>
          </a:p>
          <a:p>
            <a:pPr algn="just"/>
            <a:r>
              <a:rPr lang="ar-IQ" dirty="0">
                <a:solidFill>
                  <a:schemeClr val="tx1"/>
                </a:solidFill>
              </a:rPr>
              <a:t>اسم المؤلف . عنوان الرسالة او الاطروحة , رسالة ماجستير , الكلية , الجامعة , السنة , الصفحة . ولا نضع خطاً تحت العنوان .</a:t>
            </a:r>
            <a:endParaRPr lang="en-US" dirty="0">
              <a:solidFill>
                <a:schemeClr val="tx1"/>
              </a:solidFill>
            </a:endParaRPr>
          </a:p>
          <a:p>
            <a:pPr algn="just"/>
            <a:r>
              <a:rPr lang="ar-IQ" b="1" dirty="0">
                <a:solidFill>
                  <a:schemeClr val="tx1"/>
                </a:solidFill>
              </a:rPr>
              <a:t>مثال :</a:t>
            </a:r>
            <a:r>
              <a:rPr lang="ar-IQ" dirty="0">
                <a:solidFill>
                  <a:schemeClr val="tx1"/>
                </a:solidFill>
              </a:rPr>
              <a:t> نوري جودي العبيدي . الدافعية للتحصيل الدراسي لدى ابناء الشهداء مقارنة مع ابناء الاخرين , رسالة ماجستير غير منشورة , كلية التربية – ابن رشد , جامعة بغداد , 1990 , ص48 .</a:t>
            </a:r>
            <a:endParaRPr lang="en-US" dirty="0">
              <a:solidFill>
                <a:schemeClr val="tx1"/>
              </a:solidFill>
            </a:endParaRPr>
          </a:p>
          <a:p>
            <a:pPr algn="just"/>
            <a:r>
              <a:rPr lang="ar-IQ" b="1" dirty="0">
                <a:solidFill>
                  <a:schemeClr val="tx1"/>
                </a:solidFill>
              </a:rPr>
              <a:t>سابعاً : المؤتمرات العلمية :</a:t>
            </a:r>
            <a:r>
              <a:rPr lang="ar-IQ" dirty="0">
                <a:solidFill>
                  <a:schemeClr val="tx1"/>
                </a:solidFill>
              </a:rPr>
              <a:t> </a:t>
            </a:r>
            <a:endParaRPr lang="en-US" dirty="0">
              <a:solidFill>
                <a:schemeClr val="tx1"/>
              </a:solidFill>
            </a:endParaRPr>
          </a:p>
          <a:p>
            <a:pPr algn="just"/>
            <a:r>
              <a:rPr lang="ar-IQ" dirty="0">
                <a:solidFill>
                  <a:schemeClr val="tx1"/>
                </a:solidFill>
              </a:rPr>
              <a:t>       يكتب بالطريقة الاتية :</a:t>
            </a:r>
            <a:endParaRPr lang="en-US" dirty="0">
              <a:solidFill>
                <a:schemeClr val="tx1"/>
              </a:solidFill>
            </a:endParaRPr>
          </a:p>
          <a:p>
            <a:pPr algn="just"/>
            <a:r>
              <a:rPr lang="ar-IQ" dirty="0">
                <a:solidFill>
                  <a:schemeClr val="tx1"/>
                </a:solidFill>
              </a:rPr>
              <a:t>اسم المؤلف . عنوان الدراسة او البحث , اسم المؤتمر , المكان الذي اقيم فيه , الشهر , السنة , الصفحة . يوضع خط تحت اسم المؤتمر .</a:t>
            </a:r>
            <a:endParaRPr lang="en-US" dirty="0">
              <a:solidFill>
                <a:schemeClr val="tx1"/>
              </a:solidFill>
            </a:endParaRPr>
          </a:p>
          <a:p>
            <a:pPr algn="just"/>
            <a:r>
              <a:rPr lang="ar-IQ" b="1" dirty="0">
                <a:solidFill>
                  <a:schemeClr val="tx1"/>
                </a:solidFill>
              </a:rPr>
              <a:t>مثال :</a:t>
            </a:r>
            <a:r>
              <a:rPr lang="ar-IQ" dirty="0">
                <a:solidFill>
                  <a:schemeClr val="tx1"/>
                </a:solidFill>
              </a:rPr>
              <a:t> حيدر عبد الرضا . واقع الصحة النفسية لدى طلبة جامعة الفرات الاوسط , المؤتمر العلمي السادس لكليات التربية الرياضية , جامعة بابل , نيسان , 2010 , ص20-35 .</a:t>
            </a:r>
            <a:endParaRPr lang="en-US" dirty="0">
              <a:solidFill>
                <a:schemeClr val="tx1"/>
              </a:solidFill>
            </a:endParaRPr>
          </a:p>
          <a:p>
            <a:pPr algn="just"/>
            <a:endParaRPr lang="en-US" dirty="0">
              <a:solidFill>
                <a:schemeClr val="tx1"/>
              </a:solidFill>
            </a:endParaRPr>
          </a:p>
        </p:txBody>
      </p:sp>
    </p:spTree>
    <p:extLst>
      <p:ext uri="{BB962C8B-B14F-4D97-AF65-F5344CB8AC3E}">
        <p14:creationId xmlns:p14="http://schemas.microsoft.com/office/powerpoint/2010/main" val="2830196097"/>
      </p:ext>
    </p:extLst>
  </p:cSld>
  <p:clrMapOvr>
    <a:masterClrMapping/>
  </p:clrMapOvr>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TotalTime>
  <Words>1500</Words>
  <Application>Microsoft Office PowerPoint</Application>
  <PresentationFormat>عرض على الشاشة (3:4)‏</PresentationFormat>
  <Paragraphs>138</Paragraphs>
  <Slides>16</Slides>
  <Notes>0</Notes>
  <HiddenSlides>0</HiddenSlides>
  <MMClips>0</MMClips>
  <ScaleCrop>false</ScaleCrop>
  <HeadingPairs>
    <vt:vector size="4" baseType="variant">
      <vt:variant>
        <vt:lpstr>نسق</vt:lpstr>
      </vt:variant>
      <vt:variant>
        <vt:i4>1</vt:i4>
      </vt:variant>
      <vt:variant>
        <vt:lpstr>عناوين الشرائح</vt:lpstr>
      </vt:variant>
      <vt:variant>
        <vt:i4>16</vt:i4>
      </vt:variant>
    </vt:vector>
  </HeadingPairs>
  <TitlesOfParts>
    <vt:vector size="17" baseType="lpstr">
      <vt:lpstr>سمة Office</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yusuf</dc:creator>
  <cp:lastModifiedBy>yusuf</cp:lastModifiedBy>
  <cp:revision>2</cp:revision>
  <dcterms:created xsi:type="dcterms:W3CDTF">2020-12-19T18:19:38Z</dcterms:created>
  <dcterms:modified xsi:type="dcterms:W3CDTF">2020-12-19T18:38:48Z</dcterms:modified>
</cp:coreProperties>
</file>