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نمط ذو نسُق 2 - تمييز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0A1B5D5-9B99-4C35-A422-299274C87663}" styleName="نمط متوسط 1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2" d="100"/>
          <a:sy n="72" d="100"/>
        </p:scale>
        <p:origin x="-1096"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CDE4012-8DE9-45E1-8D33-D82ACF2F10F2}" type="datetimeFigureOut">
              <a:rPr lang="ar-IQ" smtClean="0"/>
              <a:t>22/05/1445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64FA028-1E8B-42F1-B8DD-AC23F4072A63}" type="slidenum">
              <a:rPr lang="ar-IQ" smtClean="0"/>
              <a:t>‹#›</a:t>
            </a:fld>
            <a:endParaRPr lang="ar-IQ"/>
          </a:p>
        </p:txBody>
      </p:sp>
    </p:spTree>
    <p:extLst>
      <p:ext uri="{BB962C8B-B14F-4D97-AF65-F5344CB8AC3E}">
        <p14:creationId xmlns:p14="http://schemas.microsoft.com/office/powerpoint/2010/main" val="2155923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CDE4012-8DE9-45E1-8D33-D82ACF2F10F2}" type="datetimeFigureOut">
              <a:rPr lang="ar-IQ" smtClean="0"/>
              <a:t>22/05/1445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64FA028-1E8B-42F1-B8DD-AC23F4072A63}" type="slidenum">
              <a:rPr lang="ar-IQ" smtClean="0"/>
              <a:t>‹#›</a:t>
            </a:fld>
            <a:endParaRPr lang="ar-IQ"/>
          </a:p>
        </p:txBody>
      </p:sp>
    </p:spTree>
    <p:extLst>
      <p:ext uri="{BB962C8B-B14F-4D97-AF65-F5344CB8AC3E}">
        <p14:creationId xmlns:p14="http://schemas.microsoft.com/office/powerpoint/2010/main" val="3733775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CDE4012-8DE9-45E1-8D33-D82ACF2F10F2}" type="datetimeFigureOut">
              <a:rPr lang="ar-IQ" smtClean="0"/>
              <a:t>22/05/1445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64FA028-1E8B-42F1-B8DD-AC23F4072A63}" type="slidenum">
              <a:rPr lang="ar-IQ" smtClean="0"/>
              <a:t>‹#›</a:t>
            </a:fld>
            <a:endParaRPr lang="ar-IQ"/>
          </a:p>
        </p:txBody>
      </p:sp>
    </p:spTree>
    <p:extLst>
      <p:ext uri="{BB962C8B-B14F-4D97-AF65-F5344CB8AC3E}">
        <p14:creationId xmlns:p14="http://schemas.microsoft.com/office/powerpoint/2010/main" val="666600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CDE4012-8DE9-45E1-8D33-D82ACF2F10F2}" type="datetimeFigureOut">
              <a:rPr lang="ar-IQ" smtClean="0"/>
              <a:t>22/05/1445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64FA028-1E8B-42F1-B8DD-AC23F4072A63}" type="slidenum">
              <a:rPr lang="ar-IQ" smtClean="0"/>
              <a:t>‹#›</a:t>
            </a:fld>
            <a:endParaRPr lang="ar-IQ"/>
          </a:p>
        </p:txBody>
      </p:sp>
    </p:spTree>
    <p:extLst>
      <p:ext uri="{BB962C8B-B14F-4D97-AF65-F5344CB8AC3E}">
        <p14:creationId xmlns:p14="http://schemas.microsoft.com/office/powerpoint/2010/main" val="2384481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CDE4012-8DE9-45E1-8D33-D82ACF2F10F2}" type="datetimeFigureOut">
              <a:rPr lang="ar-IQ" smtClean="0"/>
              <a:t>22/05/1445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64FA028-1E8B-42F1-B8DD-AC23F4072A63}" type="slidenum">
              <a:rPr lang="ar-IQ" smtClean="0"/>
              <a:t>‹#›</a:t>
            </a:fld>
            <a:endParaRPr lang="ar-IQ"/>
          </a:p>
        </p:txBody>
      </p:sp>
    </p:spTree>
    <p:extLst>
      <p:ext uri="{BB962C8B-B14F-4D97-AF65-F5344CB8AC3E}">
        <p14:creationId xmlns:p14="http://schemas.microsoft.com/office/powerpoint/2010/main" val="1495299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CDE4012-8DE9-45E1-8D33-D82ACF2F10F2}" type="datetimeFigureOut">
              <a:rPr lang="ar-IQ" smtClean="0"/>
              <a:t>22/05/1445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64FA028-1E8B-42F1-B8DD-AC23F4072A63}" type="slidenum">
              <a:rPr lang="ar-IQ" smtClean="0"/>
              <a:t>‹#›</a:t>
            </a:fld>
            <a:endParaRPr lang="ar-IQ"/>
          </a:p>
        </p:txBody>
      </p:sp>
    </p:spTree>
    <p:extLst>
      <p:ext uri="{BB962C8B-B14F-4D97-AF65-F5344CB8AC3E}">
        <p14:creationId xmlns:p14="http://schemas.microsoft.com/office/powerpoint/2010/main" val="3605418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CDE4012-8DE9-45E1-8D33-D82ACF2F10F2}" type="datetimeFigureOut">
              <a:rPr lang="ar-IQ" smtClean="0"/>
              <a:t>22/05/1445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64FA028-1E8B-42F1-B8DD-AC23F4072A63}" type="slidenum">
              <a:rPr lang="ar-IQ" smtClean="0"/>
              <a:t>‹#›</a:t>
            </a:fld>
            <a:endParaRPr lang="ar-IQ"/>
          </a:p>
        </p:txBody>
      </p:sp>
    </p:spTree>
    <p:extLst>
      <p:ext uri="{BB962C8B-B14F-4D97-AF65-F5344CB8AC3E}">
        <p14:creationId xmlns:p14="http://schemas.microsoft.com/office/powerpoint/2010/main" val="305716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CDE4012-8DE9-45E1-8D33-D82ACF2F10F2}" type="datetimeFigureOut">
              <a:rPr lang="ar-IQ" smtClean="0"/>
              <a:t>22/05/1445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64FA028-1E8B-42F1-B8DD-AC23F4072A63}" type="slidenum">
              <a:rPr lang="ar-IQ" smtClean="0"/>
              <a:t>‹#›</a:t>
            </a:fld>
            <a:endParaRPr lang="ar-IQ"/>
          </a:p>
        </p:txBody>
      </p:sp>
    </p:spTree>
    <p:extLst>
      <p:ext uri="{BB962C8B-B14F-4D97-AF65-F5344CB8AC3E}">
        <p14:creationId xmlns:p14="http://schemas.microsoft.com/office/powerpoint/2010/main" val="3165916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CDE4012-8DE9-45E1-8D33-D82ACF2F10F2}" type="datetimeFigureOut">
              <a:rPr lang="ar-IQ" smtClean="0"/>
              <a:t>22/05/1445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64FA028-1E8B-42F1-B8DD-AC23F4072A63}" type="slidenum">
              <a:rPr lang="ar-IQ" smtClean="0"/>
              <a:t>‹#›</a:t>
            </a:fld>
            <a:endParaRPr lang="ar-IQ"/>
          </a:p>
        </p:txBody>
      </p:sp>
    </p:spTree>
    <p:extLst>
      <p:ext uri="{BB962C8B-B14F-4D97-AF65-F5344CB8AC3E}">
        <p14:creationId xmlns:p14="http://schemas.microsoft.com/office/powerpoint/2010/main" val="3429698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CDE4012-8DE9-45E1-8D33-D82ACF2F10F2}" type="datetimeFigureOut">
              <a:rPr lang="ar-IQ" smtClean="0"/>
              <a:t>22/05/1445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64FA028-1E8B-42F1-B8DD-AC23F4072A63}" type="slidenum">
              <a:rPr lang="ar-IQ" smtClean="0"/>
              <a:t>‹#›</a:t>
            </a:fld>
            <a:endParaRPr lang="ar-IQ"/>
          </a:p>
        </p:txBody>
      </p:sp>
    </p:spTree>
    <p:extLst>
      <p:ext uri="{BB962C8B-B14F-4D97-AF65-F5344CB8AC3E}">
        <p14:creationId xmlns:p14="http://schemas.microsoft.com/office/powerpoint/2010/main" val="903475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CDE4012-8DE9-45E1-8D33-D82ACF2F10F2}" type="datetimeFigureOut">
              <a:rPr lang="ar-IQ" smtClean="0"/>
              <a:t>22/05/1445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64FA028-1E8B-42F1-B8DD-AC23F4072A63}" type="slidenum">
              <a:rPr lang="ar-IQ" smtClean="0"/>
              <a:t>‹#›</a:t>
            </a:fld>
            <a:endParaRPr lang="ar-IQ"/>
          </a:p>
        </p:txBody>
      </p:sp>
    </p:spTree>
    <p:extLst>
      <p:ext uri="{BB962C8B-B14F-4D97-AF65-F5344CB8AC3E}">
        <p14:creationId xmlns:p14="http://schemas.microsoft.com/office/powerpoint/2010/main" val="997848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CDE4012-8DE9-45E1-8D33-D82ACF2F10F2}" type="datetimeFigureOut">
              <a:rPr lang="ar-IQ" smtClean="0"/>
              <a:t>22/05/1445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64FA028-1E8B-42F1-B8DD-AC23F4072A63}" type="slidenum">
              <a:rPr lang="ar-IQ" smtClean="0"/>
              <a:t>‹#›</a:t>
            </a:fld>
            <a:endParaRPr lang="ar-IQ"/>
          </a:p>
        </p:txBody>
      </p:sp>
    </p:spTree>
    <p:extLst>
      <p:ext uri="{BB962C8B-B14F-4D97-AF65-F5344CB8AC3E}">
        <p14:creationId xmlns:p14="http://schemas.microsoft.com/office/powerpoint/2010/main" val="135726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80528" y="2132856"/>
            <a:ext cx="9144000" cy="4509120"/>
          </a:xfrm>
        </p:spPr>
        <p:style>
          <a:lnRef idx="1">
            <a:schemeClr val="accent2"/>
          </a:lnRef>
          <a:fillRef idx="2">
            <a:schemeClr val="accent2"/>
          </a:fillRef>
          <a:effectRef idx="1">
            <a:schemeClr val="accent2"/>
          </a:effectRef>
          <a:fontRef idx="minor">
            <a:schemeClr val="dk1"/>
          </a:fontRef>
        </p:style>
        <p:txBody>
          <a:bodyPr>
            <a:normAutofit/>
          </a:bodyPr>
          <a:lstStyle/>
          <a:p>
            <a:r>
              <a:rPr lang="ar-IQ" sz="5400" b="1" dirty="0">
                <a:solidFill>
                  <a:schemeClr val="tx1"/>
                </a:solidFill>
              </a:rPr>
              <a:t>مفهـــوم البحـث </a:t>
            </a:r>
            <a:r>
              <a:rPr lang="ar-IQ" sz="5400" b="1" dirty="0" smtClean="0">
                <a:solidFill>
                  <a:schemeClr val="tx1"/>
                </a:solidFill>
              </a:rPr>
              <a:t>العلمــي</a:t>
            </a:r>
            <a:endParaRPr lang="ar-IQ" sz="5400" b="1" dirty="0">
              <a:solidFill>
                <a:schemeClr val="tx1"/>
              </a:solidFill>
            </a:endParaRPr>
          </a:p>
          <a:p>
            <a:r>
              <a:rPr lang="ar-IQ" sz="3600" b="1" dirty="0" smtClean="0">
                <a:solidFill>
                  <a:schemeClr val="tx1"/>
                </a:solidFill>
              </a:rPr>
              <a:t>استاذ المادة </a:t>
            </a:r>
            <a:endParaRPr lang="en-US" sz="3600" dirty="0" smtClean="0">
              <a:solidFill>
                <a:schemeClr val="tx1"/>
              </a:solidFill>
            </a:endParaRPr>
          </a:p>
          <a:p>
            <a:r>
              <a:rPr lang="ar-IQ" sz="4400" b="1" dirty="0" smtClean="0">
                <a:solidFill>
                  <a:schemeClr val="tx1"/>
                </a:solidFill>
                <a:cs typeface="DecoType Thuluth" pitchFamily="2" charset="-78"/>
              </a:rPr>
              <a:t>أ . د  امال صبيح سلمان</a:t>
            </a:r>
            <a:endParaRPr lang="en-US" sz="4400" dirty="0" smtClean="0">
              <a:solidFill>
                <a:schemeClr val="tx1"/>
              </a:solidFill>
              <a:cs typeface="DecoType Thuluth" pitchFamily="2" charset="-78"/>
            </a:endParaRPr>
          </a:p>
          <a:p>
            <a:r>
              <a:rPr lang="ar-IQ" sz="4000" b="1" dirty="0" smtClean="0">
                <a:solidFill>
                  <a:schemeClr val="tx1"/>
                </a:solidFill>
              </a:rPr>
              <a:t>1441هـ</a:t>
            </a:r>
            <a:r>
              <a:rPr lang="ar-IQ" sz="4000" b="1" dirty="0">
                <a:solidFill>
                  <a:schemeClr val="tx1"/>
                </a:solidFill>
              </a:rPr>
              <a:t>	</a:t>
            </a:r>
            <a:r>
              <a:rPr lang="ar-IQ" sz="4000" b="1" dirty="0" smtClean="0">
                <a:solidFill>
                  <a:schemeClr val="tx1"/>
                </a:solidFill>
              </a:rPr>
              <a:t>2020م</a:t>
            </a:r>
            <a:endParaRPr lang="ar-IQ" sz="4000" dirty="0">
              <a:solidFill>
                <a:schemeClr val="tx1"/>
              </a:solidFill>
            </a:endParaRPr>
          </a:p>
        </p:txBody>
      </p:sp>
      <p:sp>
        <p:nvSpPr>
          <p:cNvPr id="5" name="عنوان 4"/>
          <p:cNvSpPr>
            <a:spLocks noGrp="1"/>
          </p:cNvSpPr>
          <p:nvPr>
            <p:ph type="ctrTitle"/>
          </p:nvPr>
        </p:nvSpPr>
        <p:spPr>
          <a:xfrm>
            <a:off x="827584" y="2060848"/>
            <a:ext cx="7992888" cy="3456384"/>
          </a:xfrm>
        </p:spPr>
        <p:txBody>
          <a:bodyPr/>
          <a:lstStyle/>
          <a:p>
            <a:r>
              <a:rPr lang="ar-IQ" dirty="0" smtClean="0"/>
              <a:t> </a:t>
            </a:r>
            <a:r>
              <a:rPr lang="ar-IQ" dirty="0"/>
              <a:t/>
            </a:r>
            <a:br>
              <a:rPr lang="ar-IQ" dirty="0"/>
            </a:br>
            <a:r>
              <a:rPr lang="ar-IQ" dirty="0" smtClean="0"/>
              <a:t/>
            </a:r>
            <a:br>
              <a:rPr lang="ar-IQ" dirty="0" smtClean="0"/>
            </a:br>
            <a:r>
              <a:rPr lang="ar-IQ" dirty="0" smtClean="0"/>
              <a:t> </a:t>
            </a:r>
            <a:endParaRPr lang="ar-IQ" dirty="0"/>
          </a:p>
        </p:txBody>
      </p:sp>
    </p:spTree>
    <p:extLst>
      <p:ext uri="{BB962C8B-B14F-4D97-AF65-F5344CB8AC3E}">
        <p14:creationId xmlns:p14="http://schemas.microsoft.com/office/powerpoint/2010/main" val="872393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80">
                                          <p:stCondLst>
                                            <p:cond delay="0"/>
                                          </p:stCondLst>
                                        </p:cTn>
                                        <p:tgtEl>
                                          <p:spTgt spid="3">
                                            <p:txEl>
                                              <p:pRg st="1" end="1"/>
                                            </p:txEl>
                                          </p:spTgt>
                                        </p:tgtEl>
                                      </p:cBhvr>
                                    </p:animEffect>
                                    <p:anim calcmode="lin" valueType="num">
                                      <p:cBhvr>
                                        <p:cTn id="1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3">
                                            <p:txEl>
                                              <p:pRg st="1" end="1"/>
                                            </p:txEl>
                                          </p:spTgt>
                                        </p:tgtEl>
                                      </p:cBhvr>
                                      <p:to x="100000" y="60000"/>
                                    </p:animScale>
                                    <p:animScale>
                                      <p:cBhvr>
                                        <p:cTn id="18" dur="166" decel="50000">
                                          <p:stCondLst>
                                            <p:cond delay="676"/>
                                          </p:stCondLst>
                                        </p:cTn>
                                        <p:tgtEl>
                                          <p:spTgt spid="3">
                                            <p:txEl>
                                              <p:pRg st="1" end="1"/>
                                            </p:txEl>
                                          </p:spTgt>
                                        </p:tgtEl>
                                      </p:cBhvr>
                                      <p:to x="100000" y="100000"/>
                                    </p:animScale>
                                    <p:animScale>
                                      <p:cBhvr>
                                        <p:cTn id="19" dur="26">
                                          <p:stCondLst>
                                            <p:cond delay="1312"/>
                                          </p:stCondLst>
                                        </p:cTn>
                                        <p:tgtEl>
                                          <p:spTgt spid="3">
                                            <p:txEl>
                                              <p:pRg st="1" end="1"/>
                                            </p:txEl>
                                          </p:spTgt>
                                        </p:tgtEl>
                                      </p:cBhvr>
                                      <p:to x="100000" y="80000"/>
                                    </p:animScale>
                                    <p:animScale>
                                      <p:cBhvr>
                                        <p:cTn id="20" dur="166" decel="50000">
                                          <p:stCondLst>
                                            <p:cond delay="1338"/>
                                          </p:stCondLst>
                                        </p:cTn>
                                        <p:tgtEl>
                                          <p:spTgt spid="3">
                                            <p:txEl>
                                              <p:pRg st="1" end="1"/>
                                            </p:txEl>
                                          </p:spTgt>
                                        </p:tgtEl>
                                      </p:cBhvr>
                                      <p:to x="100000" y="100000"/>
                                    </p:animScale>
                                    <p:animScale>
                                      <p:cBhvr>
                                        <p:cTn id="21" dur="26">
                                          <p:stCondLst>
                                            <p:cond delay="1642"/>
                                          </p:stCondLst>
                                        </p:cTn>
                                        <p:tgtEl>
                                          <p:spTgt spid="3">
                                            <p:txEl>
                                              <p:pRg st="1" end="1"/>
                                            </p:txEl>
                                          </p:spTgt>
                                        </p:tgtEl>
                                      </p:cBhvr>
                                      <p:to x="100000" y="90000"/>
                                    </p:animScale>
                                    <p:animScale>
                                      <p:cBhvr>
                                        <p:cTn id="22" dur="166" decel="50000">
                                          <p:stCondLst>
                                            <p:cond delay="1668"/>
                                          </p:stCondLst>
                                        </p:cTn>
                                        <p:tgtEl>
                                          <p:spTgt spid="3">
                                            <p:txEl>
                                              <p:pRg st="1" end="1"/>
                                            </p:txEl>
                                          </p:spTgt>
                                        </p:tgtEl>
                                      </p:cBhvr>
                                      <p:to x="100000" y="100000"/>
                                    </p:animScale>
                                    <p:animScale>
                                      <p:cBhvr>
                                        <p:cTn id="23" dur="26">
                                          <p:stCondLst>
                                            <p:cond delay="1808"/>
                                          </p:stCondLst>
                                        </p:cTn>
                                        <p:tgtEl>
                                          <p:spTgt spid="3">
                                            <p:txEl>
                                              <p:pRg st="1" end="1"/>
                                            </p:txEl>
                                          </p:spTgt>
                                        </p:tgtEl>
                                      </p:cBhvr>
                                      <p:to x="100000" y="95000"/>
                                    </p:animScale>
                                    <p:animScale>
                                      <p:cBhvr>
                                        <p:cTn id="24" dur="166" decel="50000">
                                          <p:stCondLst>
                                            <p:cond delay="1834"/>
                                          </p:stCondLst>
                                        </p:cTn>
                                        <p:tgtEl>
                                          <p:spTgt spid="3">
                                            <p:txEl>
                                              <p:pRg st="1" end="1"/>
                                            </p:txEl>
                                          </p:spTgt>
                                        </p:tgtEl>
                                      </p:cBhvr>
                                      <p:to x="100000" y="100000"/>
                                    </p:animScale>
                                  </p:childTnLst>
                                </p:cTn>
                              </p:par>
                              <p:par>
                                <p:cTn id="25" presetID="26" presetClass="entr" presetSubtype="0"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down)">
                                      <p:cBhvr>
                                        <p:cTn id="27" dur="580">
                                          <p:stCondLst>
                                            <p:cond delay="0"/>
                                          </p:stCondLst>
                                        </p:cTn>
                                        <p:tgtEl>
                                          <p:spTgt spid="3">
                                            <p:txEl>
                                              <p:pRg st="2" end="2"/>
                                            </p:txEl>
                                          </p:spTgt>
                                        </p:tgtEl>
                                      </p:cBhvr>
                                    </p:animEffect>
                                    <p:anim calcmode="lin" valueType="num">
                                      <p:cBhvr>
                                        <p:cTn id="2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3" dur="26">
                                          <p:stCondLst>
                                            <p:cond delay="650"/>
                                          </p:stCondLst>
                                        </p:cTn>
                                        <p:tgtEl>
                                          <p:spTgt spid="3">
                                            <p:txEl>
                                              <p:pRg st="2" end="2"/>
                                            </p:txEl>
                                          </p:spTgt>
                                        </p:tgtEl>
                                      </p:cBhvr>
                                      <p:to x="100000" y="60000"/>
                                    </p:animScale>
                                    <p:animScale>
                                      <p:cBhvr>
                                        <p:cTn id="34" dur="166" decel="50000">
                                          <p:stCondLst>
                                            <p:cond delay="676"/>
                                          </p:stCondLst>
                                        </p:cTn>
                                        <p:tgtEl>
                                          <p:spTgt spid="3">
                                            <p:txEl>
                                              <p:pRg st="2" end="2"/>
                                            </p:txEl>
                                          </p:spTgt>
                                        </p:tgtEl>
                                      </p:cBhvr>
                                      <p:to x="100000" y="100000"/>
                                    </p:animScale>
                                    <p:animScale>
                                      <p:cBhvr>
                                        <p:cTn id="35" dur="26">
                                          <p:stCondLst>
                                            <p:cond delay="1312"/>
                                          </p:stCondLst>
                                        </p:cTn>
                                        <p:tgtEl>
                                          <p:spTgt spid="3">
                                            <p:txEl>
                                              <p:pRg st="2" end="2"/>
                                            </p:txEl>
                                          </p:spTgt>
                                        </p:tgtEl>
                                      </p:cBhvr>
                                      <p:to x="100000" y="80000"/>
                                    </p:animScale>
                                    <p:animScale>
                                      <p:cBhvr>
                                        <p:cTn id="36" dur="166" decel="50000">
                                          <p:stCondLst>
                                            <p:cond delay="1338"/>
                                          </p:stCondLst>
                                        </p:cTn>
                                        <p:tgtEl>
                                          <p:spTgt spid="3">
                                            <p:txEl>
                                              <p:pRg st="2" end="2"/>
                                            </p:txEl>
                                          </p:spTgt>
                                        </p:tgtEl>
                                      </p:cBhvr>
                                      <p:to x="100000" y="100000"/>
                                    </p:animScale>
                                    <p:animScale>
                                      <p:cBhvr>
                                        <p:cTn id="37" dur="26">
                                          <p:stCondLst>
                                            <p:cond delay="1642"/>
                                          </p:stCondLst>
                                        </p:cTn>
                                        <p:tgtEl>
                                          <p:spTgt spid="3">
                                            <p:txEl>
                                              <p:pRg st="2" end="2"/>
                                            </p:txEl>
                                          </p:spTgt>
                                        </p:tgtEl>
                                      </p:cBhvr>
                                      <p:to x="100000" y="90000"/>
                                    </p:animScale>
                                    <p:animScale>
                                      <p:cBhvr>
                                        <p:cTn id="38" dur="166" decel="50000">
                                          <p:stCondLst>
                                            <p:cond delay="1668"/>
                                          </p:stCondLst>
                                        </p:cTn>
                                        <p:tgtEl>
                                          <p:spTgt spid="3">
                                            <p:txEl>
                                              <p:pRg st="2" end="2"/>
                                            </p:txEl>
                                          </p:spTgt>
                                        </p:tgtEl>
                                      </p:cBhvr>
                                      <p:to x="100000" y="100000"/>
                                    </p:animScale>
                                    <p:animScale>
                                      <p:cBhvr>
                                        <p:cTn id="39" dur="26">
                                          <p:stCondLst>
                                            <p:cond delay="1808"/>
                                          </p:stCondLst>
                                        </p:cTn>
                                        <p:tgtEl>
                                          <p:spTgt spid="3">
                                            <p:txEl>
                                              <p:pRg st="2" end="2"/>
                                            </p:txEl>
                                          </p:spTgt>
                                        </p:tgtEl>
                                      </p:cBhvr>
                                      <p:to x="100000" y="95000"/>
                                    </p:animScale>
                                    <p:animScale>
                                      <p:cBhvr>
                                        <p:cTn id="40" dur="166" decel="50000">
                                          <p:stCondLst>
                                            <p:cond delay="1834"/>
                                          </p:stCondLst>
                                        </p:cTn>
                                        <p:tgtEl>
                                          <p:spTgt spid="3">
                                            <p:txEl>
                                              <p:pRg st="2" end="2"/>
                                            </p:txEl>
                                          </p:spTgt>
                                        </p:tgtEl>
                                      </p:cBhvr>
                                      <p:to x="100000" y="100000"/>
                                    </p:animScale>
                                  </p:childTnLst>
                                </p:cTn>
                              </p:par>
                              <p:par>
                                <p:cTn id="41" presetID="26" presetClass="entr" presetSubtype="0" fill="hold" nodeType="with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580">
                                          <p:stCondLst>
                                            <p:cond delay="0"/>
                                          </p:stCondLst>
                                        </p:cTn>
                                        <p:tgtEl>
                                          <p:spTgt spid="3">
                                            <p:txEl>
                                              <p:pRg st="3" end="3"/>
                                            </p:txEl>
                                          </p:spTgt>
                                        </p:tgtEl>
                                      </p:cBhvr>
                                    </p:animEffect>
                                    <p:anim calcmode="lin" valueType="num">
                                      <p:cBhvr>
                                        <p:cTn id="4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3" end="3"/>
                                            </p:txEl>
                                          </p:spTgt>
                                        </p:tgtEl>
                                      </p:cBhvr>
                                      <p:to x="100000" y="60000"/>
                                    </p:animScale>
                                    <p:animScale>
                                      <p:cBhvr>
                                        <p:cTn id="50" dur="166" decel="50000">
                                          <p:stCondLst>
                                            <p:cond delay="676"/>
                                          </p:stCondLst>
                                        </p:cTn>
                                        <p:tgtEl>
                                          <p:spTgt spid="3">
                                            <p:txEl>
                                              <p:pRg st="3" end="3"/>
                                            </p:txEl>
                                          </p:spTgt>
                                        </p:tgtEl>
                                      </p:cBhvr>
                                      <p:to x="100000" y="100000"/>
                                    </p:animScale>
                                    <p:animScale>
                                      <p:cBhvr>
                                        <p:cTn id="51" dur="26">
                                          <p:stCondLst>
                                            <p:cond delay="1312"/>
                                          </p:stCondLst>
                                        </p:cTn>
                                        <p:tgtEl>
                                          <p:spTgt spid="3">
                                            <p:txEl>
                                              <p:pRg st="3" end="3"/>
                                            </p:txEl>
                                          </p:spTgt>
                                        </p:tgtEl>
                                      </p:cBhvr>
                                      <p:to x="100000" y="80000"/>
                                    </p:animScale>
                                    <p:animScale>
                                      <p:cBhvr>
                                        <p:cTn id="52" dur="166" decel="50000">
                                          <p:stCondLst>
                                            <p:cond delay="1338"/>
                                          </p:stCondLst>
                                        </p:cTn>
                                        <p:tgtEl>
                                          <p:spTgt spid="3">
                                            <p:txEl>
                                              <p:pRg st="3" end="3"/>
                                            </p:txEl>
                                          </p:spTgt>
                                        </p:tgtEl>
                                      </p:cBhvr>
                                      <p:to x="100000" y="100000"/>
                                    </p:animScale>
                                    <p:animScale>
                                      <p:cBhvr>
                                        <p:cTn id="53" dur="26">
                                          <p:stCondLst>
                                            <p:cond delay="1642"/>
                                          </p:stCondLst>
                                        </p:cTn>
                                        <p:tgtEl>
                                          <p:spTgt spid="3">
                                            <p:txEl>
                                              <p:pRg st="3" end="3"/>
                                            </p:txEl>
                                          </p:spTgt>
                                        </p:tgtEl>
                                      </p:cBhvr>
                                      <p:to x="100000" y="90000"/>
                                    </p:animScale>
                                    <p:animScale>
                                      <p:cBhvr>
                                        <p:cTn id="54" dur="166" decel="50000">
                                          <p:stCondLst>
                                            <p:cond delay="1668"/>
                                          </p:stCondLst>
                                        </p:cTn>
                                        <p:tgtEl>
                                          <p:spTgt spid="3">
                                            <p:txEl>
                                              <p:pRg st="3" end="3"/>
                                            </p:txEl>
                                          </p:spTgt>
                                        </p:tgtEl>
                                      </p:cBhvr>
                                      <p:to x="100000" y="100000"/>
                                    </p:animScale>
                                    <p:animScale>
                                      <p:cBhvr>
                                        <p:cTn id="55" dur="26">
                                          <p:stCondLst>
                                            <p:cond delay="1808"/>
                                          </p:stCondLst>
                                        </p:cTn>
                                        <p:tgtEl>
                                          <p:spTgt spid="3">
                                            <p:txEl>
                                              <p:pRg st="3" end="3"/>
                                            </p:txEl>
                                          </p:spTgt>
                                        </p:tgtEl>
                                      </p:cBhvr>
                                      <p:to x="100000" y="95000"/>
                                    </p:animScale>
                                    <p:animScale>
                                      <p:cBhvr>
                                        <p:cTn id="56"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96752"/>
          </a:xfrm>
        </p:spPr>
        <p:style>
          <a:lnRef idx="2">
            <a:schemeClr val="accent6">
              <a:shade val="50000"/>
            </a:schemeClr>
          </a:lnRef>
          <a:fillRef idx="1">
            <a:schemeClr val="accent6"/>
          </a:fillRef>
          <a:effectRef idx="0">
            <a:schemeClr val="accent6"/>
          </a:effectRef>
          <a:fontRef idx="minor">
            <a:schemeClr val="lt1"/>
          </a:fontRef>
        </p:style>
        <p:txBody>
          <a:bodyPr/>
          <a:lstStyle/>
          <a:p>
            <a:r>
              <a:rPr lang="ar-IQ" b="1" dirty="0">
                <a:solidFill>
                  <a:srgbClr val="FFFF00"/>
                </a:solidFill>
              </a:rPr>
              <a:t>مراحل التفكير </a:t>
            </a:r>
            <a:r>
              <a:rPr lang="ar-IQ" b="1" dirty="0" smtClean="0">
                <a:solidFill>
                  <a:srgbClr val="FFFF00"/>
                </a:solidFill>
              </a:rPr>
              <a:t>الانساني</a:t>
            </a:r>
            <a:endParaRPr lang="ar-IQ" dirty="0">
              <a:solidFill>
                <a:srgbClr val="FFFF00"/>
              </a:solidFill>
            </a:endParaRPr>
          </a:p>
        </p:txBody>
      </p:sp>
      <p:sp>
        <p:nvSpPr>
          <p:cNvPr id="3" name="عنصر نائب للمحتوى 2"/>
          <p:cNvSpPr>
            <a:spLocks noGrp="1"/>
          </p:cNvSpPr>
          <p:nvPr>
            <p:ph idx="1"/>
          </p:nvPr>
        </p:nvSpPr>
        <p:spPr>
          <a:xfrm>
            <a:off x="0" y="1196752"/>
            <a:ext cx="9144000" cy="5661248"/>
          </a:xfrm>
        </p:spPr>
        <p:style>
          <a:lnRef idx="1">
            <a:schemeClr val="accent2"/>
          </a:lnRef>
          <a:fillRef idx="2">
            <a:schemeClr val="accent2"/>
          </a:fillRef>
          <a:effectRef idx="1">
            <a:schemeClr val="accent2"/>
          </a:effectRef>
          <a:fontRef idx="minor">
            <a:schemeClr val="dk1"/>
          </a:fontRef>
        </p:style>
        <p:txBody>
          <a:bodyPr>
            <a:normAutofit fontScale="92500"/>
          </a:bodyPr>
          <a:lstStyle/>
          <a:p>
            <a:pPr lvl="0"/>
            <a:r>
              <a:rPr lang="ar-IQ" sz="3600" b="1" dirty="0"/>
              <a:t>مرحلة حسـية , </a:t>
            </a:r>
            <a:r>
              <a:rPr lang="ar-IQ" sz="3600" dirty="0"/>
              <a:t>فيها يستخدم الانسان حواسه المجردة والمعروفة في فهمه ومعرفته للأشياء وتفسيره للمواقف التي واجهته .</a:t>
            </a:r>
            <a:endParaRPr lang="en-US" sz="3600" dirty="0"/>
          </a:p>
          <a:p>
            <a:pPr lvl="0"/>
            <a:r>
              <a:rPr lang="ar-IQ" sz="3600" b="1" dirty="0"/>
              <a:t>المرحلة الفلسفية التأملية , </a:t>
            </a:r>
            <a:r>
              <a:rPr lang="ar-IQ" sz="3600" dirty="0"/>
              <a:t>يحاول الانسان التفكير والتأمل في الظواهر والاساليب الأخرى التي لا يستطيع فهمها او معرفتها عن طريق حواسه  ( الموت, الحياة, الخلق, الخالق ) .</a:t>
            </a:r>
            <a:endParaRPr lang="en-US" sz="3600" dirty="0"/>
          </a:p>
          <a:p>
            <a:pPr lvl="0"/>
            <a:r>
              <a:rPr lang="ar-IQ" sz="3600" b="1" dirty="0"/>
              <a:t>المرحلة العلمية التجريبية , </a:t>
            </a:r>
            <a:r>
              <a:rPr lang="ar-IQ" sz="3600" dirty="0"/>
              <a:t>اذا اسـتطاع الانسـان وفي مرحلة متقدمة لاحقة من ربــط الظواهر المسـببات بعضها بالبعض الآخر ربطاً موضوعيــاً وتحليل المعلومــات المتوفرة عليها بغرض الوصول الى قوانين ونظريات يستفيد منها في مسيرة حياته .</a:t>
            </a:r>
            <a:endParaRPr lang="en-US" sz="3600" dirty="0"/>
          </a:p>
          <a:p>
            <a:pPr marL="0" indent="0">
              <a:buNone/>
            </a:pPr>
            <a:endParaRPr lang="ar-IQ" dirty="0"/>
          </a:p>
        </p:txBody>
      </p:sp>
    </p:spTree>
    <p:extLst>
      <p:ext uri="{BB962C8B-B14F-4D97-AF65-F5344CB8AC3E}">
        <p14:creationId xmlns:p14="http://schemas.microsoft.com/office/powerpoint/2010/main" val="2862222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24744"/>
          </a:xfrm>
        </p:spPr>
        <p:style>
          <a:lnRef idx="2">
            <a:schemeClr val="accent6">
              <a:shade val="50000"/>
            </a:schemeClr>
          </a:lnRef>
          <a:fillRef idx="1">
            <a:schemeClr val="accent6"/>
          </a:fillRef>
          <a:effectRef idx="0">
            <a:schemeClr val="accent6"/>
          </a:effectRef>
          <a:fontRef idx="minor">
            <a:schemeClr val="lt1"/>
          </a:fontRef>
        </p:style>
        <p:txBody>
          <a:bodyPr/>
          <a:lstStyle/>
          <a:p>
            <a:r>
              <a:rPr lang="ar-IQ" b="1" dirty="0"/>
              <a:t>خصائص التفكير ( البحث العلمي ) </a:t>
            </a:r>
            <a:endParaRPr lang="ar-IQ" dirty="0"/>
          </a:p>
        </p:txBody>
      </p:sp>
      <p:sp>
        <p:nvSpPr>
          <p:cNvPr id="3" name="عنصر نائب للمحتوى 2"/>
          <p:cNvSpPr>
            <a:spLocks noGrp="1"/>
          </p:cNvSpPr>
          <p:nvPr>
            <p:ph idx="1"/>
          </p:nvPr>
        </p:nvSpPr>
        <p:spPr>
          <a:xfrm>
            <a:off x="0" y="1124744"/>
            <a:ext cx="9144000" cy="5733256"/>
          </a:xfrm>
        </p:spPr>
        <p:style>
          <a:lnRef idx="1">
            <a:schemeClr val="accent2"/>
          </a:lnRef>
          <a:fillRef idx="2">
            <a:schemeClr val="accent2"/>
          </a:fillRef>
          <a:effectRef idx="1">
            <a:schemeClr val="accent2"/>
          </a:effectRef>
          <a:fontRef idx="minor">
            <a:schemeClr val="dk1"/>
          </a:fontRef>
        </p:style>
        <p:txBody>
          <a:bodyPr>
            <a:normAutofit/>
          </a:bodyPr>
          <a:lstStyle/>
          <a:p>
            <a:pPr lvl="0"/>
            <a:endParaRPr lang="ar-IQ" sz="3600" b="1" dirty="0" smtClean="0"/>
          </a:p>
          <a:p>
            <a:pPr lvl="0"/>
            <a:r>
              <a:rPr lang="ar-IQ" sz="3600" b="1" dirty="0" smtClean="0"/>
              <a:t>الاعتماد </a:t>
            </a:r>
            <a:r>
              <a:rPr lang="ar-IQ" sz="3600" b="1" dirty="0"/>
              <a:t>على الحقائق والشواهد والابتعاد عن التأملات والمعلومات التي لا تستند على اسس وبراهين .</a:t>
            </a:r>
            <a:endParaRPr lang="en-US" sz="3600" b="1" dirty="0"/>
          </a:p>
          <a:p>
            <a:pPr lvl="0"/>
            <a:r>
              <a:rPr lang="ar-IQ" sz="3600" b="1" dirty="0"/>
              <a:t>الموضوعية في الوصول الى المعرفة والابتعاد عن العواطف .</a:t>
            </a:r>
            <a:endParaRPr lang="en-US" sz="3600" b="1" dirty="0"/>
          </a:p>
          <a:p>
            <a:r>
              <a:rPr lang="ar-IQ" sz="3600" b="1" dirty="0"/>
              <a:t>الاعتماد على استخدام الفرضيات (الحقائق المفترضة ) والتي تحتاج الى تأكيدها </a:t>
            </a:r>
          </a:p>
        </p:txBody>
      </p:sp>
    </p:spTree>
    <p:extLst>
      <p:ext uri="{BB962C8B-B14F-4D97-AF65-F5344CB8AC3E}">
        <p14:creationId xmlns:p14="http://schemas.microsoft.com/office/powerpoint/2010/main" val="38840757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980728"/>
          </a:xfrm>
        </p:spPr>
        <p:style>
          <a:lnRef idx="2">
            <a:schemeClr val="accent6">
              <a:shade val="50000"/>
            </a:schemeClr>
          </a:lnRef>
          <a:fillRef idx="1">
            <a:schemeClr val="accent6"/>
          </a:fillRef>
          <a:effectRef idx="0">
            <a:schemeClr val="accent6"/>
          </a:effectRef>
          <a:fontRef idx="minor">
            <a:schemeClr val="lt1"/>
          </a:fontRef>
        </p:style>
        <p:txBody>
          <a:bodyPr/>
          <a:lstStyle/>
          <a:p>
            <a:r>
              <a:rPr lang="ar-IQ" b="1" dirty="0">
                <a:solidFill>
                  <a:srgbClr val="FFFF00"/>
                </a:solidFill>
              </a:rPr>
              <a:t>مفاهيم أساسيات في البحث العلمي</a:t>
            </a:r>
            <a:endParaRPr lang="ar-IQ" dirty="0">
              <a:solidFill>
                <a:srgbClr val="FFFF00"/>
              </a:solidFill>
            </a:endParaRPr>
          </a:p>
        </p:txBody>
      </p:sp>
      <p:sp>
        <p:nvSpPr>
          <p:cNvPr id="3" name="عنصر نائب للمحتوى 2"/>
          <p:cNvSpPr>
            <a:spLocks noGrp="1"/>
          </p:cNvSpPr>
          <p:nvPr>
            <p:ph idx="1"/>
          </p:nvPr>
        </p:nvSpPr>
        <p:spPr>
          <a:xfrm>
            <a:off x="0" y="980728"/>
            <a:ext cx="9144000" cy="5877272"/>
          </a:xfrm>
        </p:spPr>
        <p:style>
          <a:lnRef idx="1">
            <a:schemeClr val="accent2"/>
          </a:lnRef>
          <a:fillRef idx="2">
            <a:schemeClr val="accent2"/>
          </a:fillRef>
          <a:effectRef idx="1">
            <a:schemeClr val="accent2"/>
          </a:effectRef>
          <a:fontRef idx="minor">
            <a:schemeClr val="dk1"/>
          </a:fontRef>
        </p:style>
        <p:txBody>
          <a:bodyPr/>
          <a:lstStyle/>
          <a:p>
            <a:pPr marL="0" indent="0">
              <a:buNone/>
            </a:pPr>
            <a:r>
              <a:rPr lang="ar-IQ" dirty="0" smtClean="0"/>
              <a:t>	</a:t>
            </a:r>
            <a:r>
              <a:rPr lang="ar-IQ" sz="3600" dirty="0" smtClean="0"/>
              <a:t>للإنسان </a:t>
            </a:r>
            <a:r>
              <a:rPr lang="ar-IQ" sz="3600" dirty="0"/>
              <a:t>رغبة في مشاركة الآخرين بما يعرف وما يعرفنه, هناك تفاعل بين الإنسان ’’العارف‘‘ والبيئة يتفاعل معها والتي يريد معرفتها وفق معيارين هما</a:t>
            </a:r>
            <a:endParaRPr lang="en-US" sz="3600" dirty="0"/>
          </a:p>
          <a:p>
            <a:r>
              <a:rPr lang="ar-IQ" sz="3600" b="1" dirty="0"/>
              <a:t>الأول</a:t>
            </a:r>
            <a:r>
              <a:rPr lang="ar-IQ" sz="3600" dirty="0"/>
              <a:t> : هو اهمية الحدث بالنسبة للشخص الملاحظ , إذ يميل الانسان للمعرفة التي تتفق </a:t>
            </a:r>
            <a:r>
              <a:rPr lang="ar-IQ" sz="3600" dirty="0" smtClean="0"/>
              <a:t>مع تحيزاته </a:t>
            </a:r>
            <a:r>
              <a:rPr lang="ar-IQ" sz="3600" dirty="0"/>
              <a:t>ويتذكر تلك اكثر من التي تتعارض مع خبراته السابقة .</a:t>
            </a:r>
            <a:endParaRPr lang="en-US" sz="3600" dirty="0"/>
          </a:p>
          <a:p>
            <a:r>
              <a:rPr lang="ar-IQ" sz="3600" b="1" dirty="0"/>
              <a:t>الثاني</a:t>
            </a:r>
            <a:r>
              <a:rPr lang="ar-IQ" sz="3600" dirty="0"/>
              <a:t> : هو معيار ’’الصدق‘‘ أو الحقيقة . والحقيقة هي ما يشاركنا الأخرون به من ملاحظات .</a:t>
            </a:r>
            <a:endParaRPr lang="en-US" sz="3600" dirty="0"/>
          </a:p>
          <a:p>
            <a:pPr marL="0" indent="0">
              <a:buNone/>
            </a:pPr>
            <a:endParaRPr lang="ar-IQ" dirty="0"/>
          </a:p>
        </p:txBody>
      </p:sp>
    </p:spTree>
    <p:extLst>
      <p:ext uri="{BB962C8B-B14F-4D97-AF65-F5344CB8AC3E}">
        <p14:creationId xmlns:p14="http://schemas.microsoft.com/office/powerpoint/2010/main" val="2465335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52736"/>
          </a:xfrm>
        </p:spPr>
        <p:style>
          <a:lnRef idx="2">
            <a:schemeClr val="accent6">
              <a:shade val="50000"/>
            </a:schemeClr>
          </a:lnRef>
          <a:fillRef idx="1">
            <a:schemeClr val="accent6"/>
          </a:fillRef>
          <a:effectRef idx="0">
            <a:schemeClr val="accent6"/>
          </a:effectRef>
          <a:fontRef idx="minor">
            <a:schemeClr val="lt1"/>
          </a:fontRef>
        </p:style>
        <p:txBody>
          <a:bodyPr/>
          <a:lstStyle/>
          <a:p>
            <a:r>
              <a:rPr lang="ar-IQ" b="1" dirty="0">
                <a:solidFill>
                  <a:srgbClr val="FFFF00"/>
                </a:solidFill>
              </a:rPr>
              <a:t>طرق الوصول الى </a:t>
            </a:r>
            <a:r>
              <a:rPr lang="ar-IQ" b="1" dirty="0" smtClean="0">
                <a:solidFill>
                  <a:srgbClr val="FFFF00"/>
                </a:solidFill>
              </a:rPr>
              <a:t>المعرفة</a:t>
            </a:r>
            <a:endParaRPr lang="ar-IQ" dirty="0">
              <a:solidFill>
                <a:srgbClr val="FFFF00"/>
              </a:solidFill>
            </a:endParaRPr>
          </a:p>
        </p:txBody>
      </p:sp>
      <p:sp>
        <p:nvSpPr>
          <p:cNvPr id="3" name="عنصر نائب للمحتوى 2"/>
          <p:cNvSpPr>
            <a:spLocks noGrp="1"/>
          </p:cNvSpPr>
          <p:nvPr>
            <p:ph idx="1"/>
          </p:nvPr>
        </p:nvSpPr>
        <p:spPr>
          <a:xfrm>
            <a:off x="-108520" y="1052736"/>
            <a:ext cx="9433048" cy="5805264"/>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marL="0" indent="0">
              <a:buNone/>
            </a:pPr>
            <a:r>
              <a:rPr lang="ar-IQ" b="1" dirty="0"/>
              <a:t>أولاً : طريقة المحاولة او الخطأ </a:t>
            </a:r>
            <a:r>
              <a:rPr lang="en-US" b="1" dirty="0"/>
              <a:t>Trial and </a:t>
            </a:r>
            <a:r>
              <a:rPr lang="en-US" b="1" dirty="0" smtClean="0"/>
              <a:t>Error</a:t>
            </a:r>
            <a:endParaRPr lang="ar-IQ" b="1" dirty="0" smtClean="0"/>
          </a:p>
          <a:p>
            <a:pPr marL="0" indent="0">
              <a:buNone/>
            </a:pPr>
            <a:r>
              <a:rPr lang="ar-IQ" b="1" dirty="0"/>
              <a:t>ثانياً : الخبرة </a:t>
            </a:r>
            <a:r>
              <a:rPr lang="en-US" b="1" dirty="0"/>
              <a:t>Experience </a:t>
            </a:r>
            <a:endParaRPr lang="ar-IQ" b="1" dirty="0" smtClean="0"/>
          </a:p>
          <a:p>
            <a:pPr marL="0" indent="0">
              <a:buNone/>
            </a:pPr>
            <a:r>
              <a:rPr lang="ar-IQ" b="1" dirty="0"/>
              <a:t>ثالثاً : المرجعية (</a:t>
            </a:r>
            <a:r>
              <a:rPr lang="en-US" b="1" dirty="0"/>
              <a:t>Authority</a:t>
            </a:r>
            <a:r>
              <a:rPr lang="ar-IQ" b="1" dirty="0"/>
              <a:t> ) أو السلطة </a:t>
            </a:r>
            <a:endParaRPr lang="ar-IQ" b="1" dirty="0" smtClean="0"/>
          </a:p>
          <a:p>
            <a:pPr marL="0" indent="0">
              <a:buNone/>
            </a:pPr>
            <a:r>
              <a:rPr lang="ar-IQ" b="1" dirty="0" smtClean="0"/>
              <a:t>1- مرجعية </a:t>
            </a:r>
            <a:r>
              <a:rPr lang="ar-IQ" b="1" dirty="0"/>
              <a:t>القيم والتقاليد والأعراف الاجتماعية </a:t>
            </a:r>
            <a:endParaRPr lang="ar-IQ" b="1" dirty="0" smtClean="0"/>
          </a:p>
          <a:p>
            <a:pPr marL="0" indent="0">
              <a:buNone/>
            </a:pPr>
            <a:r>
              <a:rPr lang="ar-IQ" b="1" dirty="0" smtClean="0"/>
              <a:t>2- </a:t>
            </a:r>
            <a:r>
              <a:rPr lang="ar-IQ" b="1" dirty="0"/>
              <a:t>مرجعية ذوي الاختصاص ( المهنيين ) </a:t>
            </a:r>
            <a:endParaRPr lang="ar-IQ" b="1" dirty="0" smtClean="0"/>
          </a:p>
          <a:p>
            <a:pPr marL="0" indent="0">
              <a:buNone/>
            </a:pPr>
            <a:r>
              <a:rPr lang="ar-IQ" b="1" dirty="0"/>
              <a:t>رابعاً : التفكير </a:t>
            </a:r>
            <a:r>
              <a:rPr lang="ar-IQ" b="1" dirty="0" smtClean="0"/>
              <a:t>الاستنباطي</a:t>
            </a:r>
            <a:r>
              <a:rPr lang="ar-IQ" b="1" baseline="30000" dirty="0" smtClean="0"/>
              <a:t> </a:t>
            </a:r>
            <a:r>
              <a:rPr lang="ar-IQ" b="1" dirty="0" smtClean="0"/>
              <a:t>(</a:t>
            </a:r>
            <a:r>
              <a:rPr lang="ar-IQ" b="1" dirty="0"/>
              <a:t>الاستدلالي) ( </a:t>
            </a:r>
            <a:r>
              <a:rPr lang="en-US" b="1" dirty="0" smtClean="0"/>
              <a:t>Deductive Thinking</a:t>
            </a:r>
            <a:r>
              <a:rPr lang="ar-IQ" b="1" dirty="0" smtClean="0"/>
              <a:t> )</a:t>
            </a:r>
          </a:p>
          <a:p>
            <a:pPr marL="0" indent="0">
              <a:buNone/>
            </a:pPr>
            <a:r>
              <a:rPr lang="ar-IQ" b="1" dirty="0" smtClean="0"/>
              <a:t>خامساً: </a:t>
            </a:r>
            <a:r>
              <a:rPr lang="ar-IQ" b="1" dirty="0"/>
              <a:t>التفكير العلمي </a:t>
            </a:r>
            <a:r>
              <a:rPr lang="en-US" b="1" dirty="0"/>
              <a:t>Scientific Thinking</a:t>
            </a:r>
            <a:endParaRPr lang="ar-IQ" b="1" dirty="0" smtClean="0"/>
          </a:p>
          <a:p>
            <a:pPr marL="0" indent="0">
              <a:buNone/>
            </a:pPr>
            <a:r>
              <a:rPr lang="ar-IQ" b="1" dirty="0" smtClean="0"/>
              <a:t>سادساً : </a:t>
            </a:r>
            <a:r>
              <a:rPr lang="ar-IQ" b="1" dirty="0"/>
              <a:t>الأسلوب الاستقرائي </a:t>
            </a:r>
            <a:r>
              <a:rPr lang="en-US" b="1" dirty="0"/>
              <a:t>Induction</a:t>
            </a:r>
            <a:r>
              <a:rPr lang="ar-IQ" b="1" dirty="0"/>
              <a:t> :</a:t>
            </a:r>
            <a:endParaRPr lang="en-US" dirty="0"/>
          </a:p>
          <a:p>
            <a:r>
              <a:rPr lang="ar-IQ" b="1" dirty="0"/>
              <a:t>التفكير </a:t>
            </a:r>
            <a:r>
              <a:rPr lang="ar-IQ" b="1" dirty="0" smtClean="0"/>
              <a:t>الاستنباطي: </a:t>
            </a:r>
            <a:r>
              <a:rPr lang="ar-IQ" dirty="0"/>
              <a:t>كل انسان </a:t>
            </a:r>
            <a:r>
              <a:rPr lang="ar-IQ" dirty="0" smtClean="0"/>
              <a:t>سيموت، </a:t>
            </a:r>
            <a:r>
              <a:rPr lang="ar-IQ" dirty="0"/>
              <a:t>محمد انسان إذن </a:t>
            </a:r>
            <a:r>
              <a:rPr lang="ar-IQ" dirty="0" smtClean="0"/>
              <a:t>محمد سيموت </a:t>
            </a:r>
            <a:endParaRPr lang="en-US" dirty="0"/>
          </a:p>
          <a:p>
            <a:r>
              <a:rPr lang="ar-IQ" b="1" dirty="0" smtClean="0"/>
              <a:t>التفكير </a:t>
            </a:r>
            <a:r>
              <a:rPr lang="ar-IQ" b="1" dirty="0"/>
              <a:t>الاستقرائي : </a:t>
            </a:r>
            <a:r>
              <a:rPr lang="ar-IQ" dirty="0"/>
              <a:t>محمد مات, نهاد مات, علي مات, وهؤلاء هم أناس اذن كل </a:t>
            </a:r>
            <a:r>
              <a:rPr lang="ar-IQ" dirty="0" smtClean="0"/>
              <a:t>انسان</a:t>
            </a:r>
          </a:p>
          <a:p>
            <a:endParaRPr lang="en-US" dirty="0"/>
          </a:p>
          <a:p>
            <a:pPr marL="0" indent="0">
              <a:buNone/>
            </a:pPr>
            <a:endParaRPr lang="en-US" dirty="0"/>
          </a:p>
          <a:p>
            <a:pPr marL="0" indent="0">
              <a:buNone/>
            </a:pPr>
            <a:endParaRPr lang="ar-IQ" dirty="0"/>
          </a:p>
        </p:txBody>
      </p:sp>
    </p:spTree>
    <p:extLst>
      <p:ext uri="{BB962C8B-B14F-4D97-AF65-F5344CB8AC3E}">
        <p14:creationId xmlns:p14="http://schemas.microsoft.com/office/powerpoint/2010/main" val="1552609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grpId="0" nodeType="clickEffect">
                                  <p:stCondLst>
                                    <p:cond delay="0"/>
                                  </p:stCondLst>
                                  <p:iterate type="lt">
                                    <p:tmPct val="10000"/>
                                  </p:iterate>
                                  <p:childTnLst>
                                    <p:animMotion origin="layout" path="M 0.0 0.0 L 0.0 -0.07213" pathEditMode="relative" ptsTypes="">
                                      <p:cBhvr>
                                        <p:cTn id="14" dur="250" accel="50000" decel="50000" autoRev="1" fill="hold">
                                          <p:stCondLst>
                                            <p:cond delay="0"/>
                                          </p:stCondLst>
                                        </p:cTn>
                                        <p:tgtEl>
                                          <p:spTgt spid="3">
                                            <p:bg/>
                                          </p:spTgt>
                                        </p:tgtEl>
                                        <p:attrNameLst>
                                          <p:attrName>ppt_x</p:attrName>
                                          <p:attrName>ppt_y</p:attrName>
                                        </p:attrNameLst>
                                      </p:cBhvr>
                                    </p:animMotion>
                                    <p:animRot by="1500000">
                                      <p:cBhvr>
                                        <p:cTn id="15" dur="125" fill="hold">
                                          <p:stCondLst>
                                            <p:cond delay="0"/>
                                          </p:stCondLst>
                                        </p:cTn>
                                        <p:tgtEl>
                                          <p:spTgt spid="3">
                                            <p:bg/>
                                          </p:spTgt>
                                        </p:tgtEl>
                                        <p:attrNameLst>
                                          <p:attrName>r</p:attrName>
                                        </p:attrNameLst>
                                      </p:cBhvr>
                                    </p:animRot>
                                    <p:animRot by="-1500000">
                                      <p:cBhvr>
                                        <p:cTn id="16" dur="125" fill="hold">
                                          <p:stCondLst>
                                            <p:cond delay="125"/>
                                          </p:stCondLst>
                                        </p:cTn>
                                        <p:tgtEl>
                                          <p:spTgt spid="3">
                                            <p:bg/>
                                          </p:spTgt>
                                        </p:tgtEl>
                                        <p:attrNameLst>
                                          <p:attrName>r</p:attrName>
                                        </p:attrNameLst>
                                      </p:cBhvr>
                                    </p:animRot>
                                    <p:animRot by="-1500000">
                                      <p:cBhvr>
                                        <p:cTn id="17" dur="125" fill="hold">
                                          <p:stCondLst>
                                            <p:cond delay="250"/>
                                          </p:stCondLst>
                                        </p:cTn>
                                        <p:tgtEl>
                                          <p:spTgt spid="3">
                                            <p:bg/>
                                          </p:spTgt>
                                        </p:tgtEl>
                                        <p:attrNameLst>
                                          <p:attrName>r</p:attrName>
                                        </p:attrNameLst>
                                      </p:cBhvr>
                                    </p:animRot>
                                    <p:animRot by="1500000">
                                      <p:cBhvr>
                                        <p:cTn id="18" dur="125" fill="hold">
                                          <p:stCondLst>
                                            <p:cond delay="375"/>
                                          </p:stCondLst>
                                        </p:cTn>
                                        <p:tgtEl>
                                          <p:spTgt spid="3">
                                            <p:bg/>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4" presetClass="emph" presetSubtype="0" fill="hold" grpId="0" nodeType="clickEffect">
                                  <p:stCondLst>
                                    <p:cond delay="0"/>
                                  </p:stCondLst>
                                  <p:iterate type="lt">
                                    <p:tmPct val="10000"/>
                                  </p:iterate>
                                  <p:childTnLst>
                                    <p:animMotion origin="layout" path="M 0.0 0.0 L 0.0 -0.07213" pathEditMode="relative" ptsTypes="">
                                      <p:cBhvr>
                                        <p:cTn id="22" dur="250" accel="50000" decel="50000" autoRev="1" fill="hold">
                                          <p:stCondLst>
                                            <p:cond delay="0"/>
                                          </p:stCondLst>
                                        </p:cTn>
                                        <p:tgtEl>
                                          <p:spTgt spid="3">
                                            <p:txEl>
                                              <p:pRg st="0" end="0"/>
                                            </p:txEl>
                                          </p:spTgt>
                                        </p:tgtEl>
                                        <p:attrNameLst>
                                          <p:attrName>ppt_x</p:attrName>
                                          <p:attrName>ppt_y</p:attrName>
                                        </p:attrNameLst>
                                      </p:cBhvr>
                                    </p:animMotion>
                                    <p:animRot by="1500000">
                                      <p:cBhvr>
                                        <p:cTn id="23" dur="125" fill="hold">
                                          <p:stCondLst>
                                            <p:cond delay="0"/>
                                          </p:stCondLst>
                                        </p:cTn>
                                        <p:tgtEl>
                                          <p:spTgt spid="3">
                                            <p:txEl>
                                              <p:pRg st="0" end="0"/>
                                            </p:txEl>
                                          </p:spTgt>
                                        </p:tgtEl>
                                        <p:attrNameLst>
                                          <p:attrName>r</p:attrName>
                                        </p:attrNameLst>
                                      </p:cBhvr>
                                    </p:animRot>
                                    <p:animRot by="-1500000">
                                      <p:cBhvr>
                                        <p:cTn id="24" dur="125" fill="hold">
                                          <p:stCondLst>
                                            <p:cond delay="125"/>
                                          </p:stCondLst>
                                        </p:cTn>
                                        <p:tgtEl>
                                          <p:spTgt spid="3">
                                            <p:txEl>
                                              <p:pRg st="0" end="0"/>
                                            </p:txEl>
                                          </p:spTgt>
                                        </p:tgtEl>
                                        <p:attrNameLst>
                                          <p:attrName>r</p:attrName>
                                        </p:attrNameLst>
                                      </p:cBhvr>
                                    </p:animRot>
                                    <p:animRot by="-1500000">
                                      <p:cBhvr>
                                        <p:cTn id="25" dur="125" fill="hold">
                                          <p:stCondLst>
                                            <p:cond delay="250"/>
                                          </p:stCondLst>
                                        </p:cTn>
                                        <p:tgtEl>
                                          <p:spTgt spid="3">
                                            <p:txEl>
                                              <p:pRg st="0" end="0"/>
                                            </p:txEl>
                                          </p:spTgt>
                                        </p:tgtEl>
                                        <p:attrNameLst>
                                          <p:attrName>r</p:attrName>
                                        </p:attrNameLst>
                                      </p:cBhvr>
                                    </p:animRot>
                                    <p:animRot by="1500000">
                                      <p:cBhvr>
                                        <p:cTn id="26" dur="125" fill="hold">
                                          <p:stCondLst>
                                            <p:cond delay="375"/>
                                          </p:stCondLst>
                                        </p:cTn>
                                        <p:tgtEl>
                                          <p:spTgt spid="3">
                                            <p:txEl>
                                              <p:pRg st="0" end="0"/>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34" presetClass="emph" presetSubtype="0" fill="hold" grpId="0" nodeType="clickEffect">
                                  <p:stCondLst>
                                    <p:cond delay="0"/>
                                  </p:stCondLst>
                                  <p:iterate type="lt">
                                    <p:tmPct val="10000"/>
                                  </p:iterate>
                                  <p:childTnLst>
                                    <p:animMotion origin="layout" path="M 0.0 0.0 L 0.0 -0.07213" pathEditMode="relative" ptsTypes="">
                                      <p:cBhvr>
                                        <p:cTn id="30" dur="250" accel="50000" decel="50000" autoRev="1" fill="hold">
                                          <p:stCondLst>
                                            <p:cond delay="0"/>
                                          </p:stCondLst>
                                        </p:cTn>
                                        <p:tgtEl>
                                          <p:spTgt spid="3">
                                            <p:txEl>
                                              <p:pRg st="1" end="1"/>
                                            </p:txEl>
                                          </p:spTgt>
                                        </p:tgtEl>
                                        <p:attrNameLst>
                                          <p:attrName>ppt_x</p:attrName>
                                          <p:attrName>ppt_y</p:attrName>
                                        </p:attrNameLst>
                                      </p:cBhvr>
                                    </p:animMotion>
                                    <p:animRot by="1500000">
                                      <p:cBhvr>
                                        <p:cTn id="31" dur="125" fill="hold">
                                          <p:stCondLst>
                                            <p:cond delay="0"/>
                                          </p:stCondLst>
                                        </p:cTn>
                                        <p:tgtEl>
                                          <p:spTgt spid="3">
                                            <p:txEl>
                                              <p:pRg st="1" end="1"/>
                                            </p:txEl>
                                          </p:spTgt>
                                        </p:tgtEl>
                                        <p:attrNameLst>
                                          <p:attrName>r</p:attrName>
                                        </p:attrNameLst>
                                      </p:cBhvr>
                                    </p:animRot>
                                    <p:animRot by="-1500000">
                                      <p:cBhvr>
                                        <p:cTn id="32" dur="125" fill="hold">
                                          <p:stCondLst>
                                            <p:cond delay="125"/>
                                          </p:stCondLst>
                                        </p:cTn>
                                        <p:tgtEl>
                                          <p:spTgt spid="3">
                                            <p:txEl>
                                              <p:pRg st="1" end="1"/>
                                            </p:txEl>
                                          </p:spTgt>
                                        </p:tgtEl>
                                        <p:attrNameLst>
                                          <p:attrName>r</p:attrName>
                                        </p:attrNameLst>
                                      </p:cBhvr>
                                    </p:animRot>
                                    <p:animRot by="-1500000">
                                      <p:cBhvr>
                                        <p:cTn id="33" dur="125" fill="hold">
                                          <p:stCondLst>
                                            <p:cond delay="250"/>
                                          </p:stCondLst>
                                        </p:cTn>
                                        <p:tgtEl>
                                          <p:spTgt spid="3">
                                            <p:txEl>
                                              <p:pRg st="1" end="1"/>
                                            </p:txEl>
                                          </p:spTgt>
                                        </p:tgtEl>
                                        <p:attrNameLst>
                                          <p:attrName>r</p:attrName>
                                        </p:attrNameLst>
                                      </p:cBhvr>
                                    </p:animRot>
                                    <p:animRot by="1500000">
                                      <p:cBhvr>
                                        <p:cTn id="34" dur="125" fill="hold">
                                          <p:stCondLst>
                                            <p:cond delay="375"/>
                                          </p:stCondLst>
                                        </p:cTn>
                                        <p:tgtEl>
                                          <p:spTgt spid="3">
                                            <p:txEl>
                                              <p:pRg st="1" end="1"/>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34" presetClass="emph" presetSubtype="0" fill="hold" grpId="0" nodeType="clickEffect">
                                  <p:stCondLst>
                                    <p:cond delay="0"/>
                                  </p:stCondLst>
                                  <p:iterate type="lt">
                                    <p:tmPct val="10000"/>
                                  </p:iterate>
                                  <p:childTnLst>
                                    <p:animMotion origin="layout" path="M 0.0 0.0 L 0.0 -0.07213" pathEditMode="relative" ptsTypes="">
                                      <p:cBhvr>
                                        <p:cTn id="38" dur="250" accel="50000" decel="50000" autoRev="1" fill="hold">
                                          <p:stCondLst>
                                            <p:cond delay="0"/>
                                          </p:stCondLst>
                                        </p:cTn>
                                        <p:tgtEl>
                                          <p:spTgt spid="3">
                                            <p:txEl>
                                              <p:pRg st="2" end="2"/>
                                            </p:txEl>
                                          </p:spTgt>
                                        </p:tgtEl>
                                        <p:attrNameLst>
                                          <p:attrName>ppt_x</p:attrName>
                                          <p:attrName>ppt_y</p:attrName>
                                        </p:attrNameLst>
                                      </p:cBhvr>
                                    </p:animMotion>
                                    <p:animRot by="1500000">
                                      <p:cBhvr>
                                        <p:cTn id="39" dur="125" fill="hold">
                                          <p:stCondLst>
                                            <p:cond delay="0"/>
                                          </p:stCondLst>
                                        </p:cTn>
                                        <p:tgtEl>
                                          <p:spTgt spid="3">
                                            <p:txEl>
                                              <p:pRg st="2" end="2"/>
                                            </p:txEl>
                                          </p:spTgt>
                                        </p:tgtEl>
                                        <p:attrNameLst>
                                          <p:attrName>r</p:attrName>
                                        </p:attrNameLst>
                                      </p:cBhvr>
                                    </p:animRot>
                                    <p:animRot by="-1500000">
                                      <p:cBhvr>
                                        <p:cTn id="40" dur="125" fill="hold">
                                          <p:stCondLst>
                                            <p:cond delay="125"/>
                                          </p:stCondLst>
                                        </p:cTn>
                                        <p:tgtEl>
                                          <p:spTgt spid="3">
                                            <p:txEl>
                                              <p:pRg st="2" end="2"/>
                                            </p:txEl>
                                          </p:spTgt>
                                        </p:tgtEl>
                                        <p:attrNameLst>
                                          <p:attrName>r</p:attrName>
                                        </p:attrNameLst>
                                      </p:cBhvr>
                                    </p:animRot>
                                    <p:animRot by="-1500000">
                                      <p:cBhvr>
                                        <p:cTn id="41" dur="125" fill="hold">
                                          <p:stCondLst>
                                            <p:cond delay="250"/>
                                          </p:stCondLst>
                                        </p:cTn>
                                        <p:tgtEl>
                                          <p:spTgt spid="3">
                                            <p:txEl>
                                              <p:pRg st="2" end="2"/>
                                            </p:txEl>
                                          </p:spTgt>
                                        </p:tgtEl>
                                        <p:attrNameLst>
                                          <p:attrName>r</p:attrName>
                                        </p:attrNameLst>
                                      </p:cBhvr>
                                    </p:animRot>
                                    <p:animRot by="1500000">
                                      <p:cBhvr>
                                        <p:cTn id="42" dur="125" fill="hold">
                                          <p:stCondLst>
                                            <p:cond delay="375"/>
                                          </p:stCondLst>
                                        </p:cTn>
                                        <p:tgtEl>
                                          <p:spTgt spid="3">
                                            <p:txEl>
                                              <p:pRg st="2" end="2"/>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34" presetClass="emph" presetSubtype="0" fill="hold" grpId="0" nodeType="clickEffect">
                                  <p:stCondLst>
                                    <p:cond delay="0"/>
                                  </p:stCondLst>
                                  <p:iterate type="lt">
                                    <p:tmPct val="10000"/>
                                  </p:iterate>
                                  <p:childTnLst>
                                    <p:animMotion origin="layout" path="M 0.0 0.0 L 0.0 -0.07213" pathEditMode="relative" ptsTypes="">
                                      <p:cBhvr>
                                        <p:cTn id="46" dur="250" accel="50000" decel="50000" autoRev="1" fill="hold">
                                          <p:stCondLst>
                                            <p:cond delay="0"/>
                                          </p:stCondLst>
                                        </p:cTn>
                                        <p:tgtEl>
                                          <p:spTgt spid="3">
                                            <p:txEl>
                                              <p:pRg st="3" end="3"/>
                                            </p:txEl>
                                          </p:spTgt>
                                        </p:tgtEl>
                                        <p:attrNameLst>
                                          <p:attrName>ppt_x</p:attrName>
                                          <p:attrName>ppt_y</p:attrName>
                                        </p:attrNameLst>
                                      </p:cBhvr>
                                    </p:animMotion>
                                    <p:animRot by="1500000">
                                      <p:cBhvr>
                                        <p:cTn id="47" dur="125" fill="hold">
                                          <p:stCondLst>
                                            <p:cond delay="0"/>
                                          </p:stCondLst>
                                        </p:cTn>
                                        <p:tgtEl>
                                          <p:spTgt spid="3">
                                            <p:txEl>
                                              <p:pRg st="3" end="3"/>
                                            </p:txEl>
                                          </p:spTgt>
                                        </p:tgtEl>
                                        <p:attrNameLst>
                                          <p:attrName>r</p:attrName>
                                        </p:attrNameLst>
                                      </p:cBhvr>
                                    </p:animRot>
                                    <p:animRot by="-1500000">
                                      <p:cBhvr>
                                        <p:cTn id="48" dur="125" fill="hold">
                                          <p:stCondLst>
                                            <p:cond delay="125"/>
                                          </p:stCondLst>
                                        </p:cTn>
                                        <p:tgtEl>
                                          <p:spTgt spid="3">
                                            <p:txEl>
                                              <p:pRg st="3" end="3"/>
                                            </p:txEl>
                                          </p:spTgt>
                                        </p:tgtEl>
                                        <p:attrNameLst>
                                          <p:attrName>r</p:attrName>
                                        </p:attrNameLst>
                                      </p:cBhvr>
                                    </p:animRot>
                                    <p:animRot by="-1500000">
                                      <p:cBhvr>
                                        <p:cTn id="49" dur="125" fill="hold">
                                          <p:stCondLst>
                                            <p:cond delay="250"/>
                                          </p:stCondLst>
                                        </p:cTn>
                                        <p:tgtEl>
                                          <p:spTgt spid="3">
                                            <p:txEl>
                                              <p:pRg st="3" end="3"/>
                                            </p:txEl>
                                          </p:spTgt>
                                        </p:tgtEl>
                                        <p:attrNameLst>
                                          <p:attrName>r</p:attrName>
                                        </p:attrNameLst>
                                      </p:cBhvr>
                                    </p:animRot>
                                    <p:animRot by="1500000">
                                      <p:cBhvr>
                                        <p:cTn id="50" dur="125" fill="hold">
                                          <p:stCondLst>
                                            <p:cond delay="375"/>
                                          </p:stCondLst>
                                        </p:cTn>
                                        <p:tgtEl>
                                          <p:spTgt spid="3">
                                            <p:txEl>
                                              <p:pRg st="3" end="3"/>
                                            </p:txEl>
                                          </p:spTgt>
                                        </p:tgtEl>
                                        <p:attrNameLst>
                                          <p:attrName>r</p:attrName>
                                        </p:attrNameLst>
                                      </p:cBhvr>
                                    </p:animRot>
                                  </p:childTnLst>
                                </p:cTn>
                              </p:par>
                            </p:childTnLst>
                          </p:cTn>
                        </p:par>
                      </p:childTnLst>
                    </p:cTn>
                  </p:par>
                  <p:par>
                    <p:cTn id="51" fill="hold">
                      <p:stCondLst>
                        <p:cond delay="indefinite"/>
                      </p:stCondLst>
                      <p:childTnLst>
                        <p:par>
                          <p:cTn id="52" fill="hold">
                            <p:stCondLst>
                              <p:cond delay="0"/>
                            </p:stCondLst>
                            <p:childTnLst>
                              <p:par>
                                <p:cTn id="53" presetID="34" presetClass="emph" presetSubtype="0" fill="hold" grpId="0" nodeType="clickEffect">
                                  <p:stCondLst>
                                    <p:cond delay="0"/>
                                  </p:stCondLst>
                                  <p:iterate type="lt">
                                    <p:tmPct val="10000"/>
                                  </p:iterate>
                                  <p:childTnLst>
                                    <p:animMotion origin="layout" path="M 0.0 0.0 L 0.0 -0.07213" pathEditMode="relative" ptsTypes="">
                                      <p:cBhvr>
                                        <p:cTn id="54" dur="250" accel="50000" decel="50000" autoRev="1" fill="hold">
                                          <p:stCondLst>
                                            <p:cond delay="0"/>
                                          </p:stCondLst>
                                        </p:cTn>
                                        <p:tgtEl>
                                          <p:spTgt spid="3">
                                            <p:txEl>
                                              <p:pRg st="4" end="4"/>
                                            </p:txEl>
                                          </p:spTgt>
                                        </p:tgtEl>
                                        <p:attrNameLst>
                                          <p:attrName>ppt_x</p:attrName>
                                          <p:attrName>ppt_y</p:attrName>
                                        </p:attrNameLst>
                                      </p:cBhvr>
                                    </p:animMotion>
                                    <p:animRot by="1500000">
                                      <p:cBhvr>
                                        <p:cTn id="55" dur="125" fill="hold">
                                          <p:stCondLst>
                                            <p:cond delay="0"/>
                                          </p:stCondLst>
                                        </p:cTn>
                                        <p:tgtEl>
                                          <p:spTgt spid="3">
                                            <p:txEl>
                                              <p:pRg st="4" end="4"/>
                                            </p:txEl>
                                          </p:spTgt>
                                        </p:tgtEl>
                                        <p:attrNameLst>
                                          <p:attrName>r</p:attrName>
                                        </p:attrNameLst>
                                      </p:cBhvr>
                                    </p:animRot>
                                    <p:animRot by="-1500000">
                                      <p:cBhvr>
                                        <p:cTn id="56" dur="125" fill="hold">
                                          <p:stCondLst>
                                            <p:cond delay="125"/>
                                          </p:stCondLst>
                                        </p:cTn>
                                        <p:tgtEl>
                                          <p:spTgt spid="3">
                                            <p:txEl>
                                              <p:pRg st="4" end="4"/>
                                            </p:txEl>
                                          </p:spTgt>
                                        </p:tgtEl>
                                        <p:attrNameLst>
                                          <p:attrName>r</p:attrName>
                                        </p:attrNameLst>
                                      </p:cBhvr>
                                    </p:animRot>
                                    <p:animRot by="-1500000">
                                      <p:cBhvr>
                                        <p:cTn id="57" dur="125" fill="hold">
                                          <p:stCondLst>
                                            <p:cond delay="250"/>
                                          </p:stCondLst>
                                        </p:cTn>
                                        <p:tgtEl>
                                          <p:spTgt spid="3">
                                            <p:txEl>
                                              <p:pRg st="4" end="4"/>
                                            </p:txEl>
                                          </p:spTgt>
                                        </p:tgtEl>
                                        <p:attrNameLst>
                                          <p:attrName>r</p:attrName>
                                        </p:attrNameLst>
                                      </p:cBhvr>
                                    </p:animRot>
                                    <p:animRot by="1500000">
                                      <p:cBhvr>
                                        <p:cTn id="58" dur="125" fill="hold">
                                          <p:stCondLst>
                                            <p:cond delay="375"/>
                                          </p:stCondLst>
                                        </p:cTn>
                                        <p:tgtEl>
                                          <p:spTgt spid="3">
                                            <p:txEl>
                                              <p:pRg st="4" end="4"/>
                                            </p:txEl>
                                          </p:spTgt>
                                        </p:tgtEl>
                                        <p:attrNameLst>
                                          <p:attrName>r</p:attrName>
                                        </p:attrNameLst>
                                      </p:cBhvr>
                                    </p:animRot>
                                  </p:childTnLst>
                                </p:cTn>
                              </p:par>
                            </p:childTnLst>
                          </p:cTn>
                        </p:par>
                      </p:childTnLst>
                    </p:cTn>
                  </p:par>
                  <p:par>
                    <p:cTn id="59" fill="hold">
                      <p:stCondLst>
                        <p:cond delay="indefinite"/>
                      </p:stCondLst>
                      <p:childTnLst>
                        <p:par>
                          <p:cTn id="60" fill="hold">
                            <p:stCondLst>
                              <p:cond delay="0"/>
                            </p:stCondLst>
                            <p:childTnLst>
                              <p:par>
                                <p:cTn id="61" presetID="34" presetClass="emph" presetSubtype="0" fill="hold" grpId="0" nodeType="clickEffect">
                                  <p:stCondLst>
                                    <p:cond delay="0"/>
                                  </p:stCondLst>
                                  <p:iterate type="lt">
                                    <p:tmPct val="10000"/>
                                  </p:iterate>
                                  <p:childTnLst>
                                    <p:animMotion origin="layout" path="M 0.0 0.0 L 0.0 -0.07213" pathEditMode="relative" ptsTypes="">
                                      <p:cBhvr>
                                        <p:cTn id="62" dur="250" accel="50000" decel="50000" autoRev="1" fill="hold">
                                          <p:stCondLst>
                                            <p:cond delay="0"/>
                                          </p:stCondLst>
                                        </p:cTn>
                                        <p:tgtEl>
                                          <p:spTgt spid="3">
                                            <p:txEl>
                                              <p:pRg st="5" end="5"/>
                                            </p:txEl>
                                          </p:spTgt>
                                        </p:tgtEl>
                                        <p:attrNameLst>
                                          <p:attrName>ppt_x</p:attrName>
                                          <p:attrName>ppt_y</p:attrName>
                                        </p:attrNameLst>
                                      </p:cBhvr>
                                    </p:animMotion>
                                    <p:animRot by="1500000">
                                      <p:cBhvr>
                                        <p:cTn id="63" dur="125" fill="hold">
                                          <p:stCondLst>
                                            <p:cond delay="0"/>
                                          </p:stCondLst>
                                        </p:cTn>
                                        <p:tgtEl>
                                          <p:spTgt spid="3">
                                            <p:txEl>
                                              <p:pRg st="5" end="5"/>
                                            </p:txEl>
                                          </p:spTgt>
                                        </p:tgtEl>
                                        <p:attrNameLst>
                                          <p:attrName>r</p:attrName>
                                        </p:attrNameLst>
                                      </p:cBhvr>
                                    </p:animRot>
                                    <p:animRot by="-1500000">
                                      <p:cBhvr>
                                        <p:cTn id="64" dur="125" fill="hold">
                                          <p:stCondLst>
                                            <p:cond delay="125"/>
                                          </p:stCondLst>
                                        </p:cTn>
                                        <p:tgtEl>
                                          <p:spTgt spid="3">
                                            <p:txEl>
                                              <p:pRg st="5" end="5"/>
                                            </p:txEl>
                                          </p:spTgt>
                                        </p:tgtEl>
                                        <p:attrNameLst>
                                          <p:attrName>r</p:attrName>
                                        </p:attrNameLst>
                                      </p:cBhvr>
                                    </p:animRot>
                                    <p:animRot by="-1500000">
                                      <p:cBhvr>
                                        <p:cTn id="65" dur="125" fill="hold">
                                          <p:stCondLst>
                                            <p:cond delay="250"/>
                                          </p:stCondLst>
                                        </p:cTn>
                                        <p:tgtEl>
                                          <p:spTgt spid="3">
                                            <p:txEl>
                                              <p:pRg st="5" end="5"/>
                                            </p:txEl>
                                          </p:spTgt>
                                        </p:tgtEl>
                                        <p:attrNameLst>
                                          <p:attrName>r</p:attrName>
                                        </p:attrNameLst>
                                      </p:cBhvr>
                                    </p:animRot>
                                    <p:animRot by="1500000">
                                      <p:cBhvr>
                                        <p:cTn id="66" dur="125" fill="hold">
                                          <p:stCondLst>
                                            <p:cond delay="375"/>
                                          </p:stCondLst>
                                        </p:cTn>
                                        <p:tgtEl>
                                          <p:spTgt spid="3">
                                            <p:txEl>
                                              <p:pRg st="5" end="5"/>
                                            </p:txEl>
                                          </p:spTgt>
                                        </p:tgtEl>
                                        <p:attrNameLst>
                                          <p:attrName>r</p:attrName>
                                        </p:attrNameLst>
                                      </p:cBhvr>
                                    </p:animRot>
                                  </p:childTnLst>
                                </p:cTn>
                              </p:par>
                            </p:childTnLst>
                          </p:cTn>
                        </p:par>
                      </p:childTnLst>
                    </p:cTn>
                  </p:par>
                  <p:par>
                    <p:cTn id="67" fill="hold">
                      <p:stCondLst>
                        <p:cond delay="indefinite"/>
                      </p:stCondLst>
                      <p:childTnLst>
                        <p:par>
                          <p:cTn id="68" fill="hold">
                            <p:stCondLst>
                              <p:cond delay="0"/>
                            </p:stCondLst>
                            <p:childTnLst>
                              <p:par>
                                <p:cTn id="69" presetID="34" presetClass="emph" presetSubtype="0" fill="hold" grpId="0" nodeType="clickEffect">
                                  <p:stCondLst>
                                    <p:cond delay="0"/>
                                  </p:stCondLst>
                                  <p:iterate type="lt">
                                    <p:tmPct val="10000"/>
                                  </p:iterate>
                                  <p:childTnLst>
                                    <p:animMotion origin="layout" path="M 0.0 0.0 L 0.0 -0.07213" pathEditMode="relative" ptsTypes="">
                                      <p:cBhvr>
                                        <p:cTn id="70" dur="250" accel="50000" decel="50000" autoRev="1" fill="hold">
                                          <p:stCondLst>
                                            <p:cond delay="0"/>
                                          </p:stCondLst>
                                        </p:cTn>
                                        <p:tgtEl>
                                          <p:spTgt spid="3">
                                            <p:txEl>
                                              <p:pRg st="6" end="6"/>
                                            </p:txEl>
                                          </p:spTgt>
                                        </p:tgtEl>
                                        <p:attrNameLst>
                                          <p:attrName>ppt_x</p:attrName>
                                          <p:attrName>ppt_y</p:attrName>
                                        </p:attrNameLst>
                                      </p:cBhvr>
                                    </p:animMotion>
                                    <p:animRot by="1500000">
                                      <p:cBhvr>
                                        <p:cTn id="71" dur="125" fill="hold">
                                          <p:stCondLst>
                                            <p:cond delay="0"/>
                                          </p:stCondLst>
                                        </p:cTn>
                                        <p:tgtEl>
                                          <p:spTgt spid="3">
                                            <p:txEl>
                                              <p:pRg st="6" end="6"/>
                                            </p:txEl>
                                          </p:spTgt>
                                        </p:tgtEl>
                                        <p:attrNameLst>
                                          <p:attrName>r</p:attrName>
                                        </p:attrNameLst>
                                      </p:cBhvr>
                                    </p:animRot>
                                    <p:animRot by="-1500000">
                                      <p:cBhvr>
                                        <p:cTn id="72" dur="125" fill="hold">
                                          <p:stCondLst>
                                            <p:cond delay="125"/>
                                          </p:stCondLst>
                                        </p:cTn>
                                        <p:tgtEl>
                                          <p:spTgt spid="3">
                                            <p:txEl>
                                              <p:pRg st="6" end="6"/>
                                            </p:txEl>
                                          </p:spTgt>
                                        </p:tgtEl>
                                        <p:attrNameLst>
                                          <p:attrName>r</p:attrName>
                                        </p:attrNameLst>
                                      </p:cBhvr>
                                    </p:animRot>
                                    <p:animRot by="-1500000">
                                      <p:cBhvr>
                                        <p:cTn id="73" dur="125" fill="hold">
                                          <p:stCondLst>
                                            <p:cond delay="250"/>
                                          </p:stCondLst>
                                        </p:cTn>
                                        <p:tgtEl>
                                          <p:spTgt spid="3">
                                            <p:txEl>
                                              <p:pRg st="6" end="6"/>
                                            </p:txEl>
                                          </p:spTgt>
                                        </p:tgtEl>
                                        <p:attrNameLst>
                                          <p:attrName>r</p:attrName>
                                        </p:attrNameLst>
                                      </p:cBhvr>
                                    </p:animRot>
                                    <p:animRot by="1500000">
                                      <p:cBhvr>
                                        <p:cTn id="74" dur="125" fill="hold">
                                          <p:stCondLst>
                                            <p:cond delay="375"/>
                                          </p:stCondLst>
                                        </p:cTn>
                                        <p:tgtEl>
                                          <p:spTgt spid="3">
                                            <p:txEl>
                                              <p:pRg st="6" end="6"/>
                                            </p:txEl>
                                          </p:spTgt>
                                        </p:tgtEl>
                                        <p:attrNameLst>
                                          <p:attrName>r</p:attrName>
                                        </p:attrNameLst>
                                      </p:cBhvr>
                                    </p:animRot>
                                  </p:childTnLst>
                                </p:cTn>
                              </p:par>
                            </p:childTnLst>
                          </p:cTn>
                        </p:par>
                      </p:childTnLst>
                    </p:cTn>
                  </p:par>
                  <p:par>
                    <p:cTn id="75" fill="hold">
                      <p:stCondLst>
                        <p:cond delay="indefinite"/>
                      </p:stCondLst>
                      <p:childTnLst>
                        <p:par>
                          <p:cTn id="76" fill="hold">
                            <p:stCondLst>
                              <p:cond delay="0"/>
                            </p:stCondLst>
                            <p:childTnLst>
                              <p:par>
                                <p:cTn id="77" presetID="34" presetClass="emph" presetSubtype="0" fill="hold" grpId="0" nodeType="clickEffect">
                                  <p:stCondLst>
                                    <p:cond delay="0"/>
                                  </p:stCondLst>
                                  <p:iterate type="lt">
                                    <p:tmPct val="10000"/>
                                  </p:iterate>
                                  <p:childTnLst>
                                    <p:animMotion origin="layout" path="M 0.0 0.0 L 0.0 -0.07213" pathEditMode="relative" ptsTypes="">
                                      <p:cBhvr>
                                        <p:cTn id="78" dur="250" accel="50000" decel="50000" autoRev="1" fill="hold">
                                          <p:stCondLst>
                                            <p:cond delay="0"/>
                                          </p:stCondLst>
                                        </p:cTn>
                                        <p:tgtEl>
                                          <p:spTgt spid="3">
                                            <p:txEl>
                                              <p:pRg st="7" end="7"/>
                                            </p:txEl>
                                          </p:spTgt>
                                        </p:tgtEl>
                                        <p:attrNameLst>
                                          <p:attrName>ppt_x</p:attrName>
                                          <p:attrName>ppt_y</p:attrName>
                                        </p:attrNameLst>
                                      </p:cBhvr>
                                    </p:animMotion>
                                    <p:animRot by="1500000">
                                      <p:cBhvr>
                                        <p:cTn id="79" dur="125" fill="hold">
                                          <p:stCondLst>
                                            <p:cond delay="0"/>
                                          </p:stCondLst>
                                        </p:cTn>
                                        <p:tgtEl>
                                          <p:spTgt spid="3">
                                            <p:txEl>
                                              <p:pRg st="7" end="7"/>
                                            </p:txEl>
                                          </p:spTgt>
                                        </p:tgtEl>
                                        <p:attrNameLst>
                                          <p:attrName>r</p:attrName>
                                        </p:attrNameLst>
                                      </p:cBhvr>
                                    </p:animRot>
                                    <p:animRot by="-1500000">
                                      <p:cBhvr>
                                        <p:cTn id="80" dur="125" fill="hold">
                                          <p:stCondLst>
                                            <p:cond delay="125"/>
                                          </p:stCondLst>
                                        </p:cTn>
                                        <p:tgtEl>
                                          <p:spTgt spid="3">
                                            <p:txEl>
                                              <p:pRg st="7" end="7"/>
                                            </p:txEl>
                                          </p:spTgt>
                                        </p:tgtEl>
                                        <p:attrNameLst>
                                          <p:attrName>r</p:attrName>
                                        </p:attrNameLst>
                                      </p:cBhvr>
                                    </p:animRot>
                                    <p:animRot by="-1500000">
                                      <p:cBhvr>
                                        <p:cTn id="81" dur="125" fill="hold">
                                          <p:stCondLst>
                                            <p:cond delay="250"/>
                                          </p:stCondLst>
                                        </p:cTn>
                                        <p:tgtEl>
                                          <p:spTgt spid="3">
                                            <p:txEl>
                                              <p:pRg st="7" end="7"/>
                                            </p:txEl>
                                          </p:spTgt>
                                        </p:tgtEl>
                                        <p:attrNameLst>
                                          <p:attrName>r</p:attrName>
                                        </p:attrNameLst>
                                      </p:cBhvr>
                                    </p:animRot>
                                    <p:animRot by="1500000">
                                      <p:cBhvr>
                                        <p:cTn id="82" dur="125" fill="hold">
                                          <p:stCondLst>
                                            <p:cond delay="375"/>
                                          </p:stCondLst>
                                        </p:cTn>
                                        <p:tgtEl>
                                          <p:spTgt spid="3">
                                            <p:txEl>
                                              <p:pRg st="7" end="7"/>
                                            </p:txEl>
                                          </p:spTgt>
                                        </p:tgtEl>
                                        <p:attrNameLst>
                                          <p:attrName>r</p:attrName>
                                        </p:attrNameLst>
                                      </p:cBhvr>
                                    </p:animRot>
                                  </p:childTnLst>
                                </p:cTn>
                              </p:par>
                            </p:childTnLst>
                          </p:cTn>
                        </p:par>
                      </p:childTnLst>
                    </p:cTn>
                  </p:par>
                  <p:par>
                    <p:cTn id="83" fill="hold">
                      <p:stCondLst>
                        <p:cond delay="indefinite"/>
                      </p:stCondLst>
                      <p:childTnLst>
                        <p:par>
                          <p:cTn id="84" fill="hold">
                            <p:stCondLst>
                              <p:cond delay="0"/>
                            </p:stCondLst>
                            <p:childTnLst>
                              <p:par>
                                <p:cTn id="85" presetID="34" presetClass="emph" presetSubtype="0" fill="hold" grpId="0" nodeType="clickEffect">
                                  <p:stCondLst>
                                    <p:cond delay="0"/>
                                  </p:stCondLst>
                                  <p:iterate type="lt">
                                    <p:tmPct val="10000"/>
                                  </p:iterate>
                                  <p:childTnLst>
                                    <p:animMotion origin="layout" path="M 0.0 0.0 L 0.0 -0.07213" pathEditMode="relative" ptsTypes="">
                                      <p:cBhvr>
                                        <p:cTn id="86" dur="250" accel="50000" decel="50000" autoRev="1" fill="hold">
                                          <p:stCondLst>
                                            <p:cond delay="0"/>
                                          </p:stCondLst>
                                        </p:cTn>
                                        <p:tgtEl>
                                          <p:spTgt spid="3">
                                            <p:txEl>
                                              <p:pRg st="8" end="8"/>
                                            </p:txEl>
                                          </p:spTgt>
                                        </p:tgtEl>
                                        <p:attrNameLst>
                                          <p:attrName>ppt_x</p:attrName>
                                          <p:attrName>ppt_y</p:attrName>
                                        </p:attrNameLst>
                                      </p:cBhvr>
                                    </p:animMotion>
                                    <p:animRot by="1500000">
                                      <p:cBhvr>
                                        <p:cTn id="87" dur="125" fill="hold">
                                          <p:stCondLst>
                                            <p:cond delay="0"/>
                                          </p:stCondLst>
                                        </p:cTn>
                                        <p:tgtEl>
                                          <p:spTgt spid="3">
                                            <p:txEl>
                                              <p:pRg st="8" end="8"/>
                                            </p:txEl>
                                          </p:spTgt>
                                        </p:tgtEl>
                                        <p:attrNameLst>
                                          <p:attrName>r</p:attrName>
                                        </p:attrNameLst>
                                      </p:cBhvr>
                                    </p:animRot>
                                    <p:animRot by="-1500000">
                                      <p:cBhvr>
                                        <p:cTn id="88" dur="125" fill="hold">
                                          <p:stCondLst>
                                            <p:cond delay="125"/>
                                          </p:stCondLst>
                                        </p:cTn>
                                        <p:tgtEl>
                                          <p:spTgt spid="3">
                                            <p:txEl>
                                              <p:pRg st="8" end="8"/>
                                            </p:txEl>
                                          </p:spTgt>
                                        </p:tgtEl>
                                        <p:attrNameLst>
                                          <p:attrName>r</p:attrName>
                                        </p:attrNameLst>
                                      </p:cBhvr>
                                    </p:animRot>
                                    <p:animRot by="-1500000">
                                      <p:cBhvr>
                                        <p:cTn id="89" dur="125" fill="hold">
                                          <p:stCondLst>
                                            <p:cond delay="250"/>
                                          </p:stCondLst>
                                        </p:cTn>
                                        <p:tgtEl>
                                          <p:spTgt spid="3">
                                            <p:txEl>
                                              <p:pRg st="8" end="8"/>
                                            </p:txEl>
                                          </p:spTgt>
                                        </p:tgtEl>
                                        <p:attrNameLst>
                                          <p:attrName>r</p:attrName>
                                        </p:attrNameLst>
                                      </p:cBhvr>
                                    </p:animRot>
                                    <p:animRot by="1500000">
                                      <p:cBhvr>
                                        <p:cTn id="90" dur="125" fill="hold">
                                          <p:stCondLst>
                                            <p:cond delay="375"/>
                                          </p:stCondLst>
                                        </p:cTn>
                                        <p:tgtEl>
                                          <p:spTgt spid="3">
                                            <p:txEl>
                                              <p:pRg st="8" end="8"/>
                                            </p:txEl>
                                          </p:spTgt>
                                        </p:tgtEl>
                                        <p:attrNameLst>
                                          <p:attrName>r</p:attrName>
                                        </p:attrNameLst>
                                      </p:cBhvr>
                                    </p:animRot>
                                  </p:childTnLst>
                                </p:cTn>
                              </p:par>
                            </p:childTnLst>
                          </p:cTn>
                        </p:par>
                      </p:childTnLst>
                    </p:cTn>
                  </p:par>
                  <p:par>
                    <p:cTn id="91" fill="hold">
                      <p:stCondLst>
                        <p:cond delay="indefinite"/>
                      </p:stCondLst>
                      <p:childTnLst>
                        <p:par>
                          <p:cTn id="92" fill="hold">
                            <p:stCondLst>
                              <p:cond delay="0"/>
                            </p:stCondLst>
                            <p:childTnLst>
                              <p:par>
                                <p:cTn id="93" presetID="34" presetClass="emph" presetSubtype="0" fill="hold" grpId="0" nodeType="clickEffect">
                                  <p:stCondLst>
                                    <p:cond delay="0"/>
                                  </p:stCondLst>
                                  <p:iterate type="lt">
                                    <p:tmPct val="10000"/>
                                  </p:iterate>
                                  <p:childTnLst>
                                    <p:animMotion origin="layout" path="M 0.0 0.0 L 0.0 -0.07213" pathEditMode="relative" ptsTypes="">
                                      <p:cBhvr>
                                        <p:cTn id="94" dur="250" accel="50000" decel="50000" autoRev="1" fill="hold">
                                          <p:stCondLst>
                                            <p:cond delay="0"/>
                                          </p:stCondLst>
                                        </p:cTn>
                                        <p:tgtEl>
                                          <p:spTgt spid="3">
                                            <p:txEl>
                                              <p:pRg st="9" end="9"/>
                                            </p:txEl>
                                          </p:spTgt>
                                        </p:tgtEl>
                                        <p:attrNameLst>
                                          <p:attrName>ppt_x</p:attrName>
                                          <p:attrName>ppt_y</p:attrName>
                                        </p:attrNameLst>
                                      </p:cBhvr>
                                    </p:animMotion>
                                    <p:animRot by="1500000">
                                      <p:cBhvr>
                                        <p:cTn id="95" dur="125" fill="hold">
                                          <p:stCondLst>
                                            <p:cond delay="0"/>
                                          </p:stCondLst>
                                        </p:cTn>
                                        <p:tgtEl>
                                          <p:spTgt spid="3">
                                            <p:txEl>
                                              <p:pRg st="9" end="9"/>
                                            </p:txEl>
                                          </p:spTgt>
                                        </p:tgtEl>
                                        <p:attrNameLst>
                                          <p:attrName>r</p:attrName>
                                        </p:attrNameLst>
                                      </p:cBhvr>
                                    </p:animRot>
                                    <p:animRot by="-1500000">
                                      <p:cBhvr>
                                        <p:cTn id="96" dur="125" fill="hold">
                                          <p:stCondLst>
                                            <p:cond delay="125"/>
                                          </p:stCondLst>
                                        </p:cTn>
                                        <p:tgtEl>
                                          <p:spTgt spid="3">
                                            <p:txEl>
                                              <p:pRg st="9" end="9"/>
                                            </p:txEl>
                                          </p:spTgt>
                                        </p:tgtEl>
                                        <p:attrNameLst>
                                          <p:attrName>r</p:attrName>
                                        </p:attrNameLst>
                                      </p:cBhvr>
                                    </p:animRot>
                                    <p:animRot by="-1500000">
                                      <p:cBhvr>
                                        <p:cTn id="97" dur="125" fill="hold">
                                          <p:stCondLst>
                                            <p:cond delay="250"/>
                                          </p:stCondLst>
                                        </p:cTn>
                                        <p:tgtEl>
                                          <p:spTgt spid="3">
                                            <p:txEl>
                                              <p:pRg st="9" end="9"/>
                                            </p:txEl>
                                          </p:spTgt>
                                        </p:tgtEl>
                                        <p:attrNameLst>
                                          <p:attrName>r</p:attrName>
                                        </p:attrNameLst>
                                      </p:cBhvr>
                                    </p:animRot>
                                    <p:animRot by="1500000">
                                      <p:cBhvr>
                                        <p:cTn id="98" dur="125" fill="hold">
                                          <p:stCondLst>
                                            <p:cond delay="375"/>
                                          </p:stCondLst>
                                        </p:cTn>
                                        <p:tgtEl>
                                          <p:spTgt spid="3">
                                            <p:txEl>
                                              <p:pRg st="9" end="9"/>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980728"/>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ar-IQ" b="1" dirty="0" smtClean="0"/>
              <a:t/>
            </a:r>
            <a:br>
              <a:rPr lang="ar-IQ" b="1" dirty="0" smtClean="0"/>
            </a:br>
            <a:r>
              <a:rPr lang="ar-IQ" b="1" dirty="0" smtClean="0"/>
              <a:t>المحتـويــــــــات</a:t>
            </a:r>
            <a:r>
              <a:rPr lang="en-US" dirty="0"/>
              <a:t/>
            </a:r>
            <a:br>
              <a:rPr lang="en-US" dirty="0"/>
            </a:br>
            <a:endParaRPr lang="ar-IQ"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617085691"/>
              </p:ext>
            </p:extLst>
          </p:nvPr>
        </p:nvGraphicFramePr>
        <p:xfrm>
          <a:off x="44896" y="980728"/>
          <a:ext cx="9096500" cy="6675801"/>
        </p:xfrm>
        <a:graphic>
          <a:graphicData uri="http://schemas.openxmlformats.org/drawingml/2006/table">
            <a:tbl>
              <a:tblPr rtl="1" firstRow="1" firstCol="1" bandRow="1">
                <a:tableStyleId>{5C22544A-7EE6-4342-B048-85BDC9FD1C3A}</a:tableStyleId>
              </a:tblPr>
              <a:tblGrid>
                <a:gridCol w="1174635"/>
                <a:gridCol w="4620260"/>
                <a:gridCol w="3301605"/>
              </a:tblGrid>
              <a:tr h="836642">
                <a:tc>
                  <a:txBody>
                    <a:bodyPr/>
                    <a:lstStyle/>
                    <a:p>
                      <a:pPr algn="ctr" rtl="1">
                        <a:lnSpc>
                          <a:spcPct val="115000"/>
                        </a:lnSpc>
                        <a:spcBef>
                          <a:spcPts val="1200"/>
                        </a:spcBef>
                        <a:spcAft>
                          <a:spcPts val="0"/>
                        </a:spcAft>
                      </a:pPr>
                      <a:r>
                        <a:rPr lang="ar-IQ" sz="2800" b="1" dirty="0">
                          <a:effectLst/>
                        </a:rPr>
                        <a:t>ت</a:t>
                      </a:r>
                      <a:endParaRPr lang="en-US" sz="1600" b="1" dirty="0">
                        <a:effectLst/>
                        <a:latin typeface="Calibri"/>
                        <a:ea typeface="Calibri"/>
                        <a:cs typeface="Arial"/>
                      </a:endParaRPr>
                    </a:p>
                  </a:txBody>
                  <a:tcPr marL="68580" marR="68580" marT="0" marB="0"/>
                </a:tc>
                <a:tc>
                  <a:txBody>
                    <a:bodyPr/>
                    <a:lstStyle/>
                    <a:p>
                      <a:pPr algn="ctr" rtl="1">
                        <a:lnSpc>
                          <a:spcPct val="115000"/>
                        </a:lnSpc>
                        <a:spcBef>
                          <a:spcPts val="1200"/>
                        </a:spcBef>
                        <a:spcAft>
                          <a:spcPts val="0"/>
                        </a:spcAft>
                      </a:pPr>
                      <a:r>
                        <a:rPr lang="ar-IQ" sz="3200" b="1">
                          <a:effectLst/>
                        </a:rPr>
                        <a:t>الموضــــوع</a:t>
                      </a:r>
                      <a:endParaRPr lang="en-US" sz="1600" b="1">
                        <a:effectLst/>
                        <a:latin typeface="Calibri"/>
                        <a:ea typeface="Calibri"/>
                        <a:cs typeface="Arial"/>
                      </a:endParaRPr>
                    </a:p>
                  </a:txBody>
                  <a:tcPr marL="68580" marR="68580" marT="0" marB="0" anchor="ctr"/>
                </a:tc>
                <a:tc>
                  <a:txBody>
                    <a:bodyPr/>
                    <a:lstStyle/>
                    <a:p>
                      <a:pPr algn="ctr" rtl="1">
                        <a:lnSpc>
                          <a:spcPct val="115000"/>
                        </a:lnSpc>
                        <a:spcBef>
                          <a:spcPts val="1200"/>
                        </a:spcBef>
                        <a:spcAft>
                          <a:spcPts val="0"/>
                        </a:spcAft>
                      </a:pPr>
                      <a:r>
                        <a:rPr lang="ar-IQ" sz="3200" b="1">
                          <a:effectLst/>
                        </a:rPr>
                        <a:t>الصفحة</a:t>
                      </a:r>
                      <a:endParaRPr lang="en-US" sz="1600" b="1">
                        <a:effectLst/>
                        <a:latin typeface="Calibri"/>
                        <a:ea typeface="Calibri"/>
                        <a:cs typeface="Arial"/>
                      </a:endParaRPr>
                    </a:p>
                  </a:txBody>
                  <a:tcPr marL="68580" marR="68580" marT="0" marB="0"/>
                </a:tc>
              </a:tr>
              <a:tr h="518795">
                <a:tc>
                  <a:txBody>
                    <a:bodyPr/>
                    <a:lstStyle/>
                    <a:p>
                      <a:pPr algn="ctr" rtl="1">
                        <a:lnSpc>
                          <a:spcPct val="115000"/>
                        </a:lnSpc>
                        <a:spcBef>
                          <a:spcPts val="1200"/>
                        </a:spcBef>
                        <a:spcAft>
                          <a:spcPts val="0"/>
                        </a:spcAft>
                      </a:pPr>
                      <a:r>
                        <a:rPr lang="ar-IQ" sz="3200" b="1">
                          <a:effectLst/>
                        </a:rPr>
                        <a:t>1</a:t>
                      </a:r>
                      <a:endParaRPr lang="en-US" sz="1600" b="1">
                        <a:effectLst/>
                        <a:latin typeface="Calibri"/>
                        <a:ea typeface="Calibri"/>
                        <a:cs typeface="Arial"/>
                      </a:endParaRPr>
                    </a:p>
                  </a:txBody>
                  <a:tcPr marL="68580" marR="68580" marT="0" marB="0"/>
                </a:tc>
                <a:tc>
                  <a:txBody>
                    <a:bodyPr/>
                    <a:lstStyle/>
                    <a:p>
                      <a:pPr algn="ctr" rtl="1">
                        <a:lnSpc>
                          <a:spcPct val="115000"/>
                        </a:lnSpc>
                        <a:spcBef>
                          <a:spcPts val="1200"/>
                        </a:spcBef>
                        <a:spcAft>
                          <a:spcPts val="0"/>
                        </a:spcAft>
                      </a:pPr>
                      <a:r>
                        <a:rPr lang="ar-IQ" sz="2400" b="1">
                          <a:effectLst/>
                        </a:rPr>
                        <a:t>مقدمة البحث العلمي</a:t>
                      </a:r>
                      <a:endParaRPr lang="en-US" sz="1600" b="1">
                        <a:effectLst/>
                        <a:latin typeface="Calibri"/>
                        <a:ea typeface="Calibri"/>
                        <a:cs typeface="Arial"/>
                      </a:endParaRPr>
                    </a:p>
                  </a:txBody>
                  <a:tcPr marL="68580" marR="68580" marT="0" marB="0"/>
                </a:tc>
                <a:tc>
                  <a:txBody>
                    <a:bodyPr/>
                    <a:lstStyle/>
                    <a:p>
                      <a:pPr algn="ctr" rtl="1">
                        <a:lnSpc>
                          <a:spcPct val="115000"/>
                        </a:lnSpc>
                        <a:spcBef>
                          <a:spcPts val="1200"/>
                        </a:spcBef>
                        <a:spcAft>
                          <a:spcPts val="0"/>
                        </a:spcAft>
                      </a:pPr>
                      <a:r>
                        <a:rPr lang="ar-IQ" sz="3200" b="1">
                          <a:effectLst/>
                        </a:rPr>
                        <a:t>3</a:t>
                      </a:r>
                      <a:endParaRPr lang="en-US" sz="1600" b="1">
                        <a:effectLst/>
                        <a:latin typeface="Calibri"/>
                        <a:ea typeface="Calibri"/>
                        <a:cs typeface="Arial"/>
                      </a:endParaRPr>
                    </a:p>
                  </a:txBody>
                  <a:tcPr marL="68580" marR="68580" marT="0" marB="0"/>
                </a:tc>
              </a:tr>
              <a:tr h="529590">
                <a:tc>
                  <a:txBody>
                    <a:bodyPr/>
                    <a:lstStyle/>
                    <a:p>
                      <a:pPr algn="ctr" rtl="1">
                        <a:lnSpc>
                          <a:spcPct val="115000"/>
                        </a:lnSpc>
                        <a:spcBef>
                          <a:spcPts val="1200"/>
                        </a:spcBef>
                        <a:spcAft>
                          <a:spcPts val="0"/>
                        </a:spcAft>
                      </a:pPr>
                      <a:r>
                        <a:rPr lang="ar-IQ" sz="3200" b="1">
                          <a:effectLst/>
                        </a:rPr>
                        <a:t>2</a:t>
                      </a:r>
                      <a:endParaRPr lang="en-US" sz="1600" b="1">
                        <a:effectLst/>
                        <a:latin typeface="Calibri"/>
                        <a:ea typeface="Calibri"/>
                        <a:cs typeface="Arial"/>
                      </a:endParaRPr>
                    </a:p>
                  </a:txBody>
                  <a:tcPr marL="68580" marR="68580" marT="0" marB="0"/>
                </a:tc>
                <a:tc>
                  <a:txBody>
                    <a:bodyPr/>
                    <a:lstStyle/>
                    <a:p>
                      <a:pPr algn="ctr" rtl="1">
                        <a:lnSpc>
                          <a:spcPct val="115000"/>
                        </a:lnSpc>
                        <a:spcBef>
                          <a:spcPts val="1200"/>
                        </a:spcBef>
                        <a:spcAft>
                          <a:spcPts val="0"/>
                        </a:spcAft>
                      </a:pPr>
                      <a:r>
                        <a:rPr lang="ar-IQ" sz="2400" b="1">
                          <a:effectLst/>
                        </a:rPr>
                        <a:t>مفهوم البحث العلمي , منهج البحث</a:t>
                      </a:r>
                      <a:endParaRPr lang="en-US" sz="1600" b="1">
                        <a:effectLst/>
                        <a:latin typeface="Calibri"/>
                        <a:ea typeface="Calibri"/>
                        <a:cs typeface="Arial"/>
                      </a:endParaRPr>
                    </a:p>
                  </a:txBody>
                  <a:tcPr marL="68580" marR="68580" marT="0" marB="0"/>
                </a:tc>
                <a:tc>
                  <a:txBody>
                    <a:bodyPr/>
                    <a:lstStyle/>
                    <a:p>
                      <a:pPr algn="ctr" rtl="1">
                        <a:lnSpc>
                          <a:spcPct val="115000"/>
                        </a:lnSpc>
                        <a:spcBef>
                          <a:spcPts val="1200"/>
                        </a:spcBef>
                        <a:spcAft>
                          <a:spcPts val="0"/>
                        </a:spcAft>
                      </a:pPr>
                      <a:r>
                        <a:rPr lang="ar-IQ" sz="3200" b="1">
                          <a:effectLst/>
                        </a:rPr>
                        <a:t>4</a:t>
                      </a:r>
                      <a:endParaRPr lang="en-US" sz="1600" b="1">
                        <a:effectLst/>
                        <a:latin typeface="Calibri"/>
                        <a:ea typeface="Calibri"/>
                        <a:cs typeface="Arial"/>
                      </a:endParaRPr>
                    </a:p>
                  </a:txBody>
                  <a:tcPr marL="68580" marR="68580" marT="0" marB="0"/>
                </a:tc>
              </a:tr>
              <a:tr h="529590">
                <a:tc>
                  <a:txBody>
                    <a:bodyPr/>
                    <a:lstStyle/>
                    <a:p>
                      <a:pPr algn="ctr" rtl="1">
                        <a:lnSpc>
                          <a:spcPct val="115000"/>
                        </a:lnSpc>
                        <a:spcBef>
                          <a:spcPts val="1200"/>
                        </a:spcBef>
                        <a:spcAft>
                          <a:spcPts val="0"/>
                        </a:spcAft>
                      </a:pPr>
                      <a:r>
                        <a:rPr lang="ar-IQ" sz="3200" b="1">
                          <a:effectLst/>
                        </a:rPr>
                        <a:t>3</a:t>
                      </a:r>
                      <a:endParaRPr lang="en-US" sz="1600" b="1">
                        <a:effectLst/>
                        <a:latin typeface="Calibri"/>
                        <a:ea typeface="Calibri"/>
                        <a:cs typeface="Arial"/>
                      </a:endParaRPr>
                    </a:p>
                  </a:txBody>
                  <a:tcPr marL="68580" marR="68580" marT="0" marB="0"/>
                </a:tc>
                <a:tc>
                  <a:txBody>
                    <a:bodyPr/>
                    <a:lstStyle/>
                    <a:p>
                      <a:pPr algn="ctr" rtl="1">
                        <a:lnSpc>
                          <a:spcPct val="115000"/>
                        </a:lnSpc>
                        <a:spcBef>
                          <a:spcPts val="1200"/>
                        </a:spcBef>
                        <a:spcAft>
                          <a:spcPts val="0"/>
                        </a:spcAft>
                      </a:pPr>
                      <a:r>
                        <a:rPr lang="ar-IQ" sz="2400" b="1">
                          <a:effectLst/>
                        </a:rPr>
                        <a:t>تعريف منهج البحث العلمي</a:t>
                      </a:r>
                      <a:endParaRPr lang="en-US" sz="1600" b="1">
                        <a:effectLst/>
                        <a:latin typeface="Calibri"/>
                        <a:ea typeface="Calibri"/>
                        <a:cs typeface="Arial"/>
                      </a:endParaRPr>
                    </a:p>
                  </a:txBody>
                  <a:tcPr marL="68580" marR="68580" marT="0" marB="0"/>
                </a:tc>
                <a:tc>
                  <a:txBody>
                    <a:bodyPr/>
                    <a:lstStyle/>
                    <a:p>
                      <a:pPr algn="ctr" rtl="1">
                        <a:lnSpc>
                          <a:spcPct val="115000"/>
                        </a:lnSpc>
                        <a:spcBef>
                          <a:spcPts val="1200"/>
                        </a:spcBef>
                        <a:spcAft>
                          <a:spcPts val="0"/>
                        </a:spcAft>
                      </a:pPr>
                      <a:r>
                        <a:rPr lang="ar-IQ" sz="3200" b="1">
                          <a:effectLst/>
                        </a:rPr>
                        <a:t>5</a:t>
                      </a:r>
                      <a:endParaRPr lang="en-US" sz="1600" b="1">
                        <a:effectLst/>
                        <a:latin typeface="Calibri"/>
                        <a:ea typeface="Calibri"/>
                        <a:cs typeface="Arial"/>
                      </a:endParaRPr>
                    </a:p>
                  </a:txBody>
                  <a:tcPr marL="68580" marR="68580" marT="0" marB="0"/>
                </a:tc>
              </a:tr>
              <a:tr h="518795">
                <a:tc>
                  <a:txBody>
                    <a:bodyPr/>
                    <a:lstStyle/>
                    <a:p>
                      <a:pPr algn="ctr" rtl="1">
                        <a:lnSpc>
                          <a:spcPct val="115000"/>
                        </a:lnSpc>
                        <a:spcBef>
                          <a:spcPts val="1200"/>
                        </a:spcBef>
                        <a:spcAft>
                          <a:spcPts val="0"/>
                        </a:spcAft>
                      </a:pPr>
                      <a:r>
                        <a:rPr lang="ar-IQ" sz="3200" b="1">
                          <a:effectLst/>
                        </a:rPr>
                        <a:t>4</a:t>
                      </a:r>
                      <a:endParaRPr lang="en-US" sz="1600" b="1">
                        <a:effectLst/>
                        <a:latin typeface="Calibri"/>
                        <a:ea typeface="Calibri"/>
                        <a:cs typeface="Arial"/>
                      </a:endParaRPr>
                    </a:p>
                  </a:txBody>
                  <a:tcPr marL="68580" marR="68580" marT="0" marB="0"/>
                </a:tc>
                <a:tc>
                  <a:txBody>
                    <a:bodyPr/>
                    <a:lstStyle/>
                    <a:p>
                      <a:pPr algn="ctr" rtl="1">
                        <a:lnSpc>
                          <a:spcPct val="115000"/>
                        </a:lnSpc>
                        <a:spcBef>
                          <a:spcPts val="1200"/>
                        </a:spcBef>
                        <a:spcAft>
                          <a:spcPts val="0"/>
                        </a:spcAft>
                      </a:pPr>
                      <a:r>
                        <a:rPr lang="ar-IQ" sz="2400" b="1">
                          <a:effectLst/>
                        </a:rPr>
                        <a:t>جدول تصنيف العلوم العام , منهج البحوث</a:t>
                      </a:r>
                      <a:endParaRPr lang="en-US" sz="1600" b="1">
                        <a:effectLst/>
                        <a:latin typeface="Calibri"/>
                        <a:ea typeface="Calibri"/>
                        <a:cs typeface="Arial"/>
                      </a:endParaRPr>
                    </a:p>
                  </a:txBody>
                  <a:tcPr marL="68580" marR="68580" marT="0" marB="0"/>
                </a:tc>
                <a:tc>
                  <a:txBody>
                    <a:bodyPr/>
                    <a:lstStyle/>
                    <a:p>
                      <a:pPr algn="ctr" rtl="1">
                        <a:lnSpc>
                          <a:spcPct val="115000"/>
                        </a:lnSpc>
                        <a:spcBef>
                          <a:spcPts val="1200"/>
                        </a:spcBef>
                        <a:spcAft>
                          <a:spcPts val="0"/>
                        </a:spcAft>
                      </a:pPr>
                      <a:r>
                        <a:rPr lang="ar-IQ" sz="3200" b="1">
                          <a:effectLst/>
                        </a:rPr>
                        <a:t>6</a:t>
                      </a:r>
                      <a:endParaRPr lang="en-US" sz="1600" b="1">
                        <a:effectLst/>
                        <a:latin typeface="Calibri"/>
                        <a:ea typeface="Calibri"/>
                        <a:cs typeface="Arial"/>
                      </a:endParaRPr>
                    </a:p>
                  </a:txBody>
                  <a:tcPr marL="68580" marR="68580" marT="0" marB="0"/>
                </a:tc>
              </a:tr>
              <a:tr h="529590">
                <a:tc>
                  <a:txBody>
                    <a:bodyPr/>
                    <a:lstStyle/>
                    <a:p>
                      <a:pPr algn="ctr" rtl="1">
                        <a:lnSpc>
                          <a:spcPct val="115000"/>
                        </a:lnSpc>
                        <a:spcBef>
                          <a:spcPts val="1200"/>
                        </a:spcBef>
                        <a:spcAft>
                          <a:spcPts val="0"/>
                        </a:spcAft>
                      </a:pPr>
                      <a:r>
                        <a:rPr lang="ar-IQ" sz="3200" b="1">
                          <a:effectLst/>
                        </a:rPr>
                        <a:t>5</a:t>
                      </a:r>
                      <a:endParaRPr lang="en-US" sz="1600" b="1">
                        <a:effectLst/>
                        <a:latin typeface="Calibri"/>
                        <a:ea typeface="Calibri"/>
                        <a:cs typeface="Arial"/>
                      </a:endParaRPr>
                    </a:p>
                  </a:txBody>
                  <a:tcPr marL="68580" marR="68580" marT="0" marB="0"/>
                </a:tc>
                <a:tc>
                  <a:txBody>
                    <a:bodyPr/>
                    <a:lstStyle/>
                    <a:p>
                      <a:pPr algn="ctr" rtl="1">
                        <a:lnSpc>
                          <a:spcPct val="115000"/>
                        </a:lnSpc>
                        <a:spcBef>
                          <a:spcPts val="1200"/>
                        </a:spcBef>
                        <a:spcAft>
                          <a:spcPts val="0"/>
                        </a:spcAft>
                      </a:pPr>
                      <a:r>
                        <a:rPr lang="ar-IQ" sz="2400" b="1">
                          <a:effectLst/>
                        </a:rPr>
                        <a:t>البحث العلمي لغويا , </a:t>
                      </a:r>
                      <a:r>
                        <a:rPr lang="ar-SA" sz="2400" b="1">
                          <a:effectLst/>
                        </a:rPr>
                        <a:t>مكونات مصطلح منهج البحث العلمي</a:t>
                      </a:r>
                      <a:endParaRPr lang="en-US" sz="1600" b="1">
                        <a:effectLst/>
                        <a:latin typeface="Calibri"/>
                        <a:ea typeface="Calibri"/>
                        <a:cs typeface="Arial"/>
                      </a:endParaRPr>
                    </a:p>
                  </a:txBody>
                  <a:tcPr marL="68580" marR="68580" marT="0" marB="0"/>
                </a:tc>
                <a:tc>
                  <a:txBody>
                    <a:bodyPr/>
                    <a:lstStyle/>
                    <a:p>
                      <a:pPr algn="ctr" rtl="1">
                        <a:lnSpc>
                          <a:spcPct val="115000"/>
                        </a:lnSpc>
                        <a:spcBef>
                          <a:spcPts val="1200"/>
                        </a:spcBef>
                        <a:spcAft>
                          <a:spcPts val="0"/>
                        </a:spcAft>
                      </a:pPr>
                      <a:r>
                        <a:rPr lang="ar-IQ" sz="3200" b="1">
                          <a:effectLst/>
                        </a:rPr>
                        <a:t>7</a:t>
                      </a:r>
                      <a:endParaRPr lang="en-US" sz="1600" b="1">
                        <a:effectLst/>
                        <a:latin typeface="Calibri"/>
                        <a:ea typeface="Calibri"/>
                        <a:cs typeface="Arial"/>
                      </a:endParaRPr>
                    </a:p>
                  </a:txBody>
                  <a:tcPr marL="68580" marR="68580" marT="0" marB="0"/>
                </a:tc>
              </a:tr>
              <a:tr h="529590">
                <a:tc>
                  <a:txBody>
                    <a:bodyPr/>
                    <a:lstStyle/>
                    <a:p>
                      <a:pPr algn="ctr" rtl="1">
                        <a:lnSpc>
                          <a:spcPct val="115000"/>
                        </a:lnSpc>
                        <a:spcBef>
                          <a:spcPts val="1200"/>
                        </a:spcBef>
                        <a:spcAft>
                          <a:spcPts val="0"/>
                        </a:spcAft>
                      </a:pPr>
                      <a:r>
                        <a:rPr lang="ar-IQ" sz="3200" b="1">
                          <a:effectLst/>
                        </a:rPr>
                        <a:t>6</a:t>
                      </a:r>
                      <a:endParaRPr lang="en-US" sz="1600" b="1">
                        <a:effectLst/>
                        <a:latin typeface="Calibri"/>
                        <a:ea typeface="Calibri"/>
                        <a:cs typeface="Arial"/>
                      </a:endParaRPr>
                    </a:p>
                  </a:txBody>
                  <a:tcPr marL="68580" marR="68580" marT="0" marB="0"/>
                </a:tc>
                <a:tc>
                  <a:txBody>
                    <a:bodyPr/>
                    <a:lstStyle/>
                    <a:p>
                      <a:pPr algn="ctr" rtl="1">
                        <a:lnSpc>
                          <a:spcPct val="115000"/>
                        </a:lnSpc>
                        <a:spcBef>
                          <a:spcPts val="1200"/>
                        </a:spcBef>
                        <a:spcAft>
                          <a:spcPts val="0"/>
                        </a:spcAft>
                      </a:pPr>
                      <a:r>
                        <a:rPr lang="ar-IQ" sz="2400" b="1">
                          <a:effectLst/>
                        </a:rPr>
                        <a:t>مراحل التفكير الانساني , خصائص التفكير ( البحث العلمي )</a:t>
                      </a:r>
                      <a:endParaRPr lang="en-US" sz="1600" b="1">
                        <a:effectLst/>
                        <a:latin typeface="Calibri"/>
                        <a:ea typeface="Calibri"/>
                        <a:cs typeface="Arial"/>
                      </a:endParaRPr>
                    </a:p>
                  </a:txBody>
                  <a:tcPr marL="68580" marR="68580" marT="0" marB="0"/>
                </a:tc>
                <a:tc>
                  <a:txBody>
                    <a:bodyPr/>
                    <a:lstStyle/>
                    <a:p>
                      <a:pPr algn="ctr" rtl="1">
                        <a:lnSpc>
                          <a:spcPct val="115000"/>
                        </a:lnSpc>
                        <a:spcBef>
                          <a:spcPts val="1200"/>
                        </a:spcBef>
                        <a:spcAft>
                          <a:spcPts val="0"/>
                        </a:spcAft>
                      </a:pPr>
                      <a:r>
                        <a:rPr lang="ar-IQ" sz="3200" b="1">
                          <a:effectLst/>
                        </a:rPr>
                        <a:t>8</a:t>
                      </a:r>
                      <a:endParaRPr lang="en-US" sz="1600" b="1">
                        <a:effectLst/>
                        <a:latin typeface="Calibri"/>
                        <a:ea typeface="Calibri"/>
                        <a:cs typeface="Arial"/>
                      </a:endParaRPr>
                    </a:p>
                  </a:txBody>
                  <a:tcPr marL="68580" marR="68580" marT="0" marB="0"/>
                </a:tc>
              </a:tr>
              <a:tr h="518795">
                <a:tc>
                  <a:txBody>
                    <a:bodyPr/>
                    <a:lstStyle/>
                    <a:p>
                      <a:pPr algn="ctr" rtl="1">
                        <a:lnSpc>
                          <a:spcPct val="115000"/>
                        </a:lnSpc>
                        <a:spcBef>
                          <a:spcPts val="1200"/>
                        </a:spcBef>
                        <a:spcAft>
                          <a:spcPts val="0"/>
                        </a:spcAft>
                      </a:pPr>
                      <a:r>
                        <a:rPr lang="ar-IQ" sz="3200" b="1">
                          <a:effectLst/>
                        </a:rPr>
                        <a:t>7</a:t>
                      </a:r>
                      <a:endParaRPr lang="en-US" sz="1600" b="1">
                        <a:effectLst/>
                        <a:latin typeface="Calibri"/>
                        <a:ea typeface="Calibri"/>
                        <a:cs typeface="Arial"/>
                      </a:endParaRPr>
                    </a:p>
                  </a:txBody>
                  <a:tcPr marL="68580" marR="68580" marT="0" marB="0"/>
                </a:tc>
                <a:tc>
                  <a:txBody>
                    <a:bodyPr/>
                    <a:lstStyle/>
                    <a:p>
                      <a:pPr algn="ctr" rtl="1">
                        <a:lnSpc>
                          <a:spcPct val="115000"/>
                        </a:lnSpc>
                        <a:spcBef>
                          <a:spcPts val="1200"/>
                        </a:spcBef>
                        <a:spcAft>
                          <a:spcPts val="0"/>
                        </a:spcAft>
                      </a:pPr>
                      <a:r>
                        <a:rPr lang="ar-IQ" sz="2400" b="1">
                          <a:effectLst/>
                        </a:rPr>
                        <a:t>مفاهيم أساسيات في البحث العلمي</a:t>
                      </a:r>
                      <a:endParaRPr lang="en-US" sz="1600" b="1">
                        <a:effectLst/>
                        <a:latin typeface="Calibri"/>
                        <a:ea typeface="Calibri"/>
                        <a:cs typeface="Arial"/>
                      </a:endParaRPr>
                    </a:p>
                  </a:txBody>
                  <a:tcPr marL="68580" marR="68580" marT="0" marB="0"/>
                </a:tc>
                <a:tc>
                  <a:txBody>
                    <a:bodyPr/>
                    <a:lstStyle/>
                    <a:p>
                      <a:pPr algn="ctr" rtl="1">
                        <a:lnSpc>
                          <a:spcPct val="115000"/>
                        </a:lnSpc>
                        <a:spcBef>
                          <a:spcPts val="1200"/>
                        </a:spcBef>
                        <a:spcAft>
                          <a:spcPts val="0"/>
                        </a:spcAft>
                      </a:pPr>
                      <a:r>
                        <a:rPr lang="ar-IQ" sz="3200" b="1">
                          <a:effectLst/>
                        </a:rPr>
                        <a:t>9</a:t>
                      </a:r>
                      <a:endParaRPr lang="en-US" sz="1600" b="1">
                        <a:effectLst/>
                        <a:latin typeface="Calibri"/>
                        <a:ea typeface="Calibri"/>
                        <a:cs typeface="Arial"/>
                      </a:endParaRPr>
                    </a:p>
                  </a:txBody>
                  <a:tcPr marL="68580" marR="68580" marT="0" marB="0"/>
                </a:tc>
              </a:tr>
              <a:tr h="529590">
                <a:tc>
                  <a:txBody>
                    <a:bodyPr/>
                    <a:lstStyle/>
                    <a:p>
                      <a:pPr algn="ctr" rtl="1">
                        <a:lnSpc>
                          <a:spcPct val="115000"/>
                        </a:lnSpc>
                        <a:spcBef>
                          <a:spcPts val="1200"/>
                        </a:spcBef>
                        <a:spcAft>
                          <a:spcPts val="0"/>
                        </a:spcAft>
                      </a:pPr>
                      <a:r>
                        <a:rPr lang="ar-IQ" sz="3200" b="1">
                          <a:effectLst/>
                        </a:rPr>
                        <a:t>8</a:t>
                      </a:r>
                      <a:endParaRPr lang="en-US" sz="1600" b="1">
                        <a:effectLst/>
                        <a:latin typeface="Calibri"/>
                        <a:ea typeface="Calibri"/>
                        <a:cs typeface="Arial"/>
                      </a:endParaRPr>
                    </a:p>
                  </a:txBody>
                  <a:tcPr marL="68580" marR="68580" marT="0" marB="0"/>
                </a:tc>
                <a:tc>
                  <a:txBody>
                    <a:bodyPr/>
                    <a:lstStyle/>
                    <a:p>
                      <a:pPr algn="ctr" rtl="1">
                        <a:lnSpc>
                          <a:spcPct val="115000"/>
                        </a:lnSpc>
                        <a:spcBef>
                          <a:spcPts val="1200"/>
                        </a:spcBef>
                        <a:spcAft>
                          <a:spcPts val="0"/>
                        </a:spcAft>
                      </a:pPr>
                      <a:r>
                        <a:rPr lang="ar-IQ" sz="2400" b="1">
                          <a:effectLst/>
                        </a:rPr>
                        <a:t>طرق الوصول الى المعرفة</a:t>
                      </a:r>
                      <a:endParaRPr lang="en-US" sz="1600" b="1">
                        <a:effectLst/>
                        <a:latin typeface="Calibri"/>
                        <a:ea typeface="Calibri"/>
                        <a:cs typeface="Arial"/>
                      </a:endParaRPr>
                    </a:p>
                  </a:txBody>
                  <a:tcPr marL="68580" marR="68580" marT="0" marB="0"/>
                </a:tc>
                <a:tc>
                  <a:txBody>
                    <a:bodyPr/>
                    <a:lstStyle/>
                    <a:p>
                      <a:pPr algn="ctr" rtl="1">
                        <a:lnSpc>
                          <a:spcPct val="115000"/>
                        </a:lnSpc>
                        <a:spcBef>
                          <a:spcPts val="1200"/>
                        </a:spcBef>
                        <a:spcAft>
                          <a:spcPts val="0"/>
                        </a:spcAft>
                      </a:pPr>
                      <a:r>
                        <a:rPr lang="ar-IQ" sz="3200" b="1">
                          <a:effectLst/>
                        </a:rPr>
                        <a:t>10-11</a:t>
                      </a:r>
                      <a:endParaRPr lang="en-US" sz="1600" b="1">
                        <a:effectLst/>
                        <a:latin typeface="Calibri"/>
                        <a:ea typeface="Calibri"/>
                        <a:cs typeface="Arial"/>
                      </a:endParaRPr>
                    </a:p>
                  </a:txBody>
                  <a:tcPr marL="68580" marR="68580" marT="0" marB="0"/>
                </a:tc>
              </a:tr>
              <a:tr h="791671">
                <a:tc>
                  <a:txBody>
                    <a:bodyPr/>
                    <a:lstStyle/>
                    <a:p>
                      <a:pPr algn="ctr" rtl="1">
                        <a:lnSpc>
                          <a:spcPct val="115000"/>
                        </a:lnSpc>
                        <a:spcBef>
                          <a:spcPts val="1200"/>
                        </a:spcBef>
                        <a:spcAft>
                          <a:spcPts val="0"/>
                        </a:spcAft>
                      </a:pPr>
                      <a:r>
                        <a:rPr lang="ar-IQ" sz="3200" b="1">
                          <a:effectLst/>
                        </a:rPr>
                        <a:t>9</a:t>
                      </a:r>
                      <a:endParaRPr lang="en-US" sz="1600" b="1">
                        <a:effectLst/>
                        <a:latin typeface="Calibri"/>
                        <a:ea typeface="Calibri"/>
                        <a:cs typeface="Arial"/>
                      </a:endParaRPr>
                    </a:p>
                  </a:txBody>
                  <a:tcPr marL="68580" marR="68580" marT="0" marB="0"/>
                </a:tc>
                <a:tc>
                  <a:txBody>
                    <a:bodyPr/>
                    <a:lstStyle/>
                    <a:p>
                      <a:pPr algn="ctr" rtl="1">
                        <a:lnSpc>
                          <a:spcPct val="115000"/>
                        </a:lnSpc>
                        <a:spcBef>
                          <a:spcPts val="1200"/>
                        </a:spcBef>
                        <a:spcAft>
                          <a:spcPts val="0"/>
                        </a:spcAft>
                      </a:pPr>
                      <a:r>
                        <a:rPr lang="ar-IQ" sz="2400" b="1" dirty="0">
                          <a:effectLst/>
                        </a:rPr>
                        <a:t>المصـــــادر </a:t>
                      </a:r>
                      <a:endParaRPr lang="en-US" sz="1600" b="1" dirty="0">
                        <a:effectLst/>
                        <a:latin typeface="Calibri"/>
                        <a:ea typeface="Calibri"/>
                        <a:cs typeface="Arial"/>
                      </a:endParaRPr>
                    </a:p>
                  </a:txBody>
                  <a:tcPr marL="68580" marR="68580" marT="0" marB="0"/>
                </a:tc>
                <a:tc>
                  <a:txBody>
                    <a:bodyPr/>
                    <a:lstStyle/>
                    <a:p>
                      <a:pPr algn="ctr" rtl="1">
                        <a:lnSpc>
                          <a:spcPct val="115000"/>
                        </a:lnSpc>
                        <a:spcBef>
                          <a:spcPts val="1200"/>
                        </a:spcBef>
                        <a:spcAft>
                          <a:spcPts val="0"/>
                        </a:spcAft>
                      </a:pPr>
                      <a:r>
                        <a:rPr lang="ar-IQ" sz="3200" b="1" dirty="0">
                          <a:effectLst/>
                        </a:rPr>
                        <a:t>12</a:t>
                      </a:r>
                      <a:endParaRPr lang="en-US" sz="1600" b="1"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210757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nodeType="clickEffect">
                                  <p:stCondLst>
                                    <p:cond delay="0"/>
                                  </p:stCondLst>
                                  <p:childTnLst>
                                    <p:animRot by="21600000">
                                      <p:cBhvr>
                                        <p:cTn id="13"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52736"/>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ar-SA" sz="4800" b="1" dirty="0">
                <a:solidFill>
                  <a:srgbClr val="FFFF00"/>
                </a:solidFill>
              </a:rPr>
              <a:t>مقدمة البحث العلمي</a:t>
            </a:r>
            <a:endParaRPr lang="ar-IQ" sz="4800" dirty="0">
              <a:solidFill>
                <a:srgbClr val="FFFF00"/>
              </a:solidFill>
            </a:endParaRPr>
          </a:p>
        </p:txBody>
      </p:sp>
      <p:sp>
        <p:nvSpPr>
          <p:cNvPr id="3" name="عنصر نائب للمحتوى 2"/>
          <p:cNvSpPr>
            <a:spLocks noGrp="1"/>
          </p:cNvSpPr>
          <p:nvPr>
            <p:ph idx="1"/>
          </p:nvPr>
        </p:nvSpPr>
        <p:spPr>
          <a:xfrm>
            <a:off x="0" y="1052736"/>
            <a:ext cx="9144000" cy="5805264"/>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marL="0" indent="0">
              <a:buNone/>
            </a:pPr>
            <a:r>
              <a:rPr lang="ar-SA" sz="3600" b="1" dirty="0"/>
              <a:t>تعد مقدمة البحث العلمي بداية ما يقوم به الباحث، وهي من أهم الأجزاء التي ينبغي أن يوليها الباحث اهتماما كبيرا، من أجل جذب القارئ للاطلاع على جميـــــع المحتويات المتواليــة ، وينبغي القيام بكتابة مقدمة البحث العلمي بطريقة مختصـــرة وشاملة في الوقت ذاته ، كما يوصي المتخصصـون بكتـابة لغة واضحة وقوية ، مـع اختيار الموضوع الذي يهم قاعدة عريضة مـــــن الجمهور، من أجل تفــادي الحديث عـن موضـوع غير جدي ، وليس محل اهتمـام من قبـل الأفراد، ويجـب أن تشـتمــل مقدمة البحث العلمي على معلومات مختصرة كما </a:t>
            </a:r>
            <a:r>
              <a:rPr lang="ar-SA" sz="3600" b="1" dirty="0" smtClean="0"/>
              <a:t>يلي</a:t>
            </a:r>
            <a:r>
              <a:rPr lang="ar-SA" sz="3600" b="1" baseline="30000" dirty="0" smtClean="0"/>
              <a:t>()</a:t>
            </a:r>
            <a:endParaRPr lang="ar-IQ" sz="3600" b="1" baseline="30000" dirty="0" smtClean="0"/>
          </a:p>
          <a:p>
            <a:r>
              <a:rPr lang="ar-SA" dirty="0" smtClean="0"/>
              <a:t> </a:t>
            </a:r>
            <a:r>
              <a:rPr lang="ar-SA" dirty="0"/>
              <a:t>- </a:t>
            </a:r>
            <a:r>
              <a:rPr lang="en-US" sz="2000" b="1" dirty="0"/>
              <a:t>https://www.mobt3ath.com/dets.php</a:t>
            </a:r>
            <a:r>
              <a:rPr lang="en-US" sz="2000" dirty="0"/>
              <a:t> </a:t>
            </a:r>
            <a:r>
              <a:rPr lang="ar-SA" sz="2000" b="1" dirty="0"/>
              <a:t>موقع مبتعث للدراسات والاستشارات الاكاديمية</a:t>
            </a:r>
            <a:r>
              <a:rPr lang="ar-SA" sz="2000" dirty="0"/>
              <a:t> </a:t>
            </a:r>
            <a:r>
              <a:rPr lang="ar-IQ" sz="2000" dirty="0" smtClean="0"/>
              <a:t>.</a:t>
            </a:r>
            <a:endParaRPr lang="en-US" sz="2000" dirty="0"/>
          </a:p>
          <a:p>
            <a:endParaRPr lang="en-US" dirty="0"/>
          </a:p>
          <a:p>
            <a:pPr marL="0" indent="0">
              <a:buNone/>
            </a:pPr>
            <a:endParaRPr lang="ar-IQ" dirty="0"/>
          </a:p>
        </p:txBody>
      </p:sp>
    </p:spTree>
    <p:extLst>
      <p:ext uri="{BB962C8B-B14F-4D97-AF65-F5344CB8AC3E}">
        <p14:creationId xmlns:p14="http://schemas.microsoft.com/office/powerpoint/2010/main" val="461473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bg/>
                                          </p:spTgt>
                                        </p:tgtEl>
                                        <p:attrNameLst>
                                          <p:attrName>ppt_x</p:attrName>
                                          <p:attrName>ppt_y</p:attrName>
                                        </p:attrNameLst>
                                      </p:cBhvr>
                                    </p:animMotion>
                                    <p:animRot by="1500000">
                                      <p:cBhvr>
                                        <p:cTn id="7" dur="125" fill="hold">
                                          <p:stCondLst>
                                            <p:cond delay="0"/>
                                          </p:stCondLst>
                                        </p:cTn>
                                        <p:tgtEl>
                                          <p:spTgt spid="3">
                                            <p:bg/>
                                          </p:spTgt>
                                        </p:tgtEl>
                                        <p:attrNameLst>
                                          <p:attrName>r</p:attrName>
                                        </p:attrNameLst>
                                      </p:cBhvr>
                                    </p:animRot>
                                    <p:animRot by="-1500000">
                                      <p:cBhvr>
                                        <p:cTn id="8" dur="125" fill="hold">
                                          <p:stCondLst>
                                            <p:cond delay="125"/>
                                          </p:stCondLst>
                                        </p:cTn>
                                        <p:tgtEl>
                                          <p:spTgt spid="3">
                                            <p:bg/>
                                          </p:spTgt>
                                        </p:tgtEl>
                                        <p:attrNameLst>
                                          <p:attrName>r</p:attrName>
                                        </p:attrNameLst>
                                      </p:cBhvr>
                                    </p:animRot>
                                    <p:animRot by="-1500000">
                                      <p:cBhvr>
                                        <p:cTn id="9" dur="125" fill="hold">
                                          <p:stCondLst>
                                            <p:cond delay="250"/>
                                          </p:stCondLst>
                                        </p:cTn>
                                        <p:tgtEl>
                                          <p:spTgt spid="3">
                                            <p:bg/>
                                          </p:spTgt>
                                        </p:tgtEl>
                                        <p:attrNameLst>
                                          <p:attrName>r</p:attrName>
                                        </p:attrNameLst>
                                      </p:cBhvr>
                                    </p:animRot>
                                    <p:animRot by="1500000">
                                      <p:cBhvr>
                                        <p:cTn id="10" dur="125" fill="hold">
                                          <p:stCondLst>
                                            <p:cond delay="375"/>
                                          </p:stCondLst>
                                        </p:cTn>
                                        <p:tgtEl>
                                          <p:spTgt spid="3">
                                            <p:bg/>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grpId="0" nodeType="clickEffect">
                                  <p:stCondLst>
                                    <p:cond delay="0"/>
                                  </p:stCondLst>
                                  <p:iterate type="lt">
                                    <p:tmPct val="10000"/>
                                  </p:iterate>
                                  <p:childTnLst>
                                    <p:animMotion origin="layout" path="M 0.0 0.0 L 0.0 -0.07213" pathEditMode="relative" ptsTypes="">
                                      <p:cBhvr>
                                        <p:cTn id="14" dur="250" accel="50000" decel="50000" autoRev="1" fill="hold">
                                          <p:stCondLst>
                                            <p:cond delay="0"/>
                                          </p:stCondLst>
                                        </p:cTn>
                                        <p:tgtEl>
                                          <p:spTgt spid="3">
                                            <p:txEl>
                                              <p:pRg st="0" end="0"/>
                                            </p:txEl>
                                          </p:spTgt>
                                        </p:tgtEl>
                                        <p:attrNameLst>
                                          <p:attrName>ppt_x</p:attrName>
                                          <p:attrName>ppt_y</p:attrName>
                                        </p:attrNameLst>
                                      </p:cBhvr>
                                    </p:animMotion>
                                    <p:animRot by="1500000">
                                      <p:cBhvr>
                                        <p:cTn id="15" dur="125" fill="hold">
                                          <p:stCondLst>
                                            <p:cond delay="0"/>
                                          </p:stCondLst>
                                        </p:cTn>
                                        <p:tgtEl>
                                          <p:spTgt spid="3">
                                            <p:txEl>
                                              <p:pRg st="0" end="0"/>
                                            </p:txEl>
                                          </p:spTgt>
                                        </p:tgtEl>
                                        <p:attrNameLst>
                                          <p:attrName>r</p:attrName>
                                        </p:attrNameLst>
                                      </p:cBhvr>
                                    </p:animRot>
                                    <p:animRot by="-1500000">
                                      <p:cBhvr>
                                        <p:cTn id="16" dur="125" fill="hold">
                                          <p:stCondLst>
                                            <p:cond delay="125"/>
                                          </p:stCondLst>
                                        </p:cTn>
                                        <p:tgtEl>
                                          <p:spTgt spid="3">
                                            <p:txEl>
                                              <p:pRg st="0" end="0"/>
                                            </p:txEl>
                                          </p:spTgt>
                                        </p:tgtEl>
                                        <p:attrNameLst>
                                          <p:attrName>r</p:attrName>
                                        </p:attrNameLst>
                                      </p:cBhvr>
                                    </p:animRot>
                                    <p:animRot by="-1500000">
                                      <p:cBhvr>
                                        <p:cTn id="17" dur="125" fill="hold">
                                          <p:stCondLst>
                                            <p:cond delay="250"/>
                                          </p:stCondLst>
                                        </p:cTn>
                                        <p:tgtEl>
                                          <p:spTgt spid="3">
                                            <p:txEl>
                                              <p:pRg st="0" end="0"/>
                                            </p:txEl>
                                          </p:spTgt>
                                        </p:tgtEl>
                                        <p:attrNameLst>
                                          <p:attrName>r</p:attrName>
                                        </p:attrNameLst>
                                      </p:cBhvr>
                                    </p:animRot>
                                    <p:animRot by="1500000">
                                      <p:cBhvr>
                                        <p:cTn id="18" dur="125" fill="hold">
                                          <p:stCondLst>
                                            <p:cond delay="375"/>
                                          </p:stCondLst>
                                        </p:cTn>
                                        <p:tgtEl>
                                          <p:spTgt spid="3">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4" presetClass="emph" presetSubtype="0" fill="hold" grpId="0" nodeType="clickEffect">
                                  <p:stCondLst>
                                    <p:cond delay="0"/>
                                  </p:stCondLst>
                                  <p:iterate type="lt">
                                    <p:tmPct val="10000"/>
                                  </p:iterate>
                                  <p:childTnLst>
                                    <p:animMotion origin="layout" path="M 0.0 0.0 L 0.0 -0.07213" pathEditMode="relative" ptsTypes="">
                                      <p:cBhvr>
                                        <p:cTn id="22" dur="250" accel="50000" decel="50000" autoRev="1" fill="hold">
                                          <p:stCondLst>
                                            <p:cond delay="0"/>
                                          </p:stCondLst>
                                        </p:cTn>
                                        <p:tgtEl>
                                          <p:spTgt spid="3">
                                            <p:txEl>
                                              <p:pRg st="1" end="1"/>
                                            </p:txEl>
                                          </p:spTgt>
                                        </p:tgtEl>
                                        <p:attrNameLst>
                                          <p:attrName>ppt_x</p:attrName>
                                          <p:attrName>ppt_y</p:attrName>
                                        </p:attrNameLst>
                                      </p:cBhvr>
                                    </p:animMotion>
                                    <p:animRot by="1500000">
                                      <p:cBhvr>
                                        <p:cTn id="23" dur="125" fill="hold">
                                          <p:stCondLst>
                                            <p:cond delay="0"/>
                                          </p:stCondLst>
                                        </p:cTn>
                                        <p:tgtEl>
                                          <p:spTgt spid="3">
                                            <p:txEl>
                                              <p:pRg st="1" end="1"/>
                                            </p:txEl>
                                          </p:spTgt>
                                        </p:tgtEl>
                                        <p:attrNameLst>
                                          <p:attrName>r</p:attrName>
                                        </p:attrNameLst>
                                      </p:cBhvr>
                                    </p:animRot>
                                    <p:animRot by="-1500000">
                                      <p:cBhvr>
                                        <p:cTn id="24" dur="125" fill="hold">
                                          <p:stCondLst>
                                            <p:cond delay="125"/>
                                          </p:stCondLst>
                                        </p:cTn>
                                        <p:tgtEl>
                                          <p:spTgt spid="3">
                                            <p:txEl>
                                              <p:pRg st="1" end="1"/>
                                            </p:txEl>
                                          </p:spTgt>
                                        </p:tgtEl>
                                        <p:attrNameLst>
                                          <p:attrName>r</p:attrName>
                                        </p:attrNameLst>
                                      </p:cBhvr>
                                    </p:animRot>
                                    <p:animRot by="-1500000">
                                      <p:cBhvr>
                                        <p:cTn id="25" dur="125" fill="hold">
                                          <p:stCondLst>
                                            <p:cond delay="250"/>
                                          </p:stCondLst>
                                        </p:cTn>
                                        <p:tgtEl>
                                          <p:spTgt spid="3">
                                            <p:txEl>
                                              <p:pRg st="1" end="1"/>
                                            </p:txEl>
                                          </p:spTgt>
                                        </p:tgtEl>
                                        <p:attrNameLst>
                                          <p:attrName>r</p:attrName>
                                        </p:attrNameLst>
                                      </p:cBhvr>
                                    </p:animRot>
                                    <p:animRot by="1500000">
                                      <p:cBhvr>
                                        <p:cTn id="26" dur="125" fill="hold">
                                          <p:stCondLst>
                                            <p:cond delay="375"/>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80528" y="0"/>
            <a:ext cx="9721080" cy="7029400"/>
          </a:xfrm>
        </p:spPr>
        <p:style>
          <a:lnRef idx="1">
            <a:schemeClr val="accent6"/>
          </a:lnRef>
          <a:fillRef idx="2">
            <a:schemeClr val="accent6"/>
          </a:fillRef>
          <a:effectRef idx="1">
            <a:schemeClr val="accent6"/>
          </a:effectRef>
          <a:fontRef idx="minor">
            <a:schemeClr val="dk1"/>
          </a:fontRef>
        </p:style>
        <p:txBody>
          <a:bodyPr>
            <a:noAutofit/>
          </a:bodyPr>
          <a:lstStyle/>
          <a:p>
            <a:pPr lvl="0"/>
            <a:r>
              <a:rPr lang="ar-SA" sz="2400" b="1" dirty="0"/>
              <a:t>الموضــــوع</a:t>
            </a:r>
            <a:r>
              <a:rPr lang="ar-SA" sz="2400" dirty="0"/>
              <a:t> : هو قضية البحث يعبر عن المشكلة التي سوف يتطرَّق إليها الباحــــــــث ويناقشها، ويجب أن يكون الموضوع واضحا وشاملا ودقيقا.</a:t>
            </a:r>
            <a:endParaRPr lang="en-US" sz="2400" dirty="0"/>
          </a:p>
          <a:p>
            <a:pPr lvl="0"/>
            <a:r>
              <a:rPr lang="ar-SA" sz="2400" b="1" dirty="0"/>
              <a:t>أهمية البحث</a:t>
            </a:r>
            <a:r>
              <a:rPr lang="ar-SA" sz="2400" dirty="0"/>
              <a:t>: ويعني ذلك الأسباب التي دعت الباحث إلى دراسة تلك المشكلة أو القضية.</a:t>
            </a:r>
            <a:endParaRPr lang="en-US" sz="2400" dirty="0"/>
          </a:p>
          <a:p>
            <a:pPr lvl="0"/>
            <a:r>
              <a:rPr lang="ar-SA" sz="2400" b="1" dirty="0"/>
              <a:t>أهداف البحث</a:t>
            </a:r>
            <a:r>
              <a:rPr lang="ar-SA" sz="2400" dirty="0"/>
              <a:t> : ويتمثل ذلك في الأهداف المتعلقة بالبحث، سواء الرئيسية، أو الفرعـــة ، المراد تحقيقها بعد الانتهاء من القيام بالبحث.</a:t>
            </a:r>
            <a:endParaRPr lang="en-US" sz="2400" dirty="0"/>
          </a:p>
          <a:p>
            <a:pPr lvl="0"/>
            <a:r>
              <a:rPr lang="ar-SA" sz="2400" b="1" dirty="0"/>
              <a:t>الإطار النظري للبحث</a:t>
            </a:r>
            <a:r>
              <a:rPr lang="ar-SA" sz="2400" dirty="0"/>
              <a:t> : وهو يعني توضيح بعض الدراسات السابقة، والتي تطرقت إلى المشكلة نفسها، والتي يمكـن الاستفادة منها في سـياق البحث، وينبغي على البــــاحث أن يختار المميز منها . </a:t>
            </a:r>
            <a:endParaRPr lang="en-US" sz="2400" dirty="0"/>
          </a:p>
          <a:p>
            <a:pPr lvl="0"/>
            <a:r>
              <a:rPr lang="ar-SA" sz="2400" b="1" dirty="0"/>
              <a:t>فرضيات الدراسة الخاصة بالبحث</a:t>
            </a:r>
            <a:r>
              <a:rPr lang="ar-SA" sz="2400" dirty="0"/>
              <a:t>: وتعــد من أبرز عناصر مقدمة البحث العلمي, ويقوم الباحث بإثبات كونها صحيحة من عدمه, عن طريق جميع كل الأدلة العلمية والبراهيــن.</a:t>
            </a:r>
            <a:endParaRPr lang="en-US" sz="2400" dirty="0"/>
          </a:p>
          <a:p>
            <a:pPr lvl="0"/>
            <a:r>
              <a:rPr lang="ar-SA" sz="2400" dirty="0"/>
              <a:t> </a:t>
            </a:r>
            <a:r>
              <a:rPr lang="ar-SA" sz="2400" b="1" dirty="0"/>
              <a:t>المجتمع الخاص بالبحث</a:t>
            </a:r>
            <a:r>
              <a:rPr lang="ar-SA" sz="2400" dirty="0"/>
              <a:t> : ويعبر ذلك عن المجتمع الذي يتسم بخصائص معينة تناسـب دراسـة مشكلة البحث، وفي حالة كون مجتمع البحث كبيرا يتم اختيار عينة، بحيث تحمل تلك العينة الخصائص الخاصة بمجتمع الدراسة المشار إليه في البحث.</a:t>
            </a:r>
            <a:endParaRPr lang="en-US" sz="2400" dirty="0"/>
          </a:p>
          <a:p>
            <a:pPr lvl="0"/>
            <a:r>
              <a:rPr lang="ar-SA" sz="2400" dirty="0"/>
              <a:t> </a:t>
            </a:r>
            <a:r>
              <a:rPr lang="ar-SA" sz="2400" b="1" dirty="0"/>
              <a:t>حدود دراسة البحث</a:t>
            </a:r>
            <a:r>
              <a:rPr lang="ar-SA" sz="2400" dirty="0"/>
              <a:t> : هي عبارة عن جزئيين، ويتمثل ذلك في الحدود </a:t>
            </a:r>
            <a:r>
              <a:rPr lang="ar-SA" sz="2400" b="1" dirty="0"/>
              <a:t>المكانية والزمنية </a:t>
            </a:r>
            <a:r>
              <a:rPr lang="ar-SA" sz="2400" dirty="0"/>
              <a:t>، فبالنسبة للحدود المكانية ، فهي تمثـل المنطقة الجغرافية التي قام الباحث باختيارهــا ، وبالنسبة للحدود الزمنية , فهي تتمثل في المــدة الزمنية الخاصة بالبحث، والتي قد تمتد لسنوات عدة، وتلك الحدود هي الأسس المرجعية لقضية البحث </a:t>
            </a:r>
            <a:r>
              <a:rPr lang="ar-SA" sz="2400" dirty="0" smtClean="0"/>
              <a:t>.</a:t>
            </a:r>
            <a:endParaRPr lang="en-US" sz="2400" dirty="0"/>
          </a:p>
        </p:txBody>
      </p:sp>
    </p:spTree>
    <p:extLst>
      <p:ext uri="{BB962C8B-B14F-4D97-AF65-F5344CB8AC3E}">
        <p14:creationId xmlns:p14="http://schemas.microsoft.com/office/powerpoint/2010/main" val="2272849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26876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ar-IQ" b="1" u="sng" dirty="0"/>
              <a:t>مفهوم البحث العلمي (</a:t>
            </a:r>
            <a:r>
              <a:rPr lang="en-US" b="1" u="sng" dirty="0"/>
              <a:t>Research Concepts</a:t>
            </a:r>
            <a:r>
              <a:rPr lang="ar-IQ" b="1" u="sng" dirty="0"/>
              <a:t>)</a:t>
            </a:r>
            <a:endParaRPr lang="ar-IQ" dirty="0"/>
          </a:p>
        </p:txBody>
      </p:sp>
      <p:sp>
        <p:nvSpPr>
          <p:cNvPr id="3" name="عنصر نائب للمحتوى 2"/>
          <p:cNvSpPr>
            <a:spLocks noGrp="1"/>
          </p:cNvSpPr>
          <p:nvPr>
            <p:ph idx="1"/>
          </p:nvPr>
        </p:nvSpPr>
        <p:spPr>
          <a:xfrm>
            <a:off x="0" y="1268760"/>
            <a:ext cx="9144000" cy="6336704"/>
          </a:xfrm>
        </p:spPr>
        <p:style>
          <a:lnRef idx="1">
            <a:schemeClr val="accent2"/>
          </a:lnRef>
          <a:fillRef idx="2">
            <a:schemeClr val="accent2"/>
          </a:fillRef>
          <a:effectRef idx="1">
            <a:schemeClr val="accent2"/>
          </a:effectRef>
          <a:fontRef idx="minor">
            <a:schemeClr val="dk1"/>
          </a:fontRef>
        </p:style>
        <p:txBody>
          <a:bodyPr>
            <a:noAutofit/>
          </a:bodyPr>
          <a:lstStyle/>
          <a:p>
            <a:pPr marL="0" indent="0">
              <a:buNone/>
            </a:pPr>
            <a:r>
              <a:rPr lang="ar-IQ" b="1" dirty="0" smtClean="0"/>
              <a:t>البحث </a:t>
            </a:r>
            <a:r>
              <a:rPr lang="ar-IQ" b="1" dirty="0"/>
              <a:t>العلمي هو نشاط انساني يتسـم بإتبــاع قواعـد منظمة واضحة </a:t>
            </a:r>
            <a:r>
              <a:rPr lang="ar-IQ" b="1" dirty="0" smtClean="0"/>
              <a:t>المعالم ويهـدف الى </a:t>
            </a:r>
            <a:r>
              <a:rPr lang="ar-IQ" b="1" dirty="0"/>
              <a:t>حل مشكلة أو استقصاء عن وضع معين أو تصحيح فرضية أو التحقق من صحة </a:t>
            </a:r>
            <a:r>
              <a:rPr lang="ar-IQ" b="1" dirty="0" smtClean="0"/>
              <a:t>نتائج توصلت </a:t>
            </a:r>
            <a:r>
              <a:rPr lang="ar-IQ" b="1" dirty="0"/>
              <a:t>اليها دراسة </a:t>
            </a:r>
            <a:r>
              <a:rPr lang="ar-IQ" b="1" dirty="0" smtClean="0"/>
              <a:t>سابقة, </a:t>
            </a:r>
            <a:r>
              <a:rPr lang="ar-IQ" b="1" dirty="0"/>
              <a:t>والاستفادة من الدراسة السابقة , على اعتبار ان المعرفة </a:t>
            </a:r>
            <a:r>
              <a:rPr lang="ar-IQ" b="1" dirty="0" smtClean="0"/>
              <a:t>عمليــة تراكم </a:t>
            </a:r>
            <a:r>
              <a:rPr lang="ar-IQ" b="1" dirty="0"/>
              <a:t>للمعرفة فان المعرفة لا تبنى إلا على المعرفة , وأن يبدأ من حيث انتهى إليه </a:t>
            </a:r>
            <a:r>
              <a:rPr lang="ar-IQ" b="1" dirty="0" smtClean="0"/>
              <a:t>الاخرون, وإنه </a:t>
            </a:r>
            <a:r>
              <a:rPr lang="ar-IQ" b="1" dirty="0"/>
              <a:t>محاولة لاكتشاف المعرفة والتنقيب عنها وتنميتها وفحصها وتحقيقها بدقة </a:t>
            </a:r>
            <a:r>
              <a:rPr lang="ar-IQ" b="1" dirty="0" smtClean="0"/>
              <a:t>ونقد عميق ثم </a:t>
            </a:r>
            <a:r>
              <a:rPr lang="ar-IQ" b="1" dirty="0"/>
              <a:t>عرضها بشكل متكامل ولكي تسير في ركب الحضارة العلمية والمعارف </a:t>
            </a:r>
            <a:r>
              <a:rPr lang="ar-IQ" b="1" dirty="0" smtClean="0"/>
              <a:t>البشـرية ,هو استعلام </a:t>
            </a:r>
            <a:r>
              <a:rPr lang="ar-IQ" b="1" dirty="0"/>
              <a:t>دراسي جدوى أو اختيار عن طريق التحري والتنقيب والتجريب بغرض </a:t>
            </a:r>
            <a:r>
              <a:rPr lang="ar-IQ" b="1" dirty="0" smtClean="0"/>
              <a:t>اكتشـاف حقائق </a:t>
            </a:r>
            <a:r>
              <a:rPr lang="ar-IQ" b="1" dirty="0"/>
              <a:t>جديدة أو تفسـيريها أو مراجعـة للنظريـات والقوانيـن المتداولة والمقبولة في </a:t>
            </a:r>
            <a:r>
              <a:rPr lang="ar-IQ" b="1" dirty="0" smtClean="0"/>
              <a:t>المجتمــــع في </a:t>
            </a:r>
            <a:r>
              <a:rPr lang="ar-IQ" b="1" dirty="0"/>
              <a:t>ضوء حقائق جديدة أو تطبيقات عملية لنظريات قوانين مستحدثة أو معدلــــة </a:t>
            </a:r>
            <a:r>
              <a:rPr lang="ar-IQ" b="1" dirty="0" smtClean="0"/>
              <a:t>.</a:t>
            </a:r>
            <a:endParaRPr lang="en-US" b="1" dirty="0"/>
          </a:p>
        </p:txBody>
      </p:sp>
    </p:spTree>
    <p:extLst>
      <p:ext uri="{BB962C8B-B14F-4D97-AF65-F5344CB8AC3E}">
        <p14:creationId xmlns:p14="http://schemas.microsoft.com/office/powerpoint/2010/main" val="2106499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52736"/>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ar-IQ" b="1" u="sng" dirty="0" smtClean="0"/>
              <a:t/>
            </a:r>
            <a:br>
              <a:rPr lang="ar-IQ" b="1" u="sng" dirty="0" smtClean="0"/>
            </a:br>
            <a:r>
              <a:rPr lang="ar-SA" sz="4900" b="1" dirty="0" smtClean="0"/>
              <a:t>منهج </a:t>
            </a:r>
            <a:r>
              <a:rPr lang="ar-SA" sz="4900" b="1" dirty="0"/>
              <a:t>البحث العلمي</a:t>
            </a:r>
            <a:r>
              <a:rPr lang="en-US" dirty="0"/>
              <a:t/>
            </a:r>
            <a:br>
              <a:rPr lang="en-US" dirty="0"/>
            </a:br>
            <a:endParaRPr lang="ar-IQ" dirty="0"/>
          </a:p>
        </p:txBody>
      </p:sp>
      <p:sp>
        <p:nvSpPr>
          <p:cNvPr id="3" name="عنصر نائب للمحتوى 2"/>
          <p:cNvSpPr>
            <a:spLocks noGrp="1"/>
          </p:cNvSpPr>
          <p:nvPr>
            <p:ph idx="1"/>
          </p:nvPr>
        </p:nvSpPr>
        <p:spPr>
          <a:xfrm>
            <a:off x="0" y="1052736"/>
            <a:ext cx="9144000" cy="5805264"/>
          </a:xfrm>
        </p:spPr>
        <p:style>
          <a:lnRef idx="1">
            <a:schemeClr val="accent2"/>
          </a:lnRef>
          <a:fillRef idx="2">
            <a:schemeClr val="accent2"/>
          </a:fillRef>
          <a:effectRef idx="1">
            <a:schemeClr val="accent2"/>
          </a:effectRef>
          <a:fontRef idx="minor">
            <a:schemeClr val="dk1"/>
          </a:fontRef>
        </p:style>
        <p:txBody>
          <a:bodyPr>
            <a:normAutofit fontScale="92500"/>
          </a:bodyPr>
          <a:lstStyle/>
          <a:p>
            <a:r>
              <a:rPr lang="ar-SA" sz="3600" b="1" dirty="0"/>
              <a:t>يعد منهج البحث العلمي إحدى الأدوات التي يمكن عن طريقها </a:t>
            </a:r>
            <a:r>
              <a:rPr lang="ar-SA" sz="3600" b="1" dirty="0" smtClean="0"/>
              <a:t>الحصول</a:t>
            </a:r>
            <a:r>
              <a:rPr lang="ar-IQ" sz="3600" b="1" dirty="0" smtClean="0"/>
              <a:t> </a:t>
            </a:r>
            <a:r>
              <a:rPr lang="ar-SA" sz="3600" b="1" dirty="0" smtClean="0"/>
              <a:t>على معلومات</a:t>
            </a:r>
            <a:r>
              <a:rPr lang="ar-IQ" sz="3600" b="1" dirty="0" smtClean="0"/>
              <a:t> </a:t>
            </a:r>
            <a:r>
              <a:rPr lang="ar-SA" sz="3600" b="1" dirty="0" smtClean="0"/>
              <a:t>دقيقة </a:t>
            </a:r>
            <a:r>
              <a:rPr lang="ar-SA" sz="3600" b="1" dirty="0"/>
              <a:t>، وبشكل متكامل في قضية أو مشكلة معينة ، والغرض من ذلك هو حل تلك المشكلة مـن </a:t>
            </a:r>
            <a:r>
              <a:rPr lang="ar-SA" sz="3600" b="1" dirty="0" smtClean="0"/>
              <a:t>خلال </a:t>
            </a:r>
            <a:r>
              <a:rPr lang="ar-SA" sz="3600" b="1" dirty="0"/>
              <a:t>التطرق لجميع العوامل المحيطة بها، سواء الداخلية، أو الخارجية، عن طريق اللجوء </a:t>
            </a:r>
            <a:r>
              <a:rPr lang="ar-SA" sz="3600" b="1" dirty="0" smtClean="0"/>
              <a:t>إلى</a:t>
            </a:r>
            <a:r>
              <a:rPr lang="ar-IQ" sz="3600" b="1" dirty="0" smtClean="0"/>
              <a:t> </a:t>
            </a:r>
            <a:r>
              <a:rPr lang="ar-SA" sz="3600" b="1" dirty="0" smtClean="0"/>
              <a:t>الأساليب </a:t>
            </a:r>
            <a:r>
              <a:rPr lang="ar-SA" sz="3600" b="1" dirty="0"/>
              <a:t>العلمية الحديثة ؛ من أجل الحصول على المعلومـــات من مصادر متعددة ، ومن ثــــم </a:t>
            </a:r>
            <a:r>
              <a:rPr lang="ar-SA" sz="3600" b="1" dirty="0" smtClean="0"/>
              <a:t>دراستها </a:t>
            </a:r>
            <a:r>
              <a:rPr lang="ar-SA" sz="3600" b="1" dirty="0"/>
              <a:t>وتحليها للوصول إلى النتائج .</a:t>
            </a:r>
            <a:endParaRPr lang="en-US" sz="3600" b="1" dirty="0"/>
          </a:p>
          <a:p>
            <a:r>
              <a:rPr lang="ar-SA" b="1" u="sng" dirty="0"/>
              <a:t>أنواع مناهج البحث العلمي</a:t>
            </a:r>
            <a:r>
              <a:rPr lang="ar-SA" b="1" dirty="0"/>
              <a:t> :</a:t>
            </a:r>
            <a:endParaRPr lang="en-US" dirty="0"/>
          </a:p>
          <a:p>
            <a:pPr marL="0" lvl="0" indent="0">
              <a:buNone/>
            </a:pPr>
            <a:r>
              <a:rPr lang="ar-SA" b="1" dirty="0"/>
              <a:t>المنهج الوصفي , المنهج التاريخي (</a:t>
            </a:r>
            <a:r>
              <a:rPr lang="ar-SA" b="1" dirty="0" err="1"/>
              <a:t>الاستردادي</a:t>
            </a:r>
            <a:r>
              <a:rPr lang="ar-SA" b="1" dirty="0"/>
              <a:t>) , المنهج التجريبي, المنهج التحليلي ,المنهج الفلسفي ,</a:t>
            </a:r>
            <a:endParaRPr lang="en-US" dirty="0"/>
          </a:p>
          <a:p>
            <a:pPr marL="0" indent="0">
              <a:buNone/>
            </a:pPr>
            <a:r>
              <a:rPr lang="ar-SA" b="1" dirty="0"/>
              <a:t> المنهج الاستقرائي</a:t>
            </a:r>
            <a:r>
              <a:rPr lang="ar-SA" dirty="0"/>
              <a:t> , </a:t>
            </a:r>
            <a:r>
              <a:rPr lang="ar-SA" b="1" dirty="0"/>
              <a:t>المنهج الاستنباطي</a:t>
            </a:r>
            <a:endParaRPr lang="en-US" dirty="0"/>
          </a:p>
          <a:p>
            <a:pPr marL="0" indent="0">
              <a:buNone/>
            </a:pPr>
            <a:endParaRPr lang="ar-IQ" dirty="0"/>
          </a:p>
        </p:txBody>
      </p:sp>
    </p:spTree>
    <p:extLst>
      <p:ext uri="{BB962C8B-B14F-4D97-AF65-F5344CB8AC3E}">
        <p14:creationId xmlns:p14="http://schemas.microsoft.com/office/powerpoint/2010/main" val="2354013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96752"/>
          </a:xfrm>
        </p:spPr>
        <p:style>
          <a:lnRef idx="2">
            <a:schemeClr val="accent6">
              <a:shade val="50000"/>
            </a:schemeClr>
          </a:lnRef>
          <a:fillRef idx="1">
            <a:schemeClr val="accent6"/>
          </a:fillRef>
          <a:effectRef idx="0">
            <a:schemeClr val="accent6"/>
          </a:effectRef>
          <a:fontRef idx="minor">
            <a:schemeClr val="lt1"/>
          </a:fontRef>
        </p:style>
        <p:txBody>
          <a:bodyPr/>
          <a:lstStyle/>
          <a:p>
            <a:r>
              <a:rPr lang="ar-SA" b="1" dirty="0"/>
              <a:t>تعريف منهج البحث العلمي</a:t>
            </a:r>
            <a:endParaRPr lang="ar-IQ" dirty="0"/>
          </a:p>
        </p:txBody>
      </p:sp>
      <p:sp>
        <p:nvSpPr>
          <p:cNvPr id="3" name="عنصر نائب للمحتوى 2"/>
          <p:cNvSpPr>
            <a:spLocks noGrp="1"/>
          </p:cNvSpPr>
          <p:nvPr>
            <p:ph idx="1"/>
          </p:nvPr>
        </p:nvSpPr>
        <p:spPr>
          <a:xfrm>
            <a:off x="0" y="1340768"/>
            <a:ext cx="9144000" cy="5517232"/>
          </a:xfrm>
        </p:spPr>
        <p:style>
          <a:lnRef idx="1">
            <a:schemeClr val="accent6"/>
          </a:lnRef>
          <a:fillRef idx="2">
            <a:schemeClr val="accent6"/>
          </a:fillRef>
          <a:effectRef idx="1">
            <a:schemeClr val="accent6"/>
          </a:effectRef>
          <a:fontRef idx="minor">
            <a:schemeClr val="dk1"/>
          </a:fontRef>
        </p:style>
        <p:txBody>
          <a:bodyPr>
            <a:normAutofit lnSpcReduction="10000"/>
          </a:bodyPr>
          <a:lstStyle/>
          <a:p>
            <a:r>
              <a:rPr lang="ar-SA" sz="3600" dirty="0"/>
              <a:t>مجموعة من الأدوات والطرق والتقنيات الخاصة ، والتي يتم </a:t>
            </a:r>
            <a:r>
              <a:rPr lang="ar-SA" sz="3600" dirty="0" smtClean="0"/>
              <a:t>استخدامها</a:t>
            </a:r>
            <a:r>
              <a:rPr lang="ar-IQ" sz="3600" dirty="0" smtClean="0"/>
              <a:t> </a:t>
            </a:r>
            <a:r>
              <a:rPr lang="ar-SA" sz="3600" dirty="0" smtClean="0"/>
              <a:t>في </a:t>
            </a:r>
            <a:r>
              <a:rPr lang="ar-SA" sz="3600" dirty="0"/>
              <a:t>فحص المعارف والظواهر المكتشفة ، أو هو استكمال لبعض النظريات والمعلومات، </a:t>
            </a:r>
            <a:r>
              <a:rPr lang="ar-SA" sz="3600" dirty="0" smtClean="0"/>
              <a:t>ويعتمد</a:t>
            </a:r>
            <a:r>
              <a:rPr lang="ar-IQ" sz="3600" dirty="0" smtClean="0"/>
              <a:t> </a:t>
            </a:r>
            <a:r>
              <a:rPr lang="ar-SA" sz="3600" dirty="0" smtClean="0"/>
              <a:t>ذلك </a:t>
            </a:r>
            <a:r>
              <a:rPr lang="ar-SA" sz="3600" dirty="0"/>
              <a:t>على تجميع بعض التأكيدات، ويجب أن تكون قابلة للقياس والاستنتاج . </a:t>
            </a:r>
            <a:endParaRPr lang="en-US" sz="3600" dirty="0"/>
          </a:p>
          <a:p>
            <a:r>
              <a:rPr lang="ar-SA" sz="3600" b="1" dirty="0"/>
              <a:t>وعرف البعض منهج البحث العلمي</a:t>
            </a:r>
            <a:r>
              <a:rPr lang="ar-SA" sz="3600" dirty="0"/>
              <a:t> بأنه :- أحد الأنظمة السلوكية التي تهدف إلى نمو </a:t>
            </a:r>
            <a:r>
              <a:rPr lang="ar-SA" sz="3600" dirty="0" smtClean="0"/>
              <a:t>الإدراك</a:t>
            </a:r>
            <a:r>
              <a:rPr lang="ar-IQ" sz="3600" dirty="0" smtClean="0"/>
              <a:t> </a:t>
            </a:r>
            <a:r>
              <a:rPr lang="ar-SA" sz="3600" dirty="0" smtClean="0"/>
              <a:t>البشري </a:t>
            </a:r>
            <a:r>
              <a:rPr lang="ar-SA" sz="3600" dirty="0"/>
              <a:t>، وتنمية القدرة على الاستفادة من جميع المعلومات المتاحة ، بما يؤدي في النهاية </a:t>
            </a:r>
            <a:r>
              <a:rPr lang="ar-SA" sz="3600" dirty="0" smtClean="0"/>
              <a:t>إلى</a:t>
            </a:r>
            <a:r>
              <a:rPr lang="ar-IQ" sz="3600" dirty="0" smtClean="0"/>
              <a:t> </a:t>
            </a:r>
            <a:r>
              <a:rPr lang="ar-SA" sz="3600" dirty="0" smtClean="0"/>
              <a:t>تكوين </a:t>
            </a:r>
            <a:r>
              <a:rPr lang="ar-SA" sz="3600" dirty="0"/>
              <a:t>حياة حضارية متميزة للفرد والمجتمع .</a:t>
            </a:r>
            <a:endParaRPr lang="en-US" sz="3600" dirty="0"/>
          </a:p>
          <a:p>
            <a:pPr marL="0" indent="0">
              <a:buNone/>
            </a:pPr>
            <a:endParaRPr lang="ar-IQ" dirty="0"/>
          </a:p>
        </p:txBody>
      </p:sp>
    </p:spTree>
    <p:extLst>
      <p:ext uri="{BB962C8B-B14F-4D97-AF65-F5344CB8AC3E}">
        <p14:creationId xmlns:p14="http://schemas.microsoft.com/office/powerpoint/2010/main" val="2694449779"/>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96752"/>
          </a:xfrm>
        </p:spPr>
        <p:style>
          <a:lnRef idx="2">
            <a:schemeClr val="accent6">
              <a:shade val="50000"/>
            </a:schemeClr>
          </a:lnRef>
          <a:fillRef idx="1">
            <a:schemeClr val="accent6"/>
          </a:fillRef>
          <a:effectRef idx="0">
            <a:schemeClr val="accent6"/>
          </a:effectRef>
          <a:fontRef idx="minor">
            <a:schemeClr val="lt1"/>
          </a:fontRef>
        </p:style>
        <p:txBody>
          <a:bodyPr/>
          <a:lstStyle/>
          <a:p>
            <a:r>
              <a:rPr lang="ar-IQ" b="1" dirty="0">
                <a:solidFill>
                  <a:srgbClr val="FFFF00"/>
                </a:solidFill>
              </a:rPr>
              <a:t>البحث العلمي لغوياً </a:t>
            </a:r>
            <a:endParaRPr lang="ar-IQ" dirty="0">
              <a:solidFill>
                <a:srgbClr val="FFFF00"/>
              </a:solidFill>
            </a:endParaRPr>
          </a:p>
        </p:txBody>
      </p:sp>
      <p:sp>
        <p:nvSpPr>
          <p:cNvPr id="3" name="عنصر نائب للمحتوى 2"/>
          <p:cNvSpPr>
            <a:spLocks noGrp="1"/>
          </p:cNvSpPr>
          <p:nvPr>
            <p:ph idx="1"/>
          </p:nvPr>
        </p:nvSpPr>
        <p:spPr>
          <a:xfrm>
            <a:off x="0" y="1268760"/>
            <a:ext cx="9144000" cy="5589240"/>
          </a:xfrm>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ar-IQ" sz="3600" b="1" dirty="0"/>
              <a:t>يتكون مصطلح البحث العلمي من مقطعيـــــن هما </a:t>
            </a:r>
            <a:endParaRPr lang="en-US" sz="3600" b="1" dirty="0"/>
          </a:p>
          <a:p>
            <a:r>
              <a:rPr lang="ar-IQ" sz="3600" b="1" dirty="0"/>
              <a:t>الأول </a:t>
            </a:r>
            <a:r>
              <a:rPr lang="ar-IQ" sz="3600" b="1" baseline="30000" dirty="0"/>
              <a:t>(( </a:t>
            </a:r>
            <a:r>
              <a:rPr lang="ar-IQ" sz="3600" b="1" dirty="0"/>
              <a:t>البحث</a:t>
            </a:r>
            <a:r>
              <a:rPr lang="ar-IQ" sz="3600" b="1" baseline="30000" dirty="0"/>
              <a:t> ))</a:t>
            </a:r>
            <a:r>
              <a:rPr lang="ar-IQ" sz="3600" b="1" dirty="0"/>
              <a:t>  وهو كلمة مشتقة من مصدر الفعل ( بحث ) ومعناه: حاول, فتش, تحرى... </a:t>
            </a:r>
            <a:endParaRPr lang="en-US" sz="3600" b="1" dirty="0"/>
          </a:p>
          <a:p>
            <a:r>
              <a:rPr lang="ar-IQ" sz="3600" b="1" dirty="0"/>
              <a:t>الثاني </a:t>
            </a:r>
            <a:r>
              <a:rPr lang="ar-IQ" sz="3600" b="1" baseline="30000" dirty="0"/>
              <a:t>(( </a:t>
            </a:r>
            <a:r>
              <a:rPr lang="ar-IQ" sz="3600" b="1" dirty="0"/>
              <a:t>العلمي</a:t>
            </a:r>
            <a:r>
              <a:rPr lang="ar-IQ" sz="3600" b="1" baseline="30000" dirty="0"/>
              <a:t> ))</a:t>
            </a:r>
            <a:r>
              <a:rPr lang="ar-IQ" sz="3600" b="1" dirty="0"/>
              <a:t> وهو كلمة مشتقة من كلمة ( العلم ) ومعناه : الحقيقة, المعرفة, التجريـب ...</a:t>
            </a:r>
            <a:endParaRPr lang="en-US" sz="3600" b="1" dirty="0"/>
          </a:p>
          <a:p>
            <a:r>
              <a:rPr lang="ar-IQ" sz="3600" b="1" dirty="0"/>
              <a:t>والعلم هو المعرفة المنظمة التي تنشأ عن الملاحظة والدراسـة والتجريب بغرض وضع </a:t>
            </a:r>
            <a:r>
              <a:rPr lang="ar-IQ" sz="3600" b="1" dirty="0" smtClean="0"/>
              <a:t>أسـس وقواعد </a:t>
            </a:r>
            <a:r>
              <a:rPr lang="ar-IQ" sz="3600" b="1" dirty="0"/>
              <a:t>لها يتم دراسته . </a:t>
            </a:r>
            <a:endParaRPr lang="en-US" sz="3600" b="1" dirty="0"/>
          </a:p>
          <a:p>
            <a:r>
              <a:rPr lang="ar-IQ" sz="3600" b="1" dirty="0"/>
              <a:t>العلم له جانبان ( معرفة و إدراك منظم ومعمق القائم على الدراسة والتجربة ) ,</a:t>
            </a:r>
            <a:endParaRPr lang="en-US" sz="3600" b="1" dirty="0"/>
          </a:p>
          <a:p>
            <a:pPr marL="0" indent="0">
              <a:buNone/>
            </a:pPr>
            <a:endParaRPr lang="ar-IQ" dirty="0"/>
          </a:p>
        </p:txBody>
      </p:sp>
    </p:spTree>
    <p:extLst>
      <p:ext uri="{BB962C8B-B14F-4D97-AF65-F5344CB8AC3E}">
        <p14:creationId xmlns:p14="http://schemas.microsoft.com/office/powerpoint/2010/main" val="151679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3">
                                            <p:txEl>
                                              <p:pRg st="0" end="0"/>
                                            </p:txEl>
                                          </p:spTgt>
                                        </p:tgtEl>
                                        <p:attrNameLst>
                                          <p:attrName>r</p:attrName>
                                        </p:attrNameLst>
                                      </p:cBhvr>
                                    </p:animRot>
                                    <p:animRot by="-240000">
                                      <p:cBhvr>
                                        <p:cTn id="7" dur="200" fill="hold">
                                          <p:stCondLst>
                                            <p:cond delay="200"/>
                                          </p:stCondLst>
                                        </p:cTn>
                                        <p:tgtEl>
                                          <p:spTgt spid="3">
                                            <p:txEl>
                                              <p:pRg st="0" end="0"/>
                                            </p:txEl>
                                          </p:spTgt>
                                        </p:tgtEl>
                                        <p:attrNameLst>
                                          <p:attrName>r</p:attrName>
                                        </p:attrNameLst>
                                      </p:cBhvr>
                                    </p:animRot>
                                    <p:animRot by="240000">
                                      <p:cBhvr>
                                        <p:cTn id="8" dur="200" fill="hold">
                                          <p:stCondLst>
                                            <p:cond delay="400"/>
                                          </p:stCondLst>
                                        </p:cTn>
                                        <p:tgtEl>
                                          <p:spTgt spid="3">
                                            <p:txEl>
                                              <p:pRg st="0" end="0"/>
                                            </p:txEl>
                                          </p:spTgt>
                                        </p:tgtEl>
                                        <p:attrNameLst>
                                          <p:attrName>r</p:attrName>
                                        </p:attrNameLst>
                                      </p:cBhvr>
                                    </p:animRot>
                                    <p:animRot by="-240000">
                                      <p:cBhvr>
                                        <p:cTn id="9" dur="200" fill="hold">
                                          <p:stCondLst>
                                            <p:cond delay="600"/>
                                          </p:stCondLst>
                                        </p:cTn>
                                        <p:tgtEl>
                                          <p:spTgt spid="3">
                                            <p:txEl>
                                              <p:pRg st="0" end="0"/>
                                            </p:txEl>
                                          </p:spTgt>
                                        </p:tgtEl>
                                        <p:attrNameLst>
                                          <p:attrName>r</p:attrName>
                                        </p:attrNameLst>
                                      </p:cBhvr>
                                    </p:animRot>
                                    <p:animRot by="120000">
                                      <p:cBhvr>
                                        <p:cTn id="10" dur="200" fill="hold">
                                          <p:stCondLst>
                                            <p:cond delay="800"/>
                                          </p:stCondLst>
                                        </p:cTn>
                                        <p:tgtEl>
                                          <p:spTgt spid="3">
                                            <p:txEl>
                                              <p:pRg st="0" end="0"/>
                                            </p:txEl>
                                          </p:spTgt>
                                        </p:tgtEl>
                                        <p:attrNameLst>
                                          <p:attrName>r</p:attrName>
                                        </p:attrNameLst>
                                      </p:cBhvr>
                                    </p:animRot>
                                  </p:childTnLst>
                                </p:cTn>
                              </p:par>
                              <p:par>
                                <p:cTn id="11" presetID="32" presetClass="emph" presetSubtype="0" fill="hold" nodeType="withEffect">
                                  <p:stCondLst>
                                    <p:cond delay="0"/>
                                  </p:stCondLst>
                                  <p:childTnLst>
                                    <p:animRot by="120000">
                                      <p:cBhvr>
                                        <p:cTn id="12" dur="100" fill="hold">
                                          <p:stCondLst>
                                            <p:cond delay="0"/>
                                          </p:stCondLst>
                                        </p:cTn>
                                        <p:tgtEl>
                                          <p:spTgt spid="3">
                                            <p:txEl>
                                              <p:pRg st="1" end="1"/>
                                            </p:txEl>
                                          </p:spTgt>
                                        </p:tgtEl>
                                        <p:attrNameLst>
                                          <p:attrName>r</p:attrName>
                                        </p:attrNameLst>
                                      </p:cBhvr>
                                    </p:animRot>
                                    <p:animRot by="-240000">
                                      <p:cBhvr>
                                        <p:cTn id="13" dur="200" fill="hold">
                                          <p:stCondLst>
                                            <p:cond delay="200"/>
                                          </p:stCondLst>
                                        </p:cTn>
                                        <p:tgtEl>
                                          <p:spTgt spid="3">
                                            <p:txEl>
                                              <p:pRg st="1" end="1"/>
                                            </p:txEl>
                                          </p:spTgt>
                                        </p:tgtEl>
                                        <p:attrNameLst>
                                          <p:attrName>r</p:attrName>
                                        </p:attrNameLst>
                                      </p:cBhvr>
                                    </p:animRot>
                                    <p:animRot by="240000">
                                      <p:cBhvr>
                                        <p:cTn id="14" dur="200" fill="hold">
                                          <p:stCondLst>
                                            <p:cond delay="400"/>
                                          </p:stCondLst>
                                        </p:cTn>
                                        <p:tgtEl>
                                          <p:spTgt spid="3">
                                            <p:txEl>
                                              <p:pRg st="1" end="1"/>
                                            </p:txEl>
                                          </p:spTgt>
                                        </p:tgtEl>
                                        <p:attrNameLst>
                                          <p:attrName>r</p:attrName>
                                        </p:attrNameLst>
                                      </p:cBhvr>
                                    </p:animRot>
                                    <p:animRot by="-240000">
                                      <p:cBhvr>
                                        <p:cTn id="15" dur="200" fill="hold">
                                          <p:stCondLst>
                                            <p:cond delay="600"/>
                                          </p:stCondLst>
                                        </p:cTn>
                                        <p:tgtEl>
                                          <p:spTgt spid="3">
                                            <p:txEl>
                                              <p:pRg st="1" end="1"/>
                                            </p:txEl>
                                          </p:spTgt>
                                        </p:tgtEl>
                                        <p:attrNameLst>
                                          <p:attrName>r</p:attrName>
                                        </p:attrNameLst>
                                      </p:cBhvr>
                                    </p:animRot>
                                    <p:animRot by="120000">
                                      <p:cBhvr>
                                        <p:cTn id="16" dur="200" fill="hold">
                                          <p:stCondLst>
                                            <p:cond delay="800"/>
                                          </p:stCondLst>
                                        </p:cTn>
                                        <p:tgtEl>
                                          <p:spTgt spid="3">
                                            <p:txEl>
                                              <p:pRg st="1" end="1"/>
                                            </p:txEl>
                                          </p:spTgt>
                                        </p:tgtEl>
                                        <p:attrNameLst>
                                          <p:attrName>r</p:attrName>
                                        </p:attrNameLst>
                                      </p:cBhvr>
                                    </p:animRot>
                                  </p:childTnLst>
                                </p:cTn>
                              </p:par>
                              <p:par>
                                <p:cTn id="17" presetID="32" presetClass="emph" presetSubtype="0" fill="hold" nodeType="withEffect">
                                  <p:stCondLst>
                                    <p:cond delay="0"/>
                                  </p:stCondLst>
                                  <p:childTnLst>
                                    <p:animRot by="120000">
                                      <p:cBhvr>
                                        <p:cTn id="18" dur="100" fill="hold">
                                          <p:stCondLst>
                                            <p:cond delay="0"/>
                                          </p:stCondLst>
                                        </p:cTn>
                                        <p:tgtEl>
                                          <p:spTgt spid="3">
                                            <p:txEl>
                                              <p:pRg st="2" end="2"/>
                                            </p:txEl>
                                          </p:spTgt>
                                        </p:tgtEl>
                                        <p:attrNameLst>
                                          <p:attrName>r</p:attrName>
                                        </p:attrNameLst>
                                      </p:cBhvr>
                                    </p:animRot>
                                    <p:animRot by="-240000">
                                      <p:cBhvr>
                                        <p:cTn id="19" dur="200" fill="hold">
                                          <p:stCondLst>
                                            <p:cond delay="200"/>
                                          </p:stCondLst>
                                        </p:cTn>
                                        <p:tgtEl>
                                          <p:spTgt spid="3">
                                            <p:txEl>
                                              <p:pRg st="2" end="2"/>
                                            </p:txEl>
                                          </p:spTgt>
                                        </p:tgtEl>
                                        <p:attrNameLst>
                                          <p:attrName>r</p:attrName>
                                        </p:attrNameLst>
                                      </p:cBhvr>
                                    </p:animRot>
                                    <p:animRot by="240000">
                                      <p:cBhvr>
                                        <p:cTn id="20" dur="200" fill="hold">
                                          <p:stCondLst>
                                            <p:cond delay="400"/>
                                          </p:stCondLst>
                                        </p:cTn>
                                        <p:tgtEl>
                                          <p:spTgt spid="3">
                                            <p:txEl>
                                              <p:pRg st="2" end="2"/>
                                            </p:txEl>
                                          </p:spTgt>
                                        </p:tgtEl>
                                        <p:attrNameLst>
                                          <p:attrName>r</p:attrName>
                                        </p:attrNameLst>
                                      </p:cBhvr>
                                    </p:animRot>
                                    <p:animRot by="-240000">
                                      <p:cBhvr>
                                        <p:cTn id="21" dur="200" fill="hold">
                                          <p:stCondLst>
                                            <p:cond delay="600"/>
                                          </p:stCondLst>
                                        </p:cTn>
                                        <p:tgtEl>
                                          <p:spTgt spid="3">
                                            <p:txEl>
                                              <p:pRg st="2" end="2"/>
                                            </p:txEl>
                                          </p:spTgt>
                                        </p:tgtEl>
                                        <p:attrNameLst>
                                          <p:attrName>r</p:attrName>
                                        </p:attrNameLst>
                                      </p:cBhvr>
                                    </p:animRot>
                                    <p:animRot by="120000">
                                      <p:cBhvr>
                                        <p:cTn id="22" dur="200" fill="hold">
                                          <p:stCondLst>
                                            <p:cond delay="800"/>
                                          </p:stCondLst>
                                        </p:cTn>
                                        <p:tgtEl>
                                          <p:spTgt spid="3">
                                            <p:txEl>
                                              <p:pRg st="2" end="2"/>
                                            </p:txEl>
                                          </p:spTgt>
                                        </p:tgtEl>
                                        <p:attrNameLst>
                                          <p:attrName>r</p:attrName>
                                        </p:attrNameLst>
                                      </p:cBhvr>
                                    </p:animRot>
                                  </p:childTnLst>
                                </p:cTn>
                              </p:par>
                              <p:par>
                                <p:cTn id="23" presetID="32" presetClass="emph" presetSubtype="0" fill="hold" nodeType="withEffect">
                                  <p:stCondLst>
                                    <p:cond delay="0"/>
                                  </p:stCondLst>
                                  <p:childTnLst>
                                    <p:animRot by="120000">
                                      <p:cBhvr>
                                        <p:cTn id="24" dur="100" fill="hold">
                                          <p:stCondLst>
                                            <p:cond delay="0"/>
                                          </p:stCondLst>
                                        </p:cTn>
                                        <p:tgtEl>
                                          <p:spTgt spid="3">
                                            <p:txEl>
                                              <p:pRg st="3" end="3"/>
                                            </p:txEl>
                                          </p:spTgt>
                                        </p:tgtEl>
                                        <p:attrNameLst>
                                          <p:attrName>r</p:attrName>
                                        </p:attrNameLst>
                                      </p:cBhvr>
                                    </p:animRot>
                                    <p:animRot by="-240000">
                                      <p:cBhvr>
                                        <p:cTn id="25" dur="200" fill="hold">
                                          <p:stCondLst>
                                            <p:cond delay="200"/>
                                          </p:stCondLst>
                                        </p:cTn>
                                        <p:tgtEl>
                                          <p:spTgt spid="3">
                                            <p:txEl>
                                              <p:pRg st="3" end="3"/>
                                            </p:txEl>
                                          </p:spTgt>
                                        </p:tgtEl>
                                        <p:attrNameLst>
                                          <p:attrName>r</p:attrName>
                                        </p:attrNameLst>
                                      </p:cBhvr>
                                    </p:animRot>
                                    <p:animRot by="240000">
                                      <p:cBhvr>
                                        <p:cTn id="26" dur="200" fill="hold">
                                          <p:stCondLst>
                                            <p:cond delay="400"/>
                                          </p:stCondLst>
                                        </p:cTn>
                                        <p:tgtEl>
                                          <p:spTgt spid="3">
                                            <p:txEl>
                                              <p:pRg st="3" end="3"/>
                                            </p:txEl>
                                          </p:spTgt>
                                        </p:tgtEl>
                                        <p:attrNameLst>
                                          <p:attrName>r</p:attrName>
                                        </p:attrNameLst>
                                      </p:cBhvr>
                                    </p:animRot>
                                    <p:animRot by="-240000">
                                      <p:cBhvr>
                                        <p:cTn id="27" dur="200" fill="hold">
                                          <p:stCondLst>
                                            <p:cond delay="600"/>
                                          </p:stCondLst>
                                        </p:cTn>
                                        <p:tgtEl>
                                          <p:spTgt spid="3">
                                            <p:txEl>
                                              <p:pRg st="3" end="3"/>
                                            </p:txEl>
                                          </p:spTgt>
                                        </p:tgtEl>
                                        <p:attrNameLst>
                                          <p:attrName>r</p:attrName>
                                        </p:attrNameLst>
                                      </p:cBhvr>
                                    </p:animRot>
                                    <p:animRot by="120000">
                                      <p:cBhvr>
                                        <p:cTn id="28" dur="200" fill="hold">
                                          <p:stCondLst>
                                            <p:cond delay="800"/>
                                          </p:stCondLst>
                                        </p:cTn>
                                        <p:tgtEl>
                                          <p:spTgt spid="3">
                                            <p:txEl>
                                              <p:pRg st="3" end="3"/>
                                            </p:txEl>
                                          </p:spTgt>
                                        </p:tgtEl>
                                        <p:attrNameLst>
                                          <p:attrName>r</p:attrName>
                                        </p:attrNameLst>
                                      </p:cBhvr>
                                    </p:animRot>
                                  </p:childTnLst>
                                </p:cTn>
                              </p:par>
                              <p:par>
                                <p:cTn id="29" presetID="32" presetClass="emph" presetSubtype="0" fill="hold" nodeType="withEffect">
                                  <p:stCondLst>
                                    <p:cond delay="0"/>
                                  </p:stCondLst>
                                  <p:childTnLst>
                                    <p:animRot by="120000">
                                      <p:cBhvr>
                                        <p:cTn id="30" dur="100" fill="hold">
                                          <p:stCondLst>
                                            <p:cond delay="0"/>
                                          </p:stCondLst>
                                        </p:cTn>
                                        <p:tgtEl>
                                          <p:spTgt spid="3">
                                            <p:txEl>
                                              <p:pRg st="4" end="4"/>
                                            </p:txEl>
                                          </p:spTgt>
                                        </p:tgtEl>
                                        <p:attrNameLst>
                                          <p:attrName>r</p:attrName>
                                        </p:attrNameLst>
                                      </p:cBhvr>
                                    </p:animRot>
                                    <p:animRot by="-240000">
                                      <p:cBhvr>
                                        <p:cTn id="31" dur="200" fill="hold">
                                          <p:stCondLst>
                                            <p:cond delay="200"/>
                                          </p:stCondLst>
                                        </p:cTn>
                                        <p:tgtEl>
                                          <p:spTgt spid="3">
                                            <p:txEl>
                                              <p:pRg st="4" end="4"/>
                                            </p:txEl>
                                          </p:spTgt>
                                        </p:tgtEl>
                                        <p:attrNameLst>
                                          <p:attrName>r</p:attrName>
                                        </p:attrNameLst>
                                      </p:cBhvr>
                                    </p:animRot>
                                    <p:animRot by="240000">
                                      <p:cBhvr>
                                        <p:cTn id="32" dur="200" fill="hold">
                                          <p:stCondLst>
                                            <p:cond delay="400"/>
                                          </p:stCondLst>
                                        </p:cTn>
                                        <p:tgtEl>
                                          <p:spTgt spid="3">
                                            <p:txEl>
                                              <p:pRg st="4" end="4"/>
                                            </p:txEl>
                                          </p:spTgt>
                                        </p:tgtEl>
                                        <p:attrNameLst>
                                          <p:attrName>r</p:attrName>
                                        </p:attrNameLst>
                                      </p:cBhvr>
                                    </p:animRot>
                                    <p:animRot by="-240000">
                                      <p:cBhvr>
                                        <p:cTn id="33" dur="200" fill="hold">
                                          <p:stCondLst>
                                            <p:cond delay="600"/>
                                          </p:stCondLst>
                                        </p:cTn>
                                        <p:tgtEl>
                                          <p:spTgt spid="3">
                                            <p:txEl>
                                              <p:pRg st="4" end="4"/>
                                            </p:txEl>
                                          </p:spTgt>
                                        </p:tgtEl>
                                        <p:attrNameLst>
                                          <p:attrName>r</p:attrName>
                                        </p:attrNameLst>
                                      </p:cBhvr>
                                    </p:animRot>
                                    <p:animRot by="120000">
                                      <p:cBhvr>
                                        <p:cTn id="34" dur="200" fill="hold">
                                          <p:stCondLst>
                                            <p:cond delay="800"/>
                                          </p:stCondLst>
                                        </p:cTn>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96752"/>
          </a:xfrm>
        </p:spPr>
        <p:style>
          <a:lnRef idx="2">
            <a:schemeClr val="accent6">
              <a:shade val="50000"/>
            </a:schemeClr>
          </a:lnRef>
          <a:fillRef idx="1">
            <a:schemeClr val="accent6"/>
          </a:fillRef>
          <a:effectRef idx="0">
            <a:schemeClr val="accent6"/>
          </a:effectRef>
          <a:fontRef idx="minor">
            <a:schemeClr val="lt1"/>
          </a:fontRef>
        </p:style>
        <p:txBody>
          <a:bodyPr/>
          <a:lstStyle/>
          <a:p>
            <a:r>
              <a:rPr lang="ar-SA" b="1" dirty="0">
                <a:solidFill>
                  <a:srgbClr val="FFFF00"/>
                </a:solidFill>
              </a:rPr>
              <a:t>مكونات مصطلح منهج البحث العلمي</a:t>
            </a:r>
            <a:endParaRPr lang="ar-IQ" b="1" dirty="0">
              <a:solidFill>
                <a:srgbClr val="FFFF00"/>
              </a:solidFill>
            </a:endParaRPr>
          </a:p>
        </p:txBody>
      </p:sp>
      <p:sp>
        <p:nvSpPr>
          <p:cNvPr id="3" name="عنصر نائب للمحتوى 2"/>
          <p:cNvSpPr>
            <a:spLocks noGrp="1"/>
          </p:cNvSpPr>
          <p:nvPr>
            <p:ph idx="1"/>
          </p:nvPr>
        </p:nvSpPr>
        <p:spPr>
          <a:xfrm>
            <a:off x="0" y="1196752"/>
            <a:ext cx="9144000" cy="5661248"/>
          </a:xfrm>
        </p:spPr>
        <p:style>
          <a:lnRef idx="1">
            <a:schemeClr val="accent2"/>
          </a:lnRef>
          <a:fillRef idx="2">
            <a:schemeClr val="accent2"/>
          </a:fillRef>
          <a:effectRef idx="1">
            <a:schemeClr val="accent2"/>
          </a:effectRef>
          <a:fontRef idx="minor">
            <a:schemeClr val="dk1"/>
          </a:fontRef>
        </p:style>
        <p:txBody>
          <a:bodyPr>
            <a:normAutofit fontScale="92500"/>
          </a:bodyPr>
          <a:lstStyle/>
          <a:p>
            <a:pPr marL="0" indent="0">
              <a:buNone/>
            </a:pPr>
            <a:r>
              <a:rPr lang="ar-SA" sz="3600" b="1" dirty="0"/>
              <a:t>مصطلح منهج البحث العلمي يحتوي على ثلاث كلمات أساسية, ’’ المنهج  والبحث والعلمي ‘‘</a:t>
            </a:r>
            <a:endParaRPr lang="en-US" sz="3600" b="1" dirty="0"/>
          </a:p>
          <a:p>
            <a:r>
              <a:rPr lang="ar-SA" sz="3600" b="1" dirty="0"/>
              <a:t>فبالنسبة لكلمة "منهج" :- فهي تعني السلوك أو الطريقة ، وهي كلمة مشتقة من </a:t>
            </a:r>
            <a:r>
              <a:rPr lang="ar-SA" sz="3600" b="1" dirty="0" smtClean="0"/>
              <a:t>الفعل: </a:t>
            </a:r>
            <a:r>
              <a:rPr lang="ar-SA" sz="3600" b="1" dirty="0"/>
              <a:t>نهـج </a:t>
            </a:r>
            <a:r>
              <a:rPr lang="ar-SA" sz="3600" b="1" dirty="0" smtClean="0"/>
              <a:t>وهو </a:t>
            </a:r>
            <a:r>
              <a:rPr lang="ar-SA" sz="3600" b="1" dirty="0"/>
              <a:t>بمعنى </a:t>
            </a:r>
            <a:r>
              <a:rPr lang="ar-SA" sz="3600" b="1" dirty="0" smtClean="0"/>
              <a:t>سلك، </a:t>
            </a:r>
            <a:r>
              <a:rPr lang="ar-SA" sz="3600" b="1" dirty="0"/>
              <a:t>أو </a:t>
            </a:r>
            <a:r>
              <a:rPr lang="ar-SA" sz="3600" b="1" dirty="0" smtClean="0"/>
              <a:t>طرق، </a:t>
            </a:r>
            <a:r>
              <a:rPr lang="ar-SA" sz="3600" b="1" dirty="0"/>
              <a:t>أو </a:t>
            </a:r>
            <a:r>
              <a:rPr lang="ar-SA" sz="3600" b="1" dirty="0" smtClean="0"/>
              <a:t>اتبع. </a:t>
            </a:r>
            <a:endParaRPr lang="en-US" sz="3600" b="1" dirty="0"/>
          </a:p>
          <a:p>
            <a:r>
              <a:rPr lang="ar-SA" sz="3600" b="1" dirty="0"/>
              <a:t>وبالنسبة لكلمة "البحث" :- فهي تعني التقصي أو الطلب ، وهي كلمة مشتقة من الفعل : بحث ، </a:t>
            </a:r>
            <a:r>
              <a:rPr lang="ar-SA" sz="3600" b="1" dirty="0" smtClean="0"/>
              <a:t>بمعني </a:t>
            </a:r>
            <a:r>
              <a:rPr lang="ar-SA" sz="3600" b="1" dirty="0"/>
              <a:t>تقصى ، وطلب، أو تتبع ، أو فتش ، أو سأل ، أو تمرس ، واكتشف، أو حاول .</a:t>
            </a:r>
            <a:endParaRPr lang="en-US" sz="3600" b="1" dirty="0"/>
          </a:p>
          <a:p>
            <a:r>
              <a:rPr lang="ar-SA" sz="3600" b="1" dirty="0"/>
              <a:t>وأخيرا كلمة "العلمي" :- وهي كلمة تنسـب إلى العلـم ، وهي تعني إدراك الحقائق </a:t>
            </a:r>
            <a:r>
              <a:rPr lang="ar-SA" sz="3600" b="1" dirty="0" smtClean="0"/>
              <a:t>والمعرفــة</a:t>
            </a:r>
            <a:r>
              <a:rPr lang="ar-IQ" sz="3600" b="1" dirty="0" smtClean="0"/>
              <a:t> </a:t>
            </a:r>
            <a:r>
              <a:rPr lang="ar-SA" sz="3600" b="1" dirty="0" smtClean="0"/>
              <a:t>والإحاطة </a:t>
            </a:r>
            <a:r>
              <a:rPr lang="ar-SA" sz="3600" b="1" dirty="0"/>
              <a:t>والدراسة</a:t>
            </a:r>
            <a:endParaRPr lang="en-US" sz="3600" b="1" dirty="0"/>
          </a:p>
          <a:p>
            <a:endParaRPr lang="ar-IQ" dirty="0"/>
          </a:p>
        </p:txBody>
      </p:sp>
    </p:spTree>
    <p:extLst>
      <p:ext uri="{BB962C8B-B14F-4D97-AF65-F5344CB8AC3E}">
        <p14:creationId xmlns:p14="http://schemas.microsoft.com/office/powerpoint/2010/main" val="3261793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983</Words>
  <Application>Microsoft Office PowerPoint</Application>
  <PresentationFormat>عرض على الشاشة (3:4)‏</PresentationFormat>
  <Paragraphs>92</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نسق Office</vt:lpstr>
      <vt:lpstr>    </vt:lpstr>
      <vt:lpstr> المحتـويــــــــات </vt:lpstr>
      <vt:lpstr>مقدمة البحث العلمي</vt:lpstr>
      <vt:lpstr>عرض تقديمي في PowerPoint</vt:lpstr>
      <vt:lpstr>مفهوم البحث العلمي (Research Concepts)</vt:lpstr>
      <vt:lpstr> منهج البحث العلمي </vt:lpstr>
      <vt:lpstr>تعريف منهج البحث العلمي</vt:lpstr>
      <vt:lpstr>البحث العلمي لغوياً </vt:lpstr>
      <vt:lpstr>مكونات مصطلح منهج البحث العلمي</vt:lpstr>
      <vt:lpstr>مراحل التفكير الانساني</vt:lpstr>
      <vt:lpstr>خصائص التفكير ( البحث العلمي ) </vt:lpstr>
      <vt:lpstr>مفاهيم أساسيات في البحث العلمي</vt:lpstr>
      <vt:lpstr>طرق الوصول الى المعرفة</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واجب مادة منهج البحث العلمي</dc:title>
  <dc:creator>Maher</dc:creator>
  <cp:lastModifiedBy>Maher</cp:lastModifiedBy>
  <cp:revision>10</cp:revision>
  <dcterms:created xsi:type="dcterms:W3CDTF">2020-11-30T20:13:41Z</dcterms:created>
  <dcterms:modified xsi:type="dcterms:W3CDTF">2023-12-04T18:18:51Z</dcterms:modified>
</cp:coreProperties>
</file>