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7" r:id="rId2"/>
    <p:sldId id="318" r:id="rId3"/>
    <p:sldId id="319" r:id="rId4"/>
    <p:sldId id="320" r:id="rId5"/>
    <p:sldId id="304" r:id="rId6"/>
    <p:sldId id="321" r:id="rId7"/>
    <p:sldId id="322" r:id="rId8"/>
    <p:sldId id="323" r:id="rId9"/>
    <p:sldId id="265" r:id="rId10"/>
    <p:sldId id="267" r:id="rId11"/>
    <p:sldId id="268" r:id="rId12"/>
    <p:sldId id="269" r:id="rId13"/>
    <p:sldId id="270" r:id="rId14"/>
    <p:sldId id="305" r:id="rId15"/>
    <p:sldId id="324" r:id="rId16"/>
    <p:sldId id="325" r:id="rId17"/>
    <p:sldId id="326" r:id="rId18"/>
    <p:sldId id="327" r:id="rId19"/>
    <p:sldId id="258" r:id="rId20"/>
    <p:sldId id="271" r:id="rId21"/>
    <p:sldId id="272" r:id="rId22"/>
    <p:sldId id="273" r:id="rId23"/>
    <p:sldId id="274" r:id="rId24"/>
    <p:sldId id="275" r:id="rId25"/>
    <p:sldId id="306" r:id="rId26"/>
    <p:sldId id="276" r:id="rId27"/>
    <p:sldId id="310" r:id="rId28"/>
    <p:sldId id="277" r:id="rId29"/>
    <p:sldId id="278" r:id="rId30"/>
    <p:sldId id="279" r:id="rId31"/>
    <p:sldId id="280" r:id="rId32"/>
    <p:sldId id="281" r:id="rId33"/>
    <p:sldId id="307" r:id="rId34"/>
    <p:sldId id="282" r:id="rId35"/>
    <p:sldId id="283" r:id="rId36"/>
    <p:sldId id="311" r:id="rId37"/>
    <p:sldId id="284" r:id="rId38"/>
    <p:sldId id="315" r:id="rId39"/>
    <p:sldId id="285" r:id="rId40"/>
    <p:sldId id="312" r:id="rId41"/>
    <p:sldId id="286" r:id="rId42"/>
    <p:sldId id="287" r:id="rId43"/>
    <p:sldId id="288" r:id="rId44"/>
    <p:sldId id="308" r:id="rId45"/>
    <p:sldId id="289" r:id="rId46"/>
    <p:sldId id="290" r:id="rId47"/>
    <p:sldId id="313" r:id="rId48"/>
    <p:sldId id="314" r:id="rId49"/>
    <p:sldId id="291" r:id="rId50"/>
    <p:sldId id="292" r:id="rId51"/>
    <p:sldId id="293" r:id="rId52"/>
    <p:sldId id="294" r:id="rId53"/>
    <p:sldId id="295" r:id="rId54"/>
    <p:sldId id="309" r:id="rId55"/>
    <p:sldId id="296" r:id="rId56"/>
    <p:sldId id="297" r:id="rId57"/>
    <p:sldId id="298" r:id="rId58"/>
    <p:sldId id="316" r:id="rId59"/>
    <p:sldId id="299" r:id="rId60"/>
    <p:sldId id="300" r:id="rId61"/>
    <p:sldId id="301" r:id="rId62"/>
    <p:sldId id="302" r:id="rId63"/>
    <p:sldId id="317" r:id="rId64"/>
    <p:sldId id="328" r:id="rId65"/>
    <p:sldId id="329" r:id="rId66"/>
    <p:sldId id="330" r:id="rId67"/>
    <p:sldId id="331" r:id="rId68"/>
    <p:sldId id="303" r:id="rId69"/>
    <p:sldId id="260" r:id="rId70"/>
    <p:sldId id="261" r:id="rId71"/>
    <p:sldId id="262" r:id="rId72"/>
    <p:sldId id="263" r:id="rId73"/>
    <p:sldId id="264"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0139" autoAdjust="0"/>
  </p:normalViewPr>
  <p:slideViewPr>
    <p:cSldViewPr>
      <p:cViewPr>
        <p:scale>
          <a:sx n="95" d="100"/>
          <a:sy n="95" d="100"/>
        </p:scale>
        <p:origin x="-666" y="10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CB2171-5150-48AD-B35A-2F07466EFF09}" type="doc">
      <dgm:prSet loTypeId="urn:microsoft.com/office/officeart/2005/8/layout/pyramid2" loCatId="list" qsTypeId="urn:microsoft.com/office/officeart/2005/8/quickstyle/simple1" qsCatId="simple" csTypeId="urn:microsoft.com/office/officeart/2005/8/colors/accent1_2" csCatId="accent1" phldr="1"/>
      <dgm:spPr/>
    </dgm:pt>
    <dgm:pt modelId="{6AB149A3-C506-4837-9784-44E72006D28A}">
      <dgm:prSet phldrT="[Text]"/>
      <dgm:spPr/>
      <dgm:t>
        <a:bodyPr/>
        <a:lstStyle/>
        <a:p>
          <a:r>
            <a:rPr lang="ar-IQ" dirty="0" smtClean="0"/>
            <a:t>الادارة العليا</a:t>
          </a:r>
          <a:endParaRPr lang="en-US" dirty="0"/>
        </a:p>
      </dgm:t>
    </dgm:pt>
    <dgm:pt modelId="{677AC26B-5A83-417C-9B7C-1C95D40205EC}" type="parTrans" cxnId="{CD47D7A0-41BF-4CA6-8AA1-605B82F7719A}">
      <dgm:prSet/>
      <dgm:spPr/>
      <dgm:t>
        <a:bodyPr/>
        <a:lstStyle/>
        <a:p>
          <a:endParaRPr lang="en-US"/>
        </a:p>
      </dgm:t>
    </dgm:pt>
    <dgm:pt modelId="{451E61E0-B8C9-4F5A-9F46-9650DB008B13}" type="sibTrans" cxnId="{CD47D7A0-41BF-4CA6-8AA1-605B82F7719A}">
      <dgm:prSet/>
      <dgm:spPr/>
      <dgm:t>
        <a:bodyPr/>
        <a:lstStyle/>
        <a:p>
          <a:endParaRPr lang="en-US"/>
        </a:p>
      </dgm:t>
    </dgm:pt>
    <dgm:pt modelId="{729E6B45-7BF0-451F-A1C4-AA46661FC897}">
      <dgm:prSet phldrT="[Text]"/>
      <dgm:spPr/>
      <dgm:t>
        <a:bodyPr/>
        <a:lstStyle/>
        <a:p>
          <a:r>
            <a:rPr lang="ar-IQ" dirty="0" smtClean="0"/>
            <a:t>الادارة الوسطى</a:t>
          </a:r>
          <a:endParaRPr lang="en-US" dirty="0"/>
        </a:p>
      </dgm:t>
    </dgm:pt>
    <dgm:pt modelId="{C559DDD6-30D0-4644-AD1D-CAA0F9E59621}" type="parTrans" cxnId="{2A2503CA-A865-46EC-8489-441F6AB3BCDA}">
      <dgm:prSet/>
      <dgm:spPr/>
      <dgm:t>
        <a:bodyPr/>
        <a:lstStyle/>
        <a:p>
          <a:endParaRPr lang="en-US"/>
        </a:p>
      </dgm:t>
    </dgm:pt>
    <dgm:pt modelId="{30DCDBD1-388B-408A-9CE1-4940C5D148BE}" type="sibTrans" cxnId="{2A2503CA-A865-46EC-8489-441F6AB3BCDA}">
      <dgm:prSet/>
      <dgm:spPr/>
      <dgm:t>
        <a:bodyPr/>
        <a:lstStyle/>
        <a:p>
          <a:endParaRPr lang="en-US"/>
        </a:p>
      </dgm:t>
    </dgm:pt>
    <dgm:pt modelId="{2B1C26A4-E455-4857-AE06-7E51B1805BB0}">
      <dgm:prSet phldrT="[Text]"/>
      <dgm:spPr/>
      <dgm:t>
        <a:bodyPr/>
        <a:lstStyle/>
        <a:p>
          <a:r>
            <a:rPr lang="ar-IQ" dirty="0" smtClean="0"/>
            <a:t>الادارة المباشرة</a:t>
          </a:r>
          <a:endParaRPr lang="en-US" dirty="0"/>
        </a:p>
      </dgm:t>
    </dgm:pt>
    <dgm:pt modelId="{D547F8A5-0352-4B82-B5FE-A790D83F6B11}" type="parTrans" cxnId="{5C8F4EED-498D-4FA8-90DA-3B5B0D49F481}">
      <dgm:prSet/>
      <dgm:spPr/>
      <dgm:t>
        <a:bodyPr/>
        <a:lstStyle/>
        <a:p>
          <a:endParaRPr lang="en-US"/>
        </a:p>
      </dgm:t>
    </dgm:pt>
    <dgm:pt modelId="{56D28202-695A-4B81-B7B2-CAE855E8DC78}" type="sibTrans" cxnId="{5C8F4EED-498D-4FA8-90DA-3B5B0D49F481}">
      <dgm:prSet/>
      <dgm:spPr/>
      <dgm:t>
        <a:bodyPr/>
        <a:lstStyle/>
        <a:p>
          <a:endParaRPr lang="en-US"/>
        </a:p>
      </dgm:t>
    </dgm:pt>
    <dgm:pt modelId="{8E9E8184-13D4-4DF1-AE9C-991E582105D4}" type="pres">
      <dgm:prSet presAssocID="{2ACB2171-5150-48AD-B35A-2F07466EFF09}" presName="compositeShape" presStyleCnt="0">
        <dgm:presLayoutVars>
          <dgm:dir/>
          <dgm:resizeHandles/>
        </dgm:presLayoutVars>
      </dgm:prSet>
      <dgm:spPr/>
    </dgm:pt>
    <dgm:pt modelId="{169ED51C-9D67-45A1-98ED-AC2DBF768799}" type="pres">
      <dgm:prSet presAssocID="{2ACB2171-5150-48AD-B35A-2F07466EFF09}" presName="pyramid" presStyleLbl="node1" presStyleIdx="0" presStyleCnt="1"/>
      <dgm:spPr/>
    </dgm:pt>
    <dgm:pt modelId="{239E0DCB-C7DC-4E03-9107-1E669AA96CC1}" type="pres">
      <dgm:prSet presAssocID="{2ACB2171-5150-48AD-B35A-2F07466EFF09}" presName="theList" presStyleCnt="0"/>
      <dgm:spPr/>
    </dgm:pt>
    <dgm:pt modelId="{15D5E7C6-BC9C-402B-835D-3C37C1EEE9EC}" type="pres">
      <dgm:prSet presAssocID="{6AB149A3-C506-4837-9784-44E72006D28A}" presName="aNode" presStyleLbl="fgAcc1" presStyleIdx="0" presStyleCnt="3" custScaleX="77408">
        <dgm:presLayoutVars>
          <dgm:bulletEnabled val="1"/>
        </dgm:presLayoutVars>
      </dgm:prSet>
      <dgm:spPr/>
      <dgm:t>
        <a:bodyPr/>
        <a:lstStyle/>
        <a:p>
          <a:endParaRPr lang="en-US"/>
        </a:p>
      </dgm:t>
    </dgm:pt>
    <dgm:pt modelId="{4535E0DB-4909-47F4-8E35-3150B12463D9}" type="pres">
      <dgm:prSet presAssocID="{6AB149A3-C506-4837-9784-44E72006D28A}" presName="aSpace" presStyleCnt="0"/>
      <dgm:spPr/>
    </dgm:pt>
    <dgm:pt modelId="{806E6A64-2A7F-413A-86C9-3F2E15C411DB}" type="pres">
      <dgm:prSet presAssocID="{729E6B45-7BF0-451F-A1C4-AA46661FC897}" presName="aNode" presStyleLbl="fgAcc1" presStyleIdx="1" presStyleCnt="3" custScaleX="93237">
        <dgm:presLayoutVars>
          <dgm:bulletEnabled val="1"/>
        </dgm:presLayoutVars>
      </dgm:prSet>
      <dgm:spPr/>
      <dgm:t>
        <a:bodyPr/>
        <a:lstStyle/>
        <a:p>
          <a:endParaRPr lang="en-US"/>
        </a:p>
      </dgm:t>
    </dgm:pt>
    <dgm:pt modelId="{0313FE96-9046-483B-B27E-F951E3DEA437}" type="pres">
      <dgm:prSet presAssocID="{729E6B45-7BF0-451F-A1C4-AA46661FC897}" presName="aSpace" presStyleCnt="0"/>
      <dgm:spPr/>
    </dgm:pt>
    <dgm:pt modelId="{A0097667-B41D-4DD9-8C7C-E1F2C7EE5865}" type="pres">
      <dgm:prSet presAssocID="{2B1C26A4-E455-4857-AE06-7E51B1805BB0}" presName="aNode" presStyleLbl="fgAcc1" presStyleIdx="2" presStyleCnt="3" custScaleX="109065">
        <dgm:presLayoutVars>
          <dgm:bulletEnabled val="1"/>
        </dgm:presLayoutVars>
      </dgm:prSet>
      <dgm:spPr/>
      <dgm:t>
        <a:bodyPr/>
        <a:lstStyle/>
        <a:p>
          <a:endParaRPr lang="en-US"/>
        </a:p>
      </dgm:t>
    </dgm:pt>
    <dgm:pt modelId="{453C4F7F-E311-458C-A662-317A7C3CC590}" type="pres">
      <dgm:prSet presAssocID="{2B1C26A4-E455-4857-AE06-7E51B1805BB0}" presName="aSpace" presStyleCnt="0"/>
      <dgm:spPr/>
    </dgm:pt>
  </dgm:ptLst>
  <dgm:cxnLst>
    <dgm:cxn modelId="{CD47D7A0-41BF-4CA6-8AA1-605B82F7719A}" srcId="{2ACB2171-5150-48AD-B35A-2F07466EFF09}" destId="{6AB149A3-C506-4837-9784-44E72006D28A}" srcOrd="0" destOrd="0" parTransId="{677AC26B-5A83-417C-9B7C-1C95D40205EC}" sibTransId="{451E61E0-B8C9-4F5A-9F46-9650DB008B13}"/>
    <dgm:cxn modelId="{A36A21B1-D156-4594-A772-9600EE430DD8}" type="presOf" srcId="{6AB149A3-C506-4837-9784-44E72006D28A}" destId="{15D5E7C6-BC9C-402B-835D-3C37C1EEE9EC}" srcOrd="0" destOrd="0" presId="urn:microsoft.com/office/officeart/2005/8/layout/pyramid2"/>
    <dgm:cxn modelId="{AF5AE873-5F89-42DC-B147-4E1C44F4CB87}" type="presOf" srcId="{2B1C26A4-E455-4857-AE06-7E51B1805BB0}" destId="{A0097667-B41D-4DD9-8C7C-E1F2C7EE5865}" srcOrd="0" destOrd="0" presId="urn:microsoft.com/office/officeart/2005/8/layout/pyramid2"/>
    <dgm:cxn modelId="{2A2503CA-A865-46EC-8489-441F6AB3BCDA}" srcId="{2ACB2171-5150-48AD-B35A-2F07466EFF09}" destId="{729E6B45-7BF0-451F-A1C4-AA46661FC897}" srcOrd="1" destOrd="0" parTransId="{C559DDD6-30D0-4644-AD1D-CAA0F9E59621}" sibTransId="{30DCDBD1-388B-408A-9CE1-4940C5D148BE}"/>
    <dgm:cxn modelId="{D75D88B9-28FA-446F-9332-6434C9CD878E}" type="presOf" srcId="{2ACB2171-5150-48AD-B35A-2F07466EFF09}" destId="{8E9E8184-13D4-4DF1-AE9C-991E582105D4}" srcOrd="0" destOrd="0" presId="urn:microsoft.com/office/officeart/2005/8/layout/pyramid2"/>
    <dgm:cxn modelId="{5C8F4EED-498D-4FA8-90DA-3B5B0D49F481}" srcId="{2ACB2171-5150-48AD-B35A-2F07466EFF09}" destId="{2B1C26A4-E455-4857-AE06-7E51B1805BB0}" srcOrd="2" destOrd="0" parTransId="{D547F8A5-0352-4B82-B5FE-A790D83F6B11}" sibTransId="{56D28202-695A-4B81-B7B2-CAE855E8DC78}"/>
    <dgm:cxn modelId="{1AB00DD5-96D2-4E1B-A148-8CAA67BC0B3C}" type="presOf" srcId="{729E6B45-7BF0-451F-A1C4-AA46661FC897}" destId="{806E6A64-2A7F-413A-86C9-3F2E15C411DB}" srcOrd="0" destOrd="0" presId="urn:microsoft.com/office/officeart/2005/8/layout/pyramid2"/>
    <dgm:cxn modelId="{A3DAC319-D60C-45E4-B956-6545454B7A32}" type="presParOf" srcId="{8E9E8184-13D4-4DF1-AE9C-991E582105D4}" destId="{169ED51C-9D67-45A1-98ED-AC2DBF768799}" srcOrd="0" destOrd="0" presId="urn:microsoft.com/office/officeart/2005/8/layout/pyramid2"/>
    <dgm:cxn modelId="{DC82B86F-B5EF-4EFC-8DED-848A67BCC77A}" type="presParOf" srcId="{8E9E8184-13D4-4DF1-AE9C-991E582105D4}" destId="{239E0DCB-C7DC-4E03-9107-1E669AA96CC1}" srcOrd="1" destOrd="0" presId="urn:microsoft.com/office/officeart/2005/8/layout/pyramid2"/>
    <dgm:cxn modelId="{E88E3CC7-A295-423A-8634-4523F88C8348}" type="presParOf" srcId="{239E0DCB-C7DC-4E03-9107-1E669AA96CC1}" destId="{15D5E7C6-BC9C-402B-835D-3C37C1EEE9EC}" srcOrd="0" destOrd="0" presId="urn:microsoft.com/office/officeart/2005/8/layout/pyramid2"/>
    <dgm:cxn modelId="{4AA6000F-42A2-41B3-9C81-DA5B773A4690}" type="presParOf" srcId="{239E0DCB-C7DC-4E03-9107-1E669AA96CC1}" destId="{4535E0DB-4909-47F4-8E35-3150B12463D9}" srcOrd="1" destOrd="0" presId="urn:microsoft.com/office/officeart/2005/8/layout/pyramid2"/>
    <dgm:cxn modelId="{FEC891F1-6667-4E45-8BA5-A251020993E8}" type="presParOf" srcId="{239E0DCB-C7DC-4E03-9107-1E669AA96CC1}" destId="{806E6A64-2A7F-413A-86C9-3F2E15C411DB}" srcOrd="2" destOrd="0" presId="urn:microsoft.com/office/officeart/2005/8/layout/pyramid2"/>
    <dgm:cxn modelId="{2E12D7DC-0E0A-43BD-A55B-54C55DB2983C}" type="presParOf" srcId="{239E0DCB-C7DC-4E03-9107-1E669AA96CC1}" destId="{0313FE96-9046-483B-B27E-F951E3DEA437}" srcOrd="3" destOrd="0" presId="urn:microsoft.com/office/officeart/2005/8/layout/pyramid2"/>
    <dgm:cxn modelId="{5AF17E54-6543-40DB-AAA8-1B219C25280E}" type="presParOf" srcId="{239E0DCB-C7DC-4E03-9107-1E669AA96CC1}" destId="{A0097667-B41D-4DD9-8C7C-E1F2C7EE5865}" srcOrd="4" destOrd="0" presId="urn:microsoft.com/office/officeart/2005/8/layout/pyramid2"/>
    <dgm:cxn modelId="{74A1DF20-1FBE-4972-8E8F-1DE41AFED8A7}" type="presParOf" srcId="{239E0DCB-C7DC-4E03-9107-1E669AA96CC1}" destId="{453C4F7F-E311-458C-A662-317A7C3CC59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5DA835-8D89-467B-9E43-7D9711FC1CF7}" type="datetimeFigureOut">
              <a:rPr lang="en-US" smtClean="0"/>
              <a:pPr/>
              <a:t>12/7/2023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65E15C-911B-461B-9783-355F80F1F890}" type="slidenum">
              <a:rPr lang="en-US" smtClean="0"/>
              <a:pPr/>
              <a:t>‹#›</a:t>
            </a:fld>
            <a:endParaRPr lang="en-US"/>
          </a:p>
        </p:txBody>
      </p:sp>
    </p:spTree>
    <p:extLst>
      <p:ext uri="{BB962C8B-B14F-4D97-AF65-F5344CB8AC3E}">
        <p14:creationId xmlns:p14="http://schemas.microsoft.com/office/powerpoint/2010/main" val="1541978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65E15C-911B-461B-9783-355F80F1F890}"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65E15C-911B-461B-9783-355F80F1F890}" type="slidenum">
              <a:rPr lang="en-US" smtClean="0"/>
              <a:pPr/>
              <a:t>71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9885CA-688A-433E-A316-313405944675}"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885CA-688A-433E-A316-313405944675}"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885CA-688A-433E-A316-313405944675}"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885CA-688A-433E-A316-313405944675}"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9885CA-688A-433E-A316-313405944675}"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9885CA-688A-433E-A316-313405944675}"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9885CA-688A-433E-A316-313405944675}" type="datetimeFigureOut">
              <a:rPr lang="en-US" smtClean="0"/>
              <a:pPr/>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9885CA-688A-433E-A316-313405944675}" type="datetimeFigureOut">
              <a:rPr lang="en-US" smtClean="0"/>
              <a:pPr/>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9885CA-688A-433E-A316-313405944675}" type="datetimeFigureOut">
              <a:rPr lang="en-US" smtClean="0"/>
              <a:pPr/>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885CA-688A-433E-A316-313405944675}"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885CA-688A-433E-A316-313405944675}"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45A7C-8256-4076-98AC-095C76E280C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885CA-688A-433E-A316-313405944675}" type="datetimeFigureOut">
              <a:rPr lang="en-US" smtClean="0"/>
              <a:pPr/>
              <a:t>12/7/2023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45A7C-8256-4076-98AC-095C76E280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5083188"/>
          </a:xfrm>
          <a:gradFill>
            <a:gsLst>
              <a:gs pos="0">
                <a:srgbClr val="CCCCFF"/>
              </a:gs>
              <a:gs pos="17999">
                <a:srgbClr val="99CCFF"/>
              </a:gs>
              <a:gs pos="36000">
                <a:srgbClr val="9966FF"/>
              </a:gs>
              <a:gs pos="61000">
                <a:srgbClr val="CC99FF"/>
              </a:gs>
              <a:gs pos="82001">
                <a:srgbClr val="99CCFF"/>
              </a:gs>
              <a:gs pos="100000">
                <a:srgbClr val="CCCCFF"/>
              </a:gs>
            </a:gsLst>
            <a:lin ang="5400000" scaled="0"/>
          </a:gradFill>
        </p:spPr>
        <p:txBody>
          <a:bodyPr>
            <a:normAutofit/>
          </a:bodyPr>
          <a:lstStyle/>
          <a:p>
            <a:r>
              <a:rPr lang="ar-IQ" sz="2400" dirty="0" smtClean="0"/>
              <a:t>جامعة ديالى                                                                          </a:t>
            </a:r>
            <a:br>
              <a:rPr lang="ar-IQ" sz="2400" dirty="0" smtClean="0"/>
            </a:br>
            <a:r>
              <a:rPr lang="ar-IQ" sz="2400" dirty="0" smtClean="0"/>
              <a:t>  كلية التربية الاساسية                                                                         </a:t>
            </a:r>
            <a:br>
              <a:rPr lang="ar-IQ" sz="2400" dirty="0" smtClean="0"/>
            </a:br>
            <a:r>
              <a:rPr lang="ar-IQ" sz="2400" dirty="0" smtClean="0"/>
              <a:t>   قسم التربية البدنية وعلوم الرياضة                                                            </a:t>
            </a:r>
            <a:br>
              <a:rPr lang="ar-IQ" sz="2400" dirty="0" smtClean="0"/>
            </a:br>
            <a:r>
              <a:rPr lang="ar-IQ" sz="2400" dirty="0" smtClean="0"/>
              <a:t>                                                             </a:t>
            </a:r>
            <a:br>
              <a:rPr lang="ar-IQ" sz="2400" dirty="0" smtClean="0"/>
            </a:br>
            <a:r>
              <a:rPr lang="ar-IQ" sz="2400" dirty="0" smtClean="0"/>
              <a:t>محاضرات الادارة والتنظيم </a:t>
            </a:r>
            <a:br>
              <a:rPr lang="ar-IQ" sz="2400" dirty="0" smtClean="0"/>
            </a:br>
            <a:r>
              <a:rPr lang="ar-IQ" sz="2400" dirty="0" smtClean="0"/>
              <a:t/>
            </a:r>
            <a:br>
              <a:rPr lang="ar-IQ" sz="2400" dirty="0" smtClean="0"/>
            </a:br>
            <a:r>
              <a:rPr lang="ar-IQ" sz="2400" dirty="0" smtClean="0"/>
              <a:t>اعداد</a:t>
            </a:r>
            <a:br>
              <a:rPr lang="ar-IQ" sz="2400" dirty="0" smtClean="0"/>
            </a:br>
            <a:r>
              <a:rPr lang="ar-IQ" sz="2400" dirty="0" smtClean="0"/>
              <a:t>أ.م.د عدي كريم رحمان</a:t>
            </a:r>
            <a:br>
              <a:rPr lang="ar-IQ" sz="2400" dirty="0" smtClean="0"/>
            </a:br>
            <a:r>
              <a:rPr lang="ar-IQ" sz="2400" dirty="0" smtClean="0"/>
              <a:t>202</a:t>
            </a:r>
            <a:r>
              <a:rPr lang="ar-BH" sz="2400" dirty="0" smtClean="0"/>
              <a:t>3</a:t>
            </a:r>
            <a:r>
              <a:rPr lang="ar-IQ" sz="2400" dirty="0" smtClean="0"/>
              <a:t>-202</a:t>
            </a:r>
            <a:r>
              <a:rPr lang="ar-BH" sz="2400" smtClean="0"/>
              <a:t>4</a:t>
            </a:r>
            <a:r>
              <a:rPr lang="ar-IQ" sz="2400" smtClean="0"/>
              <a:t> </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71480"/>
            <a:ext cx="8229600" cy="4525963"/>
          </a:xfrm>
        </p:spPr>
        <p:txBody>
          <a:bodyPr>
            <a:normAutofit fontScale="70000" lnSpcReduction="20000"/>
          </a:bodyPr>
          <a:lstStyle/>
          <a:p>
            <a:pPr algn="r">
              <a:buNone/>
            </a:pPr>
            <a:r>
              <a:rPr lang="ar-EG" sz="2800" dirty="0" smtClean="0"/>
              <a:t>اذ الإدارة ان لها دور في حياة الإنسان سوى كان يعمل في دائره أو مؤسسه أوكان إنسان عادي ليس لديه عمل إذ لابد أن يدير حياته اليوميه بشكل دقيق وترتيب على أحسن طريق للوصول إلى أهدافه الناجحه أذ الإنسان الذي لايعتمد على الإدارة لايستطيع أن يحقق أهدافه بشكل سليم  ونستنتج من ذلك أن الإدارة استخدمت  في ثلاث مراحل ادارية نستعرضها كمايلي:-                                                                                   </a:t>
            </a:r>
            <a:endParaRPr lang="en-US" sz="2800" dirty="0" smtClean="0"/>
          </a:p>
          <a:p>
            <a:pPr lvl="0" algn="r" rtl="1">
              <a:buNone/>
            </a:pPr>
            <a:r>
              <a:rPr lang="ar-EG" sz="2800" b="1" dirty="0" smtClean="0"/>
              <a:t>الهيئه الإدارية</a:t>
            </a:r>
            <a:r>
              <a:rPr lang="ar-EG" sz="2800" dirty="0" smtClean="0"/>
              <a:t> </a:t>
            </a:r>
            <a:r>
              <a:rPr lang="en-US" sz="2800" dirty="0" err="1" smtClean="0"/>
              <a:t>manajementstaff</a:t>
            </a:r>
            <a:r>
              <a:rPr lang="en-US" sz="2800" dirty="0" smtClean="0"/>
              <a:t>   </a:t>
            </a:r>
          </a:p>
          <a:p>
            <a:pPr algn="r">
              <a:buNone/>
            </a:pPr>
            <a:r>
              <a:rPr lang="ar-EG" sz="2800" b="1" dirty="0" smtClean="0"/>
              <a:t>وهنا الإدارة :</a:t>
            </a:r>
            <a:r>
              <a:rPr lang="ar-EG" sz="2800" dirty="0" smtClean="0"/>
              <a:t> عبارة عن مجموعه من الأشخاص الذين يسعون لتحقيق الأهداف والغايات للمشروع من خلال العمل الجماعي وهؤلاء الاشخاص هم : مجلس المديرين ، المديرون العامون، المديرالتنفيذي، المدير المساعد، المشرف</a:t>
            </a:r>
            <a:r>
              <a:rPr lang="ar-EG" sz="2800" b="1" dirty="0" smtClean="0"/>
              <a:t>أعمال إداريةللتنفيذ والتطبيق                </a:t>
            </a:r>
            <a:r>
              <a:rPr lang="en-US" sz="2800" b="1" dirty="0" err="1" smtClean="0"/>
              <a:t>foprocessinj</a:t>
            </a:r>
            <a:r>
              <a:rPr lang="ar-EG" sz="2800" b="1" dirty="0" smtClean="0"/>
              <a:t>وهنا الإدارة :</a:t>
            </a:r>
            <a:r>
              <a:rPr lang="ar-EG" sz="2800" dirty="0" smtClean="0"/>
              <a:t> عبارة عن مهام وواجبات المديرين المتعلقه بعناصر الأنتاج وهي: القوة العاملة، رأس المال ، المواد والآلات.                                             </a:t>
            </a:r>
            <a:endParaRPr lang="en-US" sz="2800" dirty="0" smtClean="0"/>
          </a:p>
          <a:p>
            <a:pPr algn="r">
              <a:buNone/>
            </a:pPr>
            <a:r>
              <a:rPr lang="ar-EG" sz="2800" b="1" dirty="0" smtClean="0"/>
              <a:t>2_علم وفن التطبيق                                                                       </a:t>
            </a:r>
            <a:endParaRPr lang="en-US" sz="2800" dirty="0" smtClean="0"/>
          </a:p>
          <a:p>
            <a:pPr algn="r">
              <a:buNone/>
            </a:pPr>
            <a:r>
              <a:rPr lang="ar-EG" sz="2800" dirty="0" smtClean="0"/>
              <a:t>" تعني مجموعه من المبادئ والنظريات والدراسات الخاصة بمجالات الإدارة والبيئه الإدارية من خلال عناصر الأنتاج بالاعتماد على التخصص والخبرة والمهارة ولياقة الأفراد الإداريين والمنفذين كفن.                                                                             </a:t>
            </a:r>
            <a:endParaRPr lang="en-US" sz="2800" dirty="0" smtClean="0"/>
          </a:p>
          <a:p>
            <a:pPr>
              <a:buNone/>
            </a:pPr>
            <a:r>
              <a:rPr lang="ar-EG" sz="2800" dirty="0" smtClean="0"/>
              <a:t>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229600" cy="4525963"/>
          </a:xfrm>
        </p:spPr>
        <p:txBody>
          <a:bodyPr>
            <a:normAutofit fontScale="55000" lnSpcReduction="20000"/>
          </a:bodyPr>
          <a:lstStyle/>
          <a:p>
            <a:pPr algn="r">
              <a:buNone/>
            </a:pPr>
            <a:r>
              <a:rPr lang="ar-EG" sz="2800" dirty="0" smtClean="0"/>
              <a:t>ويمكن تقسيم الإدارة بأي مؤسسه إلى ثلاث مستويات رئيسية كما يراها (طلحه ) </a:t>
            </a:r>
            <a:endParaRPr lang="en-US" sz="2800" dirty="0" smtClean="0"/>
          </a:p>
          <a:p>
            <a:pPr algn="r">
              <a:buNone/>
            </a:pPr>
            <a:r>
              <a:rPr lang="ar-EG" sz="2800" b="1" dirty="0" smtClean="0"/>
              <a:t>1 :- الإدارة العليا :                                                                        </a:t>
            </a:r>
            <a:endParaRPr lang="en-US" sz="2800" dirty="0" smtClean="0"/>
          </a:p>
          <a:p>
            <a:pPr algn="r">
              <a:buNone/>
            </a:pPr>
            <a:r>
              <a:rPr lang="ar-EG" sz="2800" dirty="0" smtClean="0"/>
              <a:t>على أنها المجموعه الصغيره في أعلى السلم الإدارى والتي تقوم بالسياسات والخطط العامة للمنظمه أو المؤسسه ويتم تحقيق الهدف للهيئه الإدارية للمؤسسة من خلالها ويمكن تحديد مسؤؤلياتها في تحديد الأهداف العامة للمؤسسة و التنبؤ بالأحداث المستقبلية و تخطيط الهيكل التنظيمي للمؤسسة أو الدائرة ووضع الخطط طويلة المدى ورسم السياسات والقواعد والقوانين وتوجيه ورقابة جهود الأفراد والتأكيد على أهمية المسؤولية الجماعية وتطوير المجال الإدارى وتشجيع الأبحاث الإدارية .                                                         </a:t>
            </a:r>
            <a:endParaRPr lang="en-US" sz="2800" dirty="0" smtClean="0"/>
          </a:p>
          <a:p>
            <a:pPr algn="r">
              <a:buNone/>
            </a:pPr>
            <a:r>
              <a:rPr lang="ar-EG" sz="2800" b="1" dirty="0" smtClean="0"/>
              <a:t>2:- الإدارة الوسطى                                                                       </a:t>
            </a:r>
            <a:endParaRPr lang="en-US" sz="2800" dirty="0" smtClean="0"/>
          </a:p>
          <a:p>
            <a:pPr algn="r">
              <a:buNone/>
            </a:pPr>
            <a:r>
              <a:rPr lang="ar-EG" sz="2800" dirty="0" smtClean="0"/>
              <a:t>تلعب دوراً وسطا بين الإدارة العليا والإدارة المباشره ، فمن ضمن اختصاصاتها  متابعة السياسة العامة ومتابعه تحقيق الأهداف طويلة المدى إلى أهداف مرحلية قصيره وتتحدد مسؤؤلية الإدارة الوسطى من حيث  وضع الخطط الفرعية قصيره المدى رسم السياسه التنفيذية لتحقيق الخطط الفرعية ووضع نظم العمل وتحديد السلطه وتدريب وتنمية الإدارة المباشرة وتوجية وتنسيق الأعمال وبث روح الفريق والرقابة ومراجعة النتائج ووضع معايير الأداء ورفع تقارير دورية للإدارة العليا  والمساهمة الإيجابية في وضع خطط المشروع عن طريق المعلومات والبيانات  والمقترحات المرفوعة للإدارة العليا .                                               </a:t>
            </a:r>
            <a:endParaRPr lang="en-US" sz="2800" dirty="0" smtClean="0"/>
          </a:p>
          <a:p>
            <a:pPr algn="r">
              <a:buNone/>
            </a:pPr>
            <a:r>
              <a:rPr lang="ar-EG" sz="2800" dirty="0" smtClean="0"/>
              <a:t> </a:t>
            </a:r>
            <a:endParaRPr lang="en-US" sz="2800" dirty="0" smtClean="0"/>
          </a:p>
          <a:p>
            <a:pPr algn="r">
              <a:buNone/>
            </a:pPr>
            <a:r>
              <a:rPr lang="ar-EG" sz="2800" dirty="0" smtClean="0"/>
              <a:t>                                         </a:t>
            </a:r>
            <a:endParaRPr lang="en-US" sz="2800" dirty="0" smtClean="0"/>
          </a:p>
          <a:p>
            <a:pPr algn="r">
              <a:buNone/>
            </a:pPr>
            <a:r>
              <a:rPr lang="ar-EG" sz="2800" dirty="0" smtClean="0"/>
              <a:t> </a:t>
            </a:r>
            <a:endParaRPr lang="en-US" sz="2800" dirty="0" smtClean="0"/>
          </a:p>
          <a:p>
            <a:pPr algn="r">
              <a:buNone/>
            </a:pPr>
            <a:r>
              <a:rPr lang="ar-EG" sz="2800" b="1" dirty="0" smtClean="0"/>
              <a:t>3 :- الإدارة المباشرة  ( المنفذون ) :-                                                   </a:t>
            </a:r>
            <a:endParaRPr lang="en-US" sz="2800" dirty="0" smtClean="0"/>
          </a:p>
          <a:p>
            <a:pPr algn="r">
              <a:buNone/>
            </a:pPr>
            <a:r>
              <a:rPr lang="ar-EG" sz="2800" dirty="0" smtClean="0"/>
              <a:t>ويرى طلحة الإدارة المباشرة تمثل مختلف أفراد المؤسسة أو الدائرة الذين يشغلون مناصب وظيفية متعددة وكما مبين أدناه في المخطط للإدارات الثلاثه .                                </a:t>
            </a:r>
            <a:endParaRPr lang="en-US" sz="2800" dirty="0" smtClean="0"/>
          </a:p>
          <a:p>
            <a:pPr algn="r">
              <a:buNone/>
            </a:pP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4525963"/>
          </a:xfrm>
        </p:spPr>
        <p:txBody>
          <a:bodyPr>
            <a:normAutofit fontScale="70000" lnSpcReduction="20000"/>
          </a:bodyPr>
          <a:lstStyle/>
          <a:p>
            <a:pPr algn="r">
              <a:buNone/>
            </a:pPr>
            <a:r>
              <a:rPr lang="ar-EG" sz="2800" dirty="0" smtClean="0"/>
              <a:t>واستنادا لهذا العرض المجمل لطبيعة مفهوم الإدارة يتم عرض عدد من التعاريف العامة لهذا المفهوم اذ عرفها كل من :-                                                                </a:t>
            </a:r>
            <a:endParaRPr lang="en-US" sz="2800" dirty="0" smtClean="0"/>
          </a:p>
          <a:p>
            <a:pPr algn="r">
              <a:buNone/>
            </a:pPr>
            <a:r>
              <a:rPr lang="ar-EG" sz="2800" b="1" dirty="0" smtClean="0"/>
              <a:t>* نعيم ابراهيم عن شيلدون</a:t>
            </a:r>
            <a:r>
              <a:rPr lang="ar-EG" sz="2800" dirty="0" smtClean="0"/>
              <a:t> – الإدارة وظيفه في الصناعه يتم بموجبها القيام برسم السياسات والتنسيق  بين أنشطه الإنتاج والتوزيع والمالية وتصميم الهيكل التنظيمي للمشروع والقيام بأعمال الرقابه النهائية على كافة أعمال التنفيذ                                            </a:t>
            </a:r>
            <a:endParaRPr lang="en-US" sz="2800" dirty="0" smtClean="0"/>
          </a:p>
          <a:p>
            <a:pPr algn="r">
              <a:buNone/>
            </a:pPr>
            <a:r>
              <a:rPr lang="ar-EG" sz="2800" dirty="0" smtClean="0"/>
              <a:t>* كما عرفها </a:t>
            </a:r>
            <a:r>
              <a:rPr lang="ar-EG" sz="2800" b="1" dirty="0" smtClean="0"/>
              <a:t>وليم هواين </a:t>
            </a:r>
            <a:r>
              <a:rPr lang="ar-EG" sz="2800" dirty="0" smtClean="0"/>
              <a:t>- أن الإدارة فن تنحصر في توجية وتنسيق ورقابة عدد من الأشخاص لإنجاز عملية محدده أو تحقيق هدف معلوم .                                  </a:t>
            </a:r>
            <a:endParaRPr lang="en-US" sz="2800" dirty="0" smtClean="0"/>
          </a:p>
          <a:p>
            <a:pPr algn="r">
              <a:buNone/>
            </a:pPr>
            <a:r>
              <a:rPr lang="ar-EG" sz="2800" dirty="0" smtClean="0"/>
              <a:t>* وعرفها</a:t>
            </a:r>
            <a:r>
              <a:rPr lang="ar-EG" sz="2800" b="1" dirty="0" smtClean="0"/>
              <a:t> ليفجستون</a:t>
            </a:r>
            <a:r>
              <a:rPr lang="ar-EG" sz="2800" dirty="0" smtClean="0"/>
              <a:t> – الإدارة هي الوظيفه التي عن طريقها يتم الوصول إلى الهدف بأفضل الطرق وأقلها تكلفه وفي الوقت المناسب وذلك باستخدام الإمكانيات المتاحة للمشروع.   </a:t>
            </a:r>
            <a:endParaRPr lang="en-US" sz="2800" dirty="0" smtClean="0"/>
          </a:p>
          <a:p>
            <a:pPr algn="r">
              <a:buNone/>
            </a:pPr>
            <a:r>
              <a:rPr lang="ar-EG" sz="2800" dirty="0" smtClean="0"/>
              <a:t>* </a:t>
            </a:r>
            <a:r>
              <a:rPr lang="ar-EG" sz="2800" b="1" dirty="0" smtClean="0"/>
              <a:t>ويرى نعبم ابراهيم عن محمد العقلي: أن</a:t>
            </a:r>
            <a:r>
              <a:rPr lang="ar-EG" sz="2800" dirty="0" smtClean="0"/>
              <a:t> مفهوم الإدارة – هو نوع من التفكير الذي يشخص الواقع ويحدد المشاكل وكذلك المعوقات التي تواجه الأهداف التي نسعى لتحقيقها.         * </a:t>
            </a:r>
            <a:r>
              <a:rPr lang="ar-EG" sz="2800" b="1" dirty="0" smtClean="0"/>
              <a:t>كما تعرف الإدارة عن ابتسام</a:t>
            </a:r>
            <a:r>
              <a:rPr lang="ar-EG" sz="2800" dirty="0" smtClean="0"/>
              <a:t> – عملية أساسية تعتمد عليها كل الهيئات والكوادر الإدارية في تحقيق أهدافها مستنده في ذلك إلى الدعامات القانونية والأسس العلمية في مختلف نشاطاتها ومواقفها في المجتمع.                                                                    </a:t>
            </a:r>
            <a:endParaRPr lang="en-US" sz="2800" dirty="0" smtClean="0"/>
          </a:p>
          <a:p>
            <a:pPr algn="r">
              <a:buNone/>
            </a:pPr>
            <a:r>
              <a:rPr lang="ar-EG" sz="2800" dirty="0" smtClean="0"/>
              <a:t>* </a:t>
            </a:r>
            <a:r>
              <a:rPr lang="ar-EG" sz="2800" b="1" dirty="0" smtClean="0"/>
              <a:t>ويرى صبحي جبر عن تا</a:t>
            </a:r>
            <a:r>
              <a:rPr lang="ar-SA" sz="2800" b="1" dirty="0" smtClean="0"/>
              <a:t>ي</a:t>
            </a:r>
            <a:r>
              <a:rPr lang="ar-EG" sz="2800" b="1" dirty="0" smtClean="0"/>
              <a:t>لور </a:t>
            </a:r>
            <a:r>
              <a:rPr lang="en-US" sz="2800" b="1" dirty="0" smtClean="0"/>
              <a:t>Taylor</a:t>
            </a:r>
            <a:r>
              <a:rPr lang="ar-EG" sz="2800" dirty="0" smtClean="0"/>
              <a:t>-الإدارة بأنها المعرفة الدقيقة لما تريد من العنصر البشري أن يعمله ثم التأكد من قيام ذلك العنصر بالعمل المطلوب بأفضل الطرق وأوفرها بالنسبه لك.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4525963"/>
          </a:xfrm>
        </p:spPr>
        <p:txBody>
          <a:bodyPr>
            <a:normAutofit fontScale="55000" lnSpcReduction="20000"/>
          </a:bodyPr>
          <a:lstStyle/>
          <a:p>
            <a:pPr algn="r">
              <a:buNone/>
            </a:pPr>
            <a:r>
              <a:rPr lang="ar-EG" sz="2800" b="1" dirty="0" smtClean="0"/>
              <a:t>أهمية الإدارة                                                                               </a:t>
            </a:r>
            <a:endParaRPr lang="en-US" sz="2800" dirty="0" smtClean="0"/>
          </a:p>
          <a:p>
            <a:pPr algn="r">
              <a:buNone/>
            </a:pPr>
            <a:r>
              <a:rPr lang="ar-EG" sz="2800" dirty="0" smtClean="0"/>
              <a:t>تتجلى أهمية الإدارة بشكل عام في جميع مجالات الحياة كما يرى </a:t>
            </a:r>
            <a:r>
              <a:rPr lang="ar-EG" sz="2800" b="1" dirty="0" smtClean="0"/>
              <a:t>الجيوس وآخرون</a:t>
            </a:r>
            <a:r>
              <a:rPr lang="ar-EG" sz="2800" dirty="0" smtClean="0"/>
              <a:t>، بمايلي:-                                                                                   </a:t>
            </a:r>
            <a:endParaRPr lang="en-US" sz="2800" dirty="0" smtClean="0"/>
          </a:p>
          <a:p>
            <a:pPr algn="r">
              <a:buNone/>
            </a:pPr>
            <a:r>
              <a:rPr lang="ar-EG" sz="2800" dirty="0" smtClean="0"/>
              <a:t> وهي مواجهة التغيرات والظروف البيئية المختلفه بحيث تجعل من المؤسسة أو الدائرة مواكباً متكيفاً مع البيئه ومع التطورات التي تحدث في الإدارة نفسها .                                </a:t>
            </a:r>
            <a:endParaRPr lang="en-US" sz="2800" dirty="0" smtClean="0"/>
          </a:p>
          <a:p>
            <a:pPr algn="r">
              <a:buNone/>
            </a:pPr>
            <a:r>
              <a:rPr lang="ar-EG" sz="2800" dirty="0" smtClean="0"/>
              <a:t> والتأثير الفعال على العاملين في المجال الإدارى :  أذ أن الإدارة تطور قيادة عناصر المؤسسة  وتعمل على تنظيمها والتنسيق فيما بينها بما يتناسب مع ظروف العمل المحيطة وتطوير عناصر العمل : وذلك بتحقيق التوازن بين العاملين والأهداف المطلوبة في المؤسسة أو الدائرة مما يترتب على ذلك تحقيق مبدأ التكافؤ بين المرؤوسين والمطلوب منهم وقيادة وتوجية المؤسسة  لتحقيق أهدافها وتحقيق الاستقرار وذلك بالتطور والتكيف بما يتناسب مع أهداف المؤسسة وتحقيق العدالة والحوافز للأفراد. وأنها وسيله من وسائل تطوير الشخصية الوظيفية للأفراد وجعلها أكثر فاعلية وإنسجام مع طبيعة العمل تتمثل الأهمية الأكيده للإدارة الفعالية في مواجهة المنافسة على المستويين المحلي والخارجي لتطوير وأهمية العمل الإدارى للوصول إلى تحقيق أهداف المؤسسة والعمل المتواصل من أجل تحقيق دور فعّال في نجاح عمل الإدارة .                                                                              </a:t>
            </a:r>
            <a:endParaRPr lang="en-US" sz="2800" dirty="0" smtClean="0"/>
          </a:p>
          <a:p>
            <a:pPr algn="r">
              <a:buNone/>
            </a:pPr>
            <a:r>
              <a:rPr lang="ar-EG" sz="2800" b="1" dirty="0" smtClean="0"/>
              <a:t>* ويرى القريوتي  </a:t>
            </a:r>
            <a:r>
              <a:rPr lang="ar-EG" sz="2800" dirty="0" smtClean="0"/>
              <a:t>،</a:t>
            </a:r>
            <a:r>
              <a:rPr lang="ar-EG" sz="2800" b="1" dirty="0" smtClean="0"/>
              <a:t> أن للإدارة أهمية خاصة</a:t>
            </a:r>
            <a:r>
              <a:rPr lang="ar-EG" sz="2800" dirty="0" smtClean="0"/>
              <a:t> </a:t>
            </a:r>
            <a:r>
              <a:rPr lang="ar-EG" sz="2800" b="1" dirty="0" smtClean="0"/>
              <a:t>إذ أنها :-                                  </a:t>
            </a:r>
            <a:endParaRPr lang="en-US" sz="2800" dirty="0" smtClean="0"/>
          </a:p>
          <a:p>
            <a:pPr algn="r">
              <a:buNone/>
            </a:pPr>
            <a:r>
              <a:rPr lang="ar-EG" sz="2800" dirty="0" smtClean="0"/>
              <a:t>	مثل القلب، فهي العضو المسؤول عن تحقيق نتائج المؤسسة كما القلب مسؤول عن إمداد الجسم بالدم اللازم لبقائه .                                                                </a:t>
            </a:r>
            <a:endParaRPr lang="en-US" sz="2800" dirty="0" smtClean="0"/>
          </a:p>
          <a:p>
            <a:pPr lvl="0" algn="r" rtl="1">
              <a:buNone/>
            </a:pPr>
            <a:r>
              <a:rPr lang="ar-EG" sz="2800" dirty="0" smtClean="0"/>
              <a:t>الإدارة مسؤوله ليس لها أهمية في ذاتها وإنما مسؤوله عن تحقيق نتائج العمل . </a:t>
            </a:r>
            <a:endParaRPr lang="en-US" sz="2800" dirty="0" smtClean="0"/>
          </a:p>
          <a:p>
            <a:pPr lvl="0" algn="r" rtl="1">
              <a:buNone/>
            </a:pPr>
            <a:r>
              <a:rPr lang="ar-EG" sz="2800" dirty="0" smtClean="0"/>
              <a:t>أهمية الإدارة مستمدة من النتائج العمليه التي تحققها من خلال تحقيق أهداف المؤسسة. </a:t>
            </a:r>
            <a:endParaRPr lang="en-US" sz="2800" dirty="0" smtClean="0"/>
          </a:p>
          <a:p>
            <a:pPr lvl="0" algn="r" rtl="1">
              <a:buNone/>
            </a:pPr>
            <a:r>
              <a:rPr lang="ar-EG" sz="2800" dirty="0" smtClean="0"/>
              <a:t>لايمكن أن تعمل أي مؤسسه بدون إدارة فعاله. </a:t>
            </a:r>
            <a:endParaRPr lang="en-US" sz="2800" dirty="0" smtClean="0"/>
          </a:p>
          <a:p>
            <a:pPr lvl="0" algn="r" rtl="1">
              <a:buNone/>
            </a:pPr>
            <a:r>
              <a:rPr lang="ar-EG" sz="2800" dirty="0" smtClean="0"/>
              <a:t>الإدارة مطلوبة وضرورية لكل أنشطه المنظمات ولكل مستويات الإدارة.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1142984"/>
            <a:ext cx="8229600" cy="1143000"/>
          </a:xfrm>
        </p:spPr>
        <p:txBody>
          <a:bodyPr/>
          <a:lstStyle/>
          <a:p>
            <a:r>
              <a:rPr lang="ar-IQ" dirty="0" smtClean="0"/>
              <a:t>المحاضرة الثانية</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fontScale="55000" lnSpcReduction="20000"/>
          </a:bodyPr>
          <a:lstStyle/>
          <a:p>
            <a:pPr algn="r" rtl="1">
              <a:buNone/>
            </a:pPr>
            <a:r>
              <a:rPr lang="ar-SA" sz="3800" cap="small" dirty="0" smtClean="0"/>
              <a:t>مفهوم الإدارة</a:t>
            </a:r>
            <a:r>
              <a:rPr lang="ar-IQ" sz="3800" cap="small" dirty="0" smtClean="0"/>
              <a:t>   </a:t>
            </a:r>
            <a:endParaRPr lang="en-US" sz="3800" dirty="0" smtClean="0"/>
          </a:p>
          <a:p>
            <a:pPr algn="r" rtl="1">
              <a:buNone/>
            </a:pPr>
            <a:r>
              <a:rPr lang="ar-SA" sz="3400" dirty="0" smtClean="0">
                <a:cs typeface="+mj-cs"/>
              </a:rPr>
              <a:t>الإدارة </a:t>
            </a:r>
            <a:r>
              <a:rPr lang="ar-IQ" sz="3400" dirty="0" smtClean="0">
                <a:cs typeface="+mj-cs"/>
              </a:rPr>
              <a:t>:</a:t>
            </a:r>
            <a:r>
              <a:rPr lang="ar-SA" sz="3400" dirty="0" smtClean="0">
                <a:cs typeface="+mj-cs"/>
              </a:rPr>
              <a:t>هي عملية اتخاذ القرارات التي تهدف إلى استخدام الموارد المختلفة الموجودة في المؤسسة أو المنظمة على أكمل وجه، بحيث يكفل تحقيق أهداف المؤسسة المخطط لها ونجاحها ولا يسبب الهدر لهذه الموارد، كما يحقق الرضا لموظفي وزبائن المؤسسة وذلك باستخدام وتطبيق مجموعة من النظم التكنولوجية، والفنية، والإدارية، والاجتماعية، والبيئية، وهي التي يقع على عاتقها استمرارية ووجود المؤسسة ومواجهة التحديات التي قد تواجهها .</a:t>
            </a:r>
            <a:endParaRPr lang="en-US" sz="3400" dirty="0" smtClean="0">
              <a:cs typeface="+mj-cs"/>
            </a:endParaRPr>
          </a:p>
          <a:p>
            <a:pPr algn="r">
              <a:buNone/>
            </a:pPr>
            <a:r>
              <a:rPr lang="ar-EG" sz="3400" dirty="0" smtClean="0">
                <a:cs typeface="+mj-cs"/>
              </a:rPr>
              <a:t>اذ الإدارة ان لها دور في حياة الإنسان سوى كان يعمل في دائره أو مؤسسه أوكان إنسان عادي ليس لديه عمل إذ لابد أن يدير حياته اليوميه بشكل دقيق وترتيب على أحسن طريق للوصول إلى أهدافه الناجحه أذ الإنسان الذي لايعتمد على الإدارة لايستطيع أن يحقق أهدافه بشكل سليم  ونستنتج من ذلك أن الإدارة استخدمت  في ثلاث مراحل ادارية نستعرضها كمايلي:-                                                                                   </a:t>
            </a:r>
            <a:endParaRPr lang="en-US" sz="3400" dirty="0" smtClean="0">
              <a:cs typeface="+mj-cs"/>
            </a:endParaRPr>
          </a:p>
          <a:p>
            <a:pPr lvl="0" algn="r" rtl="1"/>
            <a:r>
              <a:rPr lang="ar-EG" sz="3400" b="1" dirty="0" smtClean="0">
                <a:cs typeface="+mj-cs"/>
              </a:rPr>
              <a:t>الهيئه الإدارية</a:t>
            </a:r>
            <a:r>
              <a:rPr lang="ar-EG" sz="3400" dirty="0" smtClean="0">
                <a:cs typeface="+mj-cs"/>
              </a:rPr>
              <a:t> </a:t>
            </a:r>
            <a:r>
              <a:rPr lang="en-US" sz="3400" dirty="0" err="1" smtClean="0">
                <a:cs typeface="+mj-cs"/>
              </a:rPr>
              <a:t>manajementstaff</a:t>
            </a:r>
            <a:r>
              <a:rPr lang="en-US" sz="3400" dirty="0" smtClean="0">
                <a:cs typeface="+mj-cs"/>
              </a:rPr>
              <a:t>   </a:t>
            </a:r>
          </a:p>
          <a:p>
            <a:pPr algn="r">
              <a:buNone/>
            </a:pPr>
            <a:r>
              <a:rPr lang="ar-EG" sz="3400" b="1" dirty="0" smtClean="0">
                <a:cs typeface="+mj-cs"/>
              </a:rPr>
              <a:t>وهنا الإدارة :</a:t>
            </a:r>
            <a:r>
              <a:rPr lang="ar-EG" sz="3400" dirty="0" smtClean="0">
                <a:cs typeface="+mj-cs"/>
              </a:rPr>
              <a:t> عبارة عن مجموعه من الأشخاص الذين يسعون لتحقيق الأهداف والغايات للمشروع من خلال العمل الجماعي وهؤلاء الاشخاص هم : مجلس المديرين ، المديرون العامون، المديرالتنفيذي، المدير المساعد، المشرف</a:t>
            </a:r>
            <a:r>
              <a:rPr lang="ar-EG" sz="3400" b="1" dirty="0" smtClean="0">
                <a:cs typeface="+mj-cs"/>
              </a:rPr>
              <a:t>أعمال إدارية</a:t>
            </a:r>
            <a:r>
              <a:rPr lang="ar-IQ" sz="3400" b="1" dirty="0" smtClean="0">
                <a:cs typeface="+mj-cs"/>
              </a:rPr>
              <a:t> </a:t>
            </a:r>
            <a:r>
              <a:rPr lang="ar-EG" sz="3400" b="1" dirty="0" smtClean="0">
                <a:cs typeface="+mj-cs"/>
              </a:rPr>
              <a:t>للتنفيذ والتطبيق                </a:t>
            </a:r>
            <a:r>
              <a:rPr lang="en-US" sz="3400" b="1" dirty="0" err="1" smtClean="0">
                <a:cs typeface="+mj-cs"/>
              </a:rPr>
              <a:t>foprocessinj</a:t>
            </a:r>
            <a:r>
              <a:rPr lang="ar-EG" sz="3400" b="1" dirty="0" smtClean="0">
                <a:cs typeface="+mj-cs"/>
              </a:rPr>
              <a:t>وهنا الإدارة :</a:t>
            </a:r>
            <a:r>
              <a:rPr lang="ar-EG" sz="3400" dirty="0" smtClean="0">
                <a:cs typeface="+mj-cs"/>
              </a:rPr>
              <a:t> عبارة عن مهام وواجبات المديرين المتعلقه بعناصر الأنتاج وهي: القوة العاملة، رأس المال ، المواد والآلات.                                             </a:t>
            </a:r>
            <a:endParaRPr lang="en-US" sz="3400" dirty="0" smtClean="0">
              <a:cs typeface="+mj-cs"/>
            </a:endParaRPr>
          </a:p>
          <a:p>
            <a:pPr algn="r">
              <a:buNone/>
            </a:pPr>
            <a:r>
              <a:rPr lang="ar-EG" sz="3400" b="1" dirty="0" smtClean="0">
                <a:cs typeface="+mj-cs"/>
              </a:rPr>
              <a:t>2_</a:t>
            </a:r>
            <a:r>
              <a:rPr lang="ar-IQ" sz="3400" b="1" dirty="0" smtClean="0">
                <a:cs typeface="+mj-cs"/>
              </a:rPr>
              <a:t> الادارة </a:t>
            </a:r>
            <a:r>
              <a:rPr lang="ar-EG" sz="3400" b="1" dirty="0" smtClean="0">
                <a:cs typeface="+mj-cs"/>
              </a:rPr>
              <a:t>علم وفن التطبيق                                                                       </a:t>
            </a:r>
            <a:endParaRPr lang="en-US" sz="3400" dirty="0" smtClean="0">
              <a:cs typeface="+mj-cs"/>
            </a:endParaRPr>
          </a:p>
          <a:p>
            <a:pPr algn="r">
              <a:buNone/>
            </a:pPr>
            <a:r>
              <a:rPr lang="ar-EG" sz="3400" dirty="0" smtClean="0">
                <a:cs typeface="+mj-cs"/>
              </a:rPr>
              <a:t>" تعني مجموعه من المبادئ والنظريات والدراسات الخاصة بمجالات الإدارة والبيئه الإدارية من خلال عناصر الأنتاج بالاعتماد على التخصص والخبرة والمهارة ولياقة الأفراد الإداريين والمنفذين كفن.                                                                             </a:t>
            </a:r>
            <a:r>
              <a:rPr lang="ar-EG"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55000" lnSpcReduction="20000"/>
          </a:bodyPr>
          <a:lstStyle/>
          <a:p>
            <a:pPr algn="r"/>
            <a:r>
              <a:rPr lang="ar-EG" dirty="0" smtClean="0"/>
              <a:t> </a:t>
            </a:r>
            <a:endParaRPr lang="en-US" dirty="0" smtClean="0">
              <a:cs typeface="+mj-cs"/>
            </a:endParaRPr>
          </a:p>
          <a:p>
            <a:pPr algn="r">
              <a:buNone/>
            </a:pPr>
            <a:r>
              <a:rPr lang="ar-EG" b="1" dirty="0" smtClean="0">
                <a:cs typeface="+mj-cs"/>
              </a:rPr>
              <a:t>1 :- الإدارة العليا :                                                                        </a:t>
            </a:r>
            <a:endParaRPr lang="en-US" dirty="0" smtClean="0">
              <a:cs typeface="+mj-cs"/>
            </a:endParaRPr>
          </a:p>
          <a:p>
            <a:pPr algn="r">
              <a:buNone/>
            </a:pPr>
            <a:r>
              <a:rPr lang="ar-EG" dirty="0" smtClean="0">
                <a:cs typeface="+mj-cs"/>
              </a:rPr>
              <a:t>على أنها المجموعه الصغيره في أعلى السلم الإدارى والتي تقوم بالسياسات والخطط العامة للمنظمه أو المؤسسه ويتم تحقيق الهدف للهيئه الإدارية للمؤسسة من خلالها ويمكن تحديد مسؤؤلياتها في تحديد الأهداف العامة للمؤسسة و التنبؤ بالأحداث المستقبلية و تخطيط الهيكل التنظيمي للمؤسسة أو الدائرة ووضع الخطط طويلة المدى ورسم السياسات والقواعد والقوانين وتوجيه ورقابة جهود الأفراد والتأكيد على أهمية المسؤولية الجماعية وتطوير المجال الإدارى وتشجيع الأبحاث الإدارية .                                                        </a:t>
            </a:r>
            <a:r>
              <a:rPr lang="ar-EG" b="1" dirty="0" smtClean="0">
                <a:cs typeface="+mj-cs"/>
              </a:rPr>
              <a:t>2:- الإدارة الوسطى                                                                    </a:t>
            </a:r>
            <a:endParaRPr lang="en-US" dirty="0" smtClean="0">
              <a:cs typeface="+mj-cs"/>
            </a:endParaRPr>
          </a:p>
          <a:p>
            <a:pPr algn="r">
              <a:buNone/>
            </a:pPr>
            <a:r>
              <a:rPr lang="ar-EG" dirty="0" smtClean="0">
                <a:cs typeface="+mj-cs"/>
              </a:rPr>
              <a:t>تلعب دوراً وسطا بين الإدارة العليا والإدارة المباشره ، فمن ضمن اختصاصاتها  متابعة السياسة العامة ومتابعه تحقيق الأهداف طويلة المدى إلى أهداف مرحلية قصيره وتتحدد مسؤؤلية الإدارة الوسطى من حيث  وضع الخطط الفرعية قصيره المدى رسم السياسه التنفيذية لتحقيق الخطط الفرعية ووضع نظم العمل وتحديد السلطه وتدريب وتنمية الإدارة المباشرة وتوجية وتنسيق الأعمال وبث روح الفريق والرقابة ومراجعة النتائج ووضع معايير الأداء ورفع تقارير دورية للإدارة العليا  والمساهمة الإيجابية في وضع خطط المشروع عن طريق المعلومات والبيانات  والمقترحات المرفوعة للإدارة العليا .                                               </a:t>
            </a:r>
            <a:endParaRPr lang="en-US" dirty="0" smtClean="0">
              <a:cs typeface="+mj-cs"/>
            </a:endParaRPr>
          </a:p>
          <a:p>
            <a:pPr algn="r">
              <a:buNone/>
            </a:pPr>
            <a:r>
              <a:rPr lang="ar-EG" dirty="0" smtClean="0">
                <a:cs typeface="+mj-cs"/>
              </a:rPr>
              <a:t>                                   </a:t>
            </a:r>
            <a:endParaRPr lang="en-US" dirty="0" smtClean="0">
              <a:cs typeface="+mj-cs"/>
            </a:endParaRPr>
          </a:p>
          <a:p>
            <a:pPr algn="r">
              <a:buNone/>
            </a:pPr>
            <a:r>
              <a:rPr lang="ar-EG" dirty="0" smtClean="0">
                <a:cs typeface="+mj-cs"/>
              </a:rPr>
              <a:t> </a:t>
            </a:r>
            <a:endParaRPr lang="en-US" dirty="0" smtClean="0">
              <a:cs typeface="+mj-cs"/>
            </a:endParaRPr>
          </a:p>
          <a:p>
            <a:pPr algn="r">
              <a:buNone/>
            </a:pPr>
            <a:r>
              <a:rPr lang="ar-EG" b="1" dirty="0" smtClean="0">
                <a:cs typeface="+mj-cs"/>
              </a:rPr>
              <a:t>3 :- الإدارة المباشرة  ( المنفذون ) :-                    </a:t>
            </a:r>
            <a:endParaRPr lang="en-US" dirty="0" smtClean="0">
              <a:cs typeface="+mj-cs"/>
            </a:endParaRPr>
          </a:p>
          <a:p>
            <a:pPr algn="r">
              <a:buNone/>
            </a:pPr>
            <a:r>
              <a:rPr lang="ar-EG" dirty="0" smtClean="0">
                <a:cs typeface="+mj-cs"/>
              </a:rPr>
              <a:t>ويرى طلحة الإدارة المباشرة تمثل مختلف أفراد المؤسسة أو الدائرة الذين يشغلون مناصب وظيفية متعددة وكما مبين أدناه في المخطط للإدارات الثلاثه </a:t>
            </a:r>
            <a:r>
              <a:rPr lang="ar-EG"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71500"/>
          <a:ext cx="8229600" cy="5554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62500" lnSpcReduction="20000"/>
          </a:bodyPr>
          <a:lstStyle/>
          <a:p>
            <a:pPr algn="r">
              <a:buNone/>
            </a:pPr>
            <a:r>
              <a:rPr lang="ar-EG" sz="2900" dirty="0" smtClean="0">
                <a:cs typeface="+mj-cs"/>
              </a:rPr>
              <a:t>واستنادا لهذا العرض المجمل لطبيعة مفهوم الإدارة يتم عرض عدد من التعاريف العامة لهذا المفهوم اذ عرفها كل من :-                                                                </a:t>
            </a:r>
            <a:endParaRPr lang="en-US" sz="2900" dirty="0" smtClean="0">
              <a:cs typeface="+mj-cs"/>
            </a:endParaRPr>
          </a:p>
          <a:p>
            <a:pPr algn="r">
              <a:buNone/>
            </a:pPr>
            <a:r>
              <a:rPr lang="ar-EG" sz="2900" b="1" dirty="0" smtClean="0">
                <a:cs typeface="+mj-cs"/>
              </a:rPr>
              <a:t>* نعيم ابراهيم عن شيلدون</a:t>
            </a:r>
            <a:r>
              <a:rPr lang="ar-EG" sz="2900" dirty="0" smtClean="0">
                <a:cs typeface="+mj-cs"/>
              </a:rPr>
              <a:t> – الإدارة وظيفه في الصناعه يتم بموجبها القيام برسم السياسات والتنسيق  بين أنشطه الإنتاج والتوزيع والمالية وتصميم الهيكل التنظيمي للمشروع والقيام بأعمال الرقابه النهائية على كافة أعمال التنفيذ                                            </a:t>
            </a:r>
            <a:endParaRPr lang="en-US" sz="2900" dirty="0" smtClean="0">
              <a:cs typeface="+mj-cs"/>
            </a:endParaRPr>
          </a:p>
          <a:p>
            <a:pPr algn="r">
              <a:buNone/>
            </a:pPr>
            <a:r>
              <a:rPr lang="ar-EG" sz="2900" dirty="0" smtClean="0">
                <a:cs typeface="+mj-cs"/>
              </a:rPr>
              <a:t>* كما عرفها </a:t>
            </a:r>
            <a:r>
              <a:rPr lang="ar-EG" sz="2900" b="1" dirty="0" smtClean="0">
                <a:cs typeface="+mj-cs"/>
              </a:rPr>
              <a:t>وليم هواين </a:t>
            </a:r>
            <a:r>
              <a:rPr lang="ar-EG" sz="2900" dirty="0" smtClean="0">
                <a:cs typeface="+mj-cs"/>
              </a:rPr>
              <a:t>- أن الإدارة فن تنحصر في توجية وتنسيق ورقابة عدد من الأشخاص لإنجاز عملية محدده أو تحقيق هدف معلوم .                                  </a:t>
            </a:r>
            <a:endParaRPr lang="en-US" sz="2900" dirty="0" smtClean="0">
              <a:cs typeface="+mj-cs"/>
            </a:endParaRPr>
          </a:p>
          <a:p>
            <a:pPr algn="r">
              <a:buNone/>
            </a:pPr>
            <a:r>
              <a:rPr lang="ar-EG" sz="2900" dirty="0" smtClean="0">
                <a:cs typeface="+mj-cs"/>
              </a:rPr>
              <a:t>* وعرفها</a:t>
            </a:r>
            <a:r>
              <a:rPr lang="ar-EG" sz="2900" b="1" dirty="0" smtClean="0">
                <a:cs typeface="+mj-cs"/>
              </a:rPr>
              <a:t> ليفجستون</a:t>
            </a:r>
            <a:r>
              <a:rPr lang="ar-EG" sz="2900" dirty="0" smtClean="0">
                <a:cs typeface="+mj-cs"/>
              </a:rPr>
              <a:t> – الإدارة هي الوظيفه التي عن طريقها يتم الوصول إلى الهدف بأفضل الطرق وأقلها تكلفه وفي الوقت المناسب وذلك باستخدام الإمكانيات المتاحة للمشروع.   </a:t>
            </a:r>
            <a:endParaRPr lang="en-US" sz="2900" dirty="0" smtClean="0">
              <a:cs typeface="+mj-cs"/>
            </a:endParaRPr>
          </a:p>
          <a:p>
            <a:pPr algn="r">
              <a:buNone/>
            </a:pPr>
            <a:r>
              <a:rPr lang="ar-EG" sz="2900" dirty="0" smtClean="0">
                <a:cs typeface="+mj-cs"/>
              </a:rPr>
              <a:t>* </a:t>
            </a:r>
            <a:r>
              <a:rPr lang="ar-EG" sz="2900" b="1" dirty="0" smtClean="0">
                <a:cs typeface="+mj-cs"/>
              </a:rPr>
              <a:t>ويرى نعبم ابراهيم عن محمد العقلي: أن</a:t>
            </a:r>
            <a:r>
              <a:rPr lang="ar-EG" sz="2900" dirty="0" smtClean="0">
                <a:cs typeface="+mj-cs"/>
              </a:rPr>
              <a:t> مفهوم الإدارة – هو نوع من التفكير الذي يشخص الواقع ويحدد المشاكل وكذلك المعوقات التي تواجه الأهداف التي نسعى لتحقيقها.         * </a:t>
            </a:r>
            <a:r>
              <a:rPr lang="ar-EG" sz="2900" b="1" dirty="0" smtClean="0">
                <a:cs typeface="+mj-cs"/>
              </a:rPr>
              <a:t>كما تعرف الإدارة عن ابتسام</a:t>
            </a:r>
            <a:r>
              <a:rPr lang="ar-EG" sz="2900" dirty="0" smtClean="0">
                <a:cs typeface="+mj-cs"/>
              </a:rPr>
              <a:t> – عملية أساسية تعتمد عليها كل الهيئات والكوادر الإدارية في تحقيق أهدافها مستنده في ذلك إلى الدعامات القانونية والأسس العلمية في مختلف نشاطاتها ومواقفها في المجتمع.                                                                    </a:t>
            </a:r>
            <a:endParaRPr lang="en-US" sz="2900" dirty="0" smtClean="0">
              <a:cs typeface="+mj-cs"/>
            </a:endParaRPr>
          </a:p>
          <a:p>
            <a:pPr algn="r">
              <a:buNone/>
            </a:pPr>
            <a:r>
              <a:rPr lang="ar-EG" sz="2900" dirty="0" smtClean="0">
                <a:cs typeface="+mj-cs"/>
              </a:rPr>
              <a:t>* </a:t>
            </a:r>
            <a:r>
              <a:rPr lang="ar-EG" sz="2900" b="1" dirty="0" smtClean="0">
                <a:cs typeface="+mj-cs"/>
              </a:rPr>
              <a:t>ويرى صبحي جبر عن تا</a:t>
            </a:r>
            <a:r>
              <a:rPr lang="ar-SA" sz="2900" b="1" dirty="0" smtClean="0">
                <a:cs typeface="+mj-cs"/>
              </a:rPr>
              <a:t>ي</a:t>
            </a:r>
            <a:r>
              <a:rPr lang="ar-EG" sz="2900" b="1" dirty="0" smtClean="0">
                <a:cs typeface="+mj-cs"/>
              </a:rPr>
              <a:t>لور </a:t>
            </a:r>
            <a:r>
              <a:rPr lang="en-US" sz="2900" b="1" dirty="0" smtClean="0">
                <a:cs typeface="+mj-cs"/>
              </a:rPr>
              <a:t>Taylor</a:t>
            </a:r>
            <a:r>
              <a:rPr lang="ar-EG" sz="2900" dirty="0" smtClean="0">
                <a:cs typeface="+mj-cs"/>
              </a:rPr>
              <a:t>-الإدارة بأنها المعرفة الدقيقة لما تريد من العنصر البشري أن يعمله ثم التأكد من قيام ذلك العنصر بالعمل المطلوب بأفضل الطرق وأوفرها بالنسبه لك.                                                                           </a:t>
            </a:r>
            <a:endParaRPr lang="en-US" sz="2900" dirty="0" smtClean="0">
              <a:cs typeface="+mj-cs"/>
            </a:endParaRPr>
          </a:p>
          <a:p>
            <a:pPr algn="r">
              <a:buNone/>
            </a:pPr>
            <a:r>
              <a:rPr lang="ar-EG" sz="2900" dirty="0" smtClean="0">
                <a:cs typeface="+mj-cs"/>
              </a:rPr>
              <a:t>* ويرى </a:t>
            </a:r>
            <a:r>
              <a:rPr lang="ar-EG" sz="2900" b="1" dirty="0" smtClean="0">
                <a:cs typeface="+mj-cs"/>
              </a:rPr>
              <a:t>طارق طه </a:t>
            </a:r>
            <a:r>
              <a:rPr lang="ar-EG" sz="2900" dirty="0" smtClean="0">
                <a:cs typeface="+mj-cs"/>
              </a:rPr>
              <a:t>– الإدارة عملية تنسيق وتكامل أنشطة المنظمة على نحو يتسم بالفاعلية والكفاءة لتحقيق أهداف الأداء ومن خلال مجمـوعه من الوظائـف الأساسية كالتخطيط والتنظيم واالقيادة والرقابه.                                                              </a:t>
            </a:r>
            <a:endParaRPr lang="en-US" sz="2900" dirty="0" smtClean="0">
              <a:cs typeface="+mj-cs"/>
            </a:endParaRPr>
          </a:p>
          <a:p>
            <a:pPr algn="r">
              <a:buNone/>
            </a:pPr>
            <a:r>
              <a:rPr lang="ar-EG" sz="2900" dirty="0" smtClean="0">
                <a:cs typeface="+mj-cs"/>
              </a:rPr>
              <a:t>* ويرى </a:t>
            </a:r>
            <a:r>
              <a:rPr lang="ar-EG" sz="2900" b="1" dirty="0" smtClean="0">
                <a:cs typeface="+mj-cs"/>
              </a:rPr>
              <a:t>موفق</a:t>
            </a:r>
            <a:r>
              <a:rPr lang="ar-EG" sz="2900" dirty="0" smtClean="0">
                <a:cs typeface="+mj-cs"/>
              </a:rPr>
              <a:t> – الإدارة هي عملية تخطيط ورقابة لمجهودات أفراد المؤسسه الرياضية واستخدام جميع </a:t>
            </a:r>
            <a:r>
              <a:rPr lang="ar-EG" dirty="0" smtClean="0"/>
              <a:t>الموارد لتحقيق الأهداف المحددة.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ماهية الادارة</a:t>
            </a:r>
            <a:endParaRPr lang="en-US" dirty="0"/>
          </a:p>
        </p:txBody>
      </p:sp>
      <p:pic>
        <p:nvPicPr>
          <p:cNvPr id="6146" name="Picture 2" descr="Related image"/>
          <p:cNvPicPr>
            <a:picLocks noChangeAspect="1" noChangeArrowheads="1"/>
          </p:cNvPicPr>
          <p:nvPr/>
        </p:nvPicPr>
        <p:blipFill>
          <a:blip r:embed="rId2" cstate="print"/>
          <a:srcRect/>
          <a:stretch>
            <a:fillRect/>
          </a:stretch>
        </p:blipFill>
        <p:spPr bwMode="auto">
          <a:xfrm>
            <a:off x="642910" y="1071546"/>
            <a:ext cx="8001056" cy="427672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pic>
        <p:nvPicPr>
          <p:cNvPr id="4" name="Content Placeholder 3" descr="أهمية التدريب"/>
          <p:cNvPicPr>
            <a:picLocks noGrp="1"/>
          </p:cNvPicPr>
          <p:nvPr>
            <p:ph idx="1"/>
          </p:nvPr>
        </p:nvPicPr>
        <p:blipFill>
          <a:blip r:embed="rId2" cstate="print"/>
          <a:srcRect/>
          <a:stretch>
            <a:fillRect/>
          </a:stretch>
        </p:blipFill>
        <p:spPr bwMode="auto">
          <a:xfrm>
            <a:off x="1571625" y="2000240"/>
            <a:ext cx="6000750" cy="3571900"/>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1"/>
            <a:tileRect/>
          </a:grad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71546"/>
            <a:ext cx="8229600" cy="4525963"/>
          </a:xfrm>
        </p:spPr>
        <p:txBody>
          <a:bodyPr>
            <a:normAutofit fontScale="55000" lnSpcReduction="20000"/>
          </a:bodyPr>
          <a:lstStyle/>
          <a:p>
            <a:pPr algn="r" rtl="1">
              <a:buNone/>
            </a:pPr>
            <a:r>
              <a:rPr lang="ar-SA" sz="2800" b="1" dirty="0" smtClean="0"/>
              <a:t>اهمية الادارة في الانشطة الرياضية </a:t>
            </a:r>
            <a:endParaRPr lang="en-US" sz="2800" dirty="0" smtClean="0"/>
          </a:p>
          <a:p>
            <a:pPr algn="r" rtl="1">
              <a:buNone/>
            </a:pPr>
            <a:r>
              <a:rPr lang="ar-SA" sz="2800" dirty="0" smtClean="0"/>
              <a:t>يتطلب العمل في ادارة الانشطة الرياضية العديد من القدرات الفنية والمعرفية الخاصة بعلم الادارة ويتوضح ذلك من الحقائق التالية :</a:t>
            </a:r>
            <a:endParaRPr lang="en-US" sz="2800" dirty="0" smtClean="0"/>
          </a:p>
          <a:p>
            <a:pPr algn="r">
              <a:buNone/>
            </a:pPr>
            <a:r>
              <a:rPr lang="ar-IQ" sz="2800" dirty="0" smtClean="0"/>
              <a:t>- </a:t>
            </a:r>
            <a:r>
              <a:rPr lang="ar-SA" sz="2800" dirty="0" smtClean="0"/>
              <a:t>يتاثر الانسان بطريقة الادارة في المؤسسة التي يعمل فيها وباهدافها وبرامجها</a:t>
            </a:r>
            <a:endParaRPr lang="en-US" sz="2800" dirty="0" smtClean="0"/>
          </a:p>
          <a:p>
            <a:pPr algn="r">
              <a:buNone/>
            </a:pPr>
            <a:r>
              <a:rPr lang="ar-IQ" sz="2800" dirty="0" smtClean="0"/>
              <a:t>- </a:t>
            </a:r>
            <a:r>
              <a:rPr lang="ar-SA" sz="2800" dirty="0" smtClean="0"/>
              <a:t>تزودنا الادارة بالخبرة التي تمكن الاداري من اتباع احسن الطرق للادارة السليمة</a:t>
            </a:r>
            <a:endParaRPr lang="en-US" sz="2800" dirty="0" smtClean="0"/>
          </a:p>
          <a:p>
            <a:pPr algn="r">
              <a:buFontTx/>
              <a:buChar char="-"/>
            </a:pPr>
            <a:r>
              <a:rPr lang="ar-IQ" sz="2800" dirty="0" smtClean="0"/>
              <a:t>- ت</a:t>
            </a:r>
            <a:r>
              <a:rPr lang="ar-SA" sz="2800" dirty="0" smtClean="0"/>
              <a:t>وسيع مفاهيم الاداري لتحقيق النجاح في عمله مما ينعكس على المؤسسة التي يعمل بها او الجماعة التي يديرها</a:t>
            </a:r>
            <a:endParaRPr lang="ar-IQ" sz="2800" dirty="0" smtClean="0"/>
          </a:p>
          <a:p>
            <a:pPr algn="r">
              <a:buFontTx/>
              <a:buChar char="-"/>
            </a:pPr>
            <a:r>
              <a:rPr lang="ar-IQ" sz="2800" dirty="0" smtClean="0"/>
              <a:t>-ا</a:t>
            </a:r>
            <a:r>
              <a:rPr lang="ar-SA" sz="2800" dirty="0" smtClean="0"/>
              <a:t>ن زيادة المعرفة بعناصر الادارة تؤدي الى تحقيق علاقات انسانية بين العاميلن مما يؤدي الى زيادة الانتاج والكفاءة</a:t>
            </a:r>
            <a:r>
              <a:rPr lang="ar-IQ" sz="2800" dirty="0" smtClean="0"/>
              <a:t>-</a:t>
            </a:r>
            <a:endParaRPr lang="en-US" sz="2800" dirty="0" smtClean="0"/>
          </a:p>
          <a:p>
            <a:pPr algn="r">
              <a:buNone/>
            </a:pPr>
            <a:r>
              <a:rPr lang="ar-IQ" sz="2800" dirty="0" smtClean="0"/>
              <a:t>- </a:t>
            </a:r>
            <a:r>
              <a:rPr lang="ar-SA" sz="2800" dirty="0" smtClean="0"/>
              <a:t>تنمي الادارة روح العمل الجماعي والتخطيط المسبق للبرامج</a:t>
            </a:r>
            <a:endParaRPr lang="en-US" sz="2800" dirty="0" smtClean="0"/>
          </a:p>
          <a:p>
            <a:pPr algn="r" rtl="1">
              <a:buNone/>
            </a:pPr>
            <a:r>
              <a:rPr lang="ar-SA" sz="2800" b="1" u="sng" dirty="0" smtClean="0"/>
              <a:t>اهداف الادارة</a:t>
            </a:r>
            <a:endParaRPr lang="en-US" sz="2800" dirty="0" smtClean="0"/>
          </a:p>
          <a:p>
            <a:pPr algn="r" rtl="1">
              <a:buNone/>
            </a:pPr>
            <a:r>
              <a:rPr lang="ar-SA" sz="2800" dirty="0" smtClean="0"/>
              <a:t>تطورت اهداف الادار ة من التقدم الحاصل في عصر العولمة والتنكلوجيا الحديثة واصبحت تستخدم الموارد البشرية والمادية على اكبر قدر ممكن وتمثل الاهداف الدولية  في رعاية الشباب والاستقرار الباقتصادي والاجتماعي وتقديم الخدمات والمنافع العامة عبر توظيف العلوم المختلفة لتحقيق هذه الاهداف التي غالبا ماتكون اهداف متسقة وموحدة وقابلة للقياس ويغلب ان تترجم هذه الاهداف تنازليا في التقسيم الاداري الى اعداد متزايدة من الاهداف الفرعية المحددة وان تتحول في نهاية المطاف الى معايير في العمل .</a:t>
            </a:r>
            <a:endParaRPr lang="en-US" sz="2800" dirty="0" smtClean="0"/>
          </a:p>
          <a:p>
            <a:pPr algn="r" rtl="1">
              <a:buNone/>
            </a:pPr>
            <a:r>
              <a:rPr lang="ar-SA" sz="2800" dirty="0" smtClean="0"/>
              <a:t>ان تحقق الاهداف الاستتراتيجية في العمل الاداري يتطلب الابتكار واستغلال الموارد المحدودة الى اقصى حد ممكن وبينما تتفاعل درجة التناسب بين الموارد والفرص المتاحة يخلق الهدف الاستتراتيجي تناقضا صارخا بين الموارد والطموحات عنئذ تتصدى الادارة العليا لاغلاق الفجوة عن طريق البناء المنظم والتخطيط المرن . </a:t>
            </a:r>
            <a:endParaRPr lang="en-US" sz="2800" dirty="0" smtClean="0"/>
          </a:p>
          <a:p>
            <a:pPr algn="r" rtl="1">
              <a:buNone/>
            </a:pPr>
            <a:r>
              <a:rPr lang="ar-SA" sz="2800" dirty="0" smtClean="0"/>
              <a:t>وتسهم التحديات في توسع المؤسسة وتحقيق اهدافها ولكي يكون التحدي فعالا يتوجب على الافراد في المؤسسة ان يفهموا ذلك التحدي وان يلمسوا مضاعفاته على وظائفهم وعلى المؤسسة ان تقوم بالاتي : </a:t>
            </a:r>
            <a:endParaRPr lang="en-US" sz="2800" dirty="0" smtClean="0"/>
          </a:p>
          <a:p>
            <a:pPr algn="r">
              <a:buNone/>
            </a:pP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29600" cy="4525963"/>
          </a:xfrm>
        </p:spPr>
        <p:txBody>
          <a:bodyPr>
            <a:normAutofit fontScale="55000" lnSpcReduction="20000"/>
          </a:bodyPr>
          <a:lstStyle/>
          <a:p>
            <a:pPr algn="r" rtl="1">
              <a:buNone/>
            </a:pPr>
            <a:r>
              <a:rPr lang="ar-SA" sz="2800" dirty="0" smtClean="0"/>
              <a:t>1</a:t>
            </a:r>
            <a:r>
              <a:rPr lang="ar-IQ" sz="2800" dirty="0" smtClean="0"/>
              <a:t>- </a:t>
            </a:r>
            <a:r>
              <a:rPr lang="ar-SA" sz="2800" dirty="0" smtClean="0"/>
              <a:t>خلق احساس الازمة وذلك بتقوية الاشارات الضعيفة في محيط العمل وعدم السماح بحالة من الا عمل ان تسبق ازمة حقيقية                                                       </a:t>
            </a:r>
            <a:endParaRPr lang="en-US" sz="2800" dirty="0" smtClean="0"/>
          </a:p>
          <a:p>
            <a:pPr algn="r">
              <a:buNone/>
            </a:pPr>
            <a:r>
              <a:rPr lang="ar-SA" sz="2800" dirty="0" smtClean="0"/>
              <a:t>2</a:t>
            </a:r>
            <a:r>
              <a:rPr lang="ar-IQ" sz="2800" dirty="0" smtClean="0"/>
              <a:t>- </a:t>
            </a:r>
            <a:r>
              <a:rPr lang="ar-SA" sz="2800" dirty="0" smtClean="0"/>
              <a:t>تطوير بؤرة تنافسية على كافة الاصعدة من خلال استخدام واسع للاستعلامات والتنافسية والوصول الى المرحلة التي يصبح فيها التحدي شخصيا                                  </a:t>
            </a:r>
            <a:endParaRPr lang="en-US" sz="2800" dirty="0" smtClean="0"/>
          </a:p>
          <a:p>
            <a:pPr algn="r">
              <a:buNone/>
            </a:pPr>
            <a:r>
              <a:rPr lang="ar-SA" sz="2800" dirty="0" smtClean="0"/>
              <a:t>3</a:t>
            </a:r>
            <a:r>
              <a:rPr lang="ar-IQ" sz="2800" dirty="0" smtClean="0"/>
              <a:t>- </a:t>
            </a:r>
            <a:r>
              <a:rPr lang="ar-SA" sz="2800" dirty="0" smtClean="0"/>
              <a:t>تزويد العاملين بالمهارات التي يحتاجونها للعمل بفاعلية كتدريب الوظفين وحل المشاكل وبناء الفريق                                                                         </a:t>
            </a:r>
            <a:endParaRPr lang="en-US" sz="2800" dirty="0" smtClean="0"/>
          </a:p>
          <a:p>
            <a:pPr algn="r">
              <a:buNone/>
            </a:pPr>
            <a:r>
              <a:rPr lang="ar-SA" sz="2800" dirty="0" smtClean="0"/>
              <a:t>4</a:t>
            </a:r>
            <a:r>
              <a:rPr lang="ar-IQ" sz="2800" dirty="0" smtClean="0"/>
              <a:t>- </a:t>
            </a:r>
            <a:r>
              <a:rPr lang="ar-SA" sz="2800" dirty="0" smtClean="0"/>
              <a:t>مراجعة الاليات وذلك لرصد التقدم والتأكد من االمعرفة الداخلية والمكافأت تعزز السلوك    الجيد للموظفين وان المسئولية المتبادلة تعني ارباحا مشتركة وخسائر مشتركة وان خلق احساس بالمسئولية المشتركة عامل حاسم لان روح التنافس تعتمد في النهاية على سرعة المؤسسة في توسع مفهوم المزيه التنافسي بحيث تتجاوز مفهوم الورقة الرابحة الذي يستخدمه العديد من المدراء في الوقت الراهن                                                               </a:t>
            </a:r>
            <a:endParaRPr lang="en-US" sz="2800" dirty="0" smtClean="0"/>
          </a:p>
          <a:p>
            <a:pPr algn="r">
              <a:buNone/>
            </a:pPr>
            <a:r>
              <a:rPr lang="ar-SA" sz="2800" dirty="0" smtClean="0"/>
              <a:t>5</a:t>
            </a:r>
            <a:r>
              <a:rPr lang="ar-IQ" sz="2800" dirty="0" smtClean="0"/>
              <a:t>- </a:t>
            </a:r>
            <a:r>
              <a:rPr lang="ar-SA" sz="2800" dirty="0" smtClean="0"/>
              <a:t>تحسين مهارات العاملين وتعلم مهارات جديدة هو اقوى المزايا التنافسية                     </a:t>
            </a:r>
            <a:endParaRPr lang="en-US" sz="2800" dirty="0" smtClean="0"/>
          </a:p>
          <a:p>
            <a:pPr algn="r">
              <a:buNone/>
            </a:pPr>
            <a:r>
              <a:rPr lang="ar-SA" sz="2800" dirty="0" smtClean="0"/>
              <a:t>6</a:t>
            </a:r>
            <a:r>
              <a:rPr lang="ar-IQ" sz="2800" dirty="0" smtClean="0"/>
              <a:t>- </a:t>
            </a:r>
            <a:r>
              <a:rPr lang="ar-SA" sz="2800" dirty="0" smtClean="0"/>
              <a:t>ادارة الاشتباكات التنافسية بحرص للحفاظ على الموارد الضيئلة . ولايستطيع المدراء ان    يفعلوا ذلك بأن يكتفوا بلعب نفسها اللعبة بطريقة افضل – أي بأدخال تحسينات هامشية على التنكنلوجيا التي يستخدمها المنافسون وعلى طريقة مزاولتهم للعمل بل ينبغي علهمادخال تغيير جوهري على اللعبة بطرق تحرم المنافسين من مزاياهم         </a:t>
            </a:r>
            <a:endParaRPr lang="en-US" sz="2800" dirty="0" smtClean="0"/>
          </a:p>
          <a:p>
            <a:pPr algn="r">
              <a:buNone/>
            </a:pPr>
            <a:r>
              <a:rPr lang="ar-SA" sz="2800" dirty="0" smtClean="0"/>
              <a:t>7</a:t>
            </a:r>
            <a:r>
              <a:rPr lang="ar-IQ" sz="2800" dirty="0" smtClean="0"/>
              <a:t>- </a:t>
            </a:r>
            <a:r>
              <a:rPr lang="ar-SA" sz="2800" dirty="0" smtClean="0"/>
              <a:t>حفز الافراد عن طريق ايصال فكرة قيمه الهدف اليهم وترك مجال المساهمات على مستوى الفرد ومستوى الفريق                                                         </a:t>
            </a:r>
            <a:endParaRPr lang="en-US" sz="2800" dirty="0" smtClean="0"/>
          </a:p>
          <a:p>
            <a:pPr algn="r" rtl="1">
              <a:buNone/>
            </a:pPr>
            <a:r>
              <a:rPr lang="ar-SA" sz="2800" dirty="0" smtClean="0"/>
              <a:t>8</a:t>
            </a:r>
            <a:r>
              <a:rPr lang="ar-IQ" sz="2800" dirty="0" smtClean="0"/>
              <a:t>- </a:t>
            </a:r>
            <a:r>
              <a:rPr lang="ar-SA" sz="2800" dirty="0" smtClean="0"/>
              <a:t>توضيح مفهوم الهدف الاستراتيجي بأنه اكثر من مجرد طموحفالكثير من المؤسسات تملك هدفا استراتيجيا طموحا ومع ذلك لاتتحقق اهدافها بسبب طموحاتها التي لاتتناسب ومواردها وقدراتهالكنها خلقت هاجسا استحوذ عليها للفوز على كافة المستويات وحافظة عليه لعشرات السنين وهذا الهاجس هو مايطلق عليه الهدف الاستراتيجي</a:t>
            </a:r>
            <a:endParaRPr lang="en-US" sz="2800" dirty="0" smtClean="0"/>
          </a:p>
          <a:p>
            <a:pPr algn="r">
              <a:buNone/>
            </a:pP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الهيئات الرياضية الادارية </a:t>
            </a:r>
            <a:r>
              <a:rPr lang="en-US" dirty="0" smtClean="0"/>
              <a:t/>
            </a:r>
            <a:br>
              <a:rPr lang="en-US" dirty="0" smtClean="0"/>
            </a:br>
            <a:endParaRPr lang="en-US" dirty="0"/>
          </a:p>
        </p:txBody>
      </p:sp>
      <p:sp>
        <p:nvSpPr>
          <p:cNvPr id="3" name="Content Placeholder 2"/>
          <p:cNvSpPr>
            <a:spLocks noGrp="1"/>
          </p:cNvSpPr>
          <p:nvPr>
            <p:ph idx="1"/>
          </p:nvPr>
        </p:nvSpPr>
        <p:spPr>
          <a:xfrm>
            <a:off x="500034" y="1214422"/>
            <a:ext cx="8229600" cy="4525963"/>
          </a:xfrm>
        </p:spPr>
        <p:txBody>
          <a:bodyPr>
            <a:normAutofit fontScale="70000" lnSpcReduction="20000"/>
          </a:bodyPr>
          <a:lstStyle/>
          <a:p>
            <a:pPr algn="r" rtl="1">
              <a:buNone/>
            </a:pPr>
            <a:r>
              <a:rPr lang="ar-SA" sz="2800" dirty="0" smtClean="0"/>
              <a:t>تنقسم الهيئات الرياضية الى قسمين وهما :</a:t>
            </a:r>
            <a:endParaRPr lang="en-US" sz="2800" dirty="0" smtClean="0"/>
          </a:p>
          <a:p>
            <a:pPr algn="r">
              <a:buNone/>
            </a:pPr>
            <a:r>
              <a:rPr lang="ar-SA" sz="2800" dirty="0" smtClean="0"/>
              <a:t>الهيئات الحكومية :                                                                                    </a:t>
            </a:r>
            <a:endParaRPr lang="en-US" sz="2800" dirty="0" smtClean="0"/>
          </a:p>
          <a:p>
            <a:pPr algn="r">
              <a:buNone/>
            </a:pPr>
            <a:r>
              <a:rPr lang="ar-SA" sz="2800" dirty="0" smtClean="0"/>
              <a:t>وهي الهيئات التي تجيزها الحكومة وتفوض عنها عملية تسيير وادارة ومتابعة التربية الرياضية مثل وزارة الشباب ووزارة التعليم العالي ووزارة التربية وذلك عن طريق تربية الشيء والشباب في قطاعات التعليم بجميع مراحله وذلك بممارسة الانشطة الرياضية عبر دروس التربية الرياضية والانشطة الرياضية الداخلية والخارجية .                  </a:t>
            </a:r>
            <a:endParaRPr lang="en-US" sz="2800" dirty="0" smtClean="0"/>
          </a:p>
          <a:p>
            <a:pPr algn="r">
              <a:buNone/>
            </a:pPr>
            <a:r>
              <a:rPr lang="ar-SA" sz="2800" dirty="0" smtClean="0"/>
              <a:t>                  </a:t>
            </a:r>
            <a:endParaRPr lang="en-US" sz="2800" dirty="0" smtClean="0"/>
          </a:p>
          <a:p>
            <a:pPr algn="r">
              <a:buNone/>
            </a:pPr>
            <a:r>
              <a:rPr lang="ar-SA" sz="2800" dirty="0" smtClean="0"/>
              <a:t>الهيئات الاهلية :                                                                                      </a:t>
            </a:r>
            <a:endParaRPr lang="en-US" sz="2800" dirty="0" smtClean="0"/>
          </a:p>
          <a:p>
            <a:pPr algn="r" rtl="1">
              <a:buNone/>
            </a:pPr>
            <a:r>
              <a:rPr lang="ar-SA" sz="2800" dirty="0" smtClean="0"/>
              <a:t>ومنها اللجان الاولمبية الوطنية والاتحادات الرياضية والاندية ومراكز الشباب وتحتل المساحة الاكبر من حيث انتشارها وتعدد نوعياتها وتشمل كل قطاعات النشئ والشباب , وتتمثل الهيئات الاهلية في الجماعات ذات النظيم المستمر وتتالف من اشخاص عدة او اشخاص اعتباريين ولا تستهدف الكسب المادي ويكون الهدف منها تحقيق الرعاية للشباب واتاحة فرصة لتنمية مهاراتهم وتلبية احتياجاتهم الحركية وذلك عن طريق توفير الخدمات الرياضية والاجتماعية والثقافية والروحية والصحية و الترويحية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274786"/>
          </a:xfrm>
        </p:spPr>
        <p:txBody>
          <a:bodyPr>
            <a:normAutofit fontScale="90000"/>
          </a:bodyPr>
          <a:lstStyle/>
          <a:p>
            <a:r>
              <a:rPr lang="ar-IQ" sz="3100" b="1" dirty="0" smtClean="0"/>
              <a:t/>
            </a:r>
            <a:br>
              <a:rPr lang="ar-IQ" sz="3100" b="1" dirty="0" smtClean="0"/>
            </a:br>
            <a:r>
              <a:rPr lang="ar-IQ" sz="3100" b="1" dirty="0" smtClean="0"/>
              <a:t/>
            </a:r>
            <a:br>
              <a:rPr lang="ar-IQ" sz="3100" b="1" dirty="0" smtClean="0"/>
            </a:br>
            <a:r>
              <a:rPr lang="ar-EG" sz="3100" b="1" dirty="0" smtClean="0"/>
              <a:t>عناصر او مكونات  الإدارة                                                                 </a:t>
            </a:r>
            <a:r>
              <a:rPr lang="en-US" dirty="0" smtClean="0"/>
              <a:t/>
            </a:r>
            <a:br>
              <a:rPr lang="en-US" dirty="0" smtClean="0"/>
            </a:br>
            <a:endParaRPr lang="en-US" dirty="0"/>
          </a:p>
        </p:txBody>
      </p:sp>
      <p:sp>
        <p:nvSpPr>
          <p:cNvPr id="3" name="Content Placeholder 2"/>
          <p:cNvSpPr>
            <a:spLocks noGrp="1"/>
          </p:cNvSpPr>
          <p:nvPr>
            <p:ph idx="1"/>
          </p:nvPr>
        </p:nvSpPr>
        <p:spPr>
          <a:xfrm>
            <a:off x="428596" y="1357298"/>
            <a:ext cx="8229600" cy="4525963"/>
          </a:xfrm>
        </p:spPr>
        <p:txBody>
          <a:bodyPr>
            <a:normAutofit fontScale="55000" lnSpcReduction="20000"/>
          </a:bodyPr>
          <a:lstStyle/>
          <a:p>
            <a:pPr algn="r">
              <a:buNone/>
            </a:pPr>
            <a:r>
              <a:rPr lang="ar-EG" sz="2800" dirty="0" smtClean="0"/>
              <a:t>يرى </a:t>
            </a:r>
            <a:r>
              <a:rPr lang="ar-EG" sz="2800" b="1" dirty="0" smtClean="0"/>
              <a:t>حليم المنيري وعصام بدوي عن محمد جميل</a:t>
            </a:r>
            <a:r>
              <a:rPr lang="ar-EG" sz="2800" dirty="0" smtClean="0"/>
              <a:t>: أن المجتمع الرياضي بمقوماته ومفهومه الحديث لايزيد عمره عن تسعون عأما وعلى مدى التنسيق تماماً تطور ونما وتعددت مجالاته ودخل في إطار قوانين الدولة وأقيمت له مؤسسات وهيئات خاصة به، ومن</a:t>
            </a:r>
            <a:r>
              <a:rPr lang="ar-IQ" sz="2800" dirty="0" smtClean="0"/>
              <a:t> </a:t>
            </a:r>
            <a:r>
              <a:rPr lang="ar-EG" sz="2800" dirty="0" smtClean="0"/>
              <a:t>ثم نجد أن ميدان التربية الرياضية كأحد النشاطات التي يتم بها المجتمع أصبح علية التزاما أن يسير على هدى من الأسس والعناصر العامة للإدارة. </a:t>
            </a:r>
            <a:r>
              <a:rPr lang="ar-IQ" sz="2800" dirty="0" smtClean="0"/>
              <a:t>                                                           </a:t>
            </a:r>
            <a:r>
              <a:rPr lang="ar-EG" sz="2800" dirty="0" smtClean="0"/>
              <a:t>                                                  </a:t>
            </a:r>
            <a:endParaRPr lang="en-US" sz="2800" dirty="0" smtClean="0"/>
          </a:p>
          <a:p>
            <a:pPr algn="r">
              <a:buNone/>
            </a:pPr>
            <a:r>
              <a:rPr lang="ar-EG" sz="2800" dirty="0" smtClean="0"/>
              <a:t>إن وظائف وعناصر الإدارة تتمثل في: -                                                   </a:t>
            </a:r>
            <a:endParaRPr lang="en-US" sz="2800" dirty="0" smtClean="0"/>
          </a:p>
          <a:p>
            <a:pPr lvl="0" algn="r" rtl="1">
              <a:buNone/>
            </a:pPr>
            <a:r>
              <a:rPr lang="ar-EG" sz="2800" dirty="0" smtClean="0"/>
              <a:t>التخطيط </a:t>
            </a:r>
            <a:endParaRPr lang="en-US" sz="2800" dirty="0" smtClean="0"/>
          </a:p>
          <a:p>
            <a:pPr lvl="0" algn="r" rtl="1">
              <a:buNone/>
            </a:pPr>
            <a:r>
              <a:rPr lang="ar-EG" sz="2800" dirty="0" smtClean="0"/>
              <a:t>التنظيم </a:t>
            </a:r>
            <a:endParaRPr lang="en-US" sz="2800" dirty="0" smtClean="0"/>
          </a:p>
          <a:p>
            <a:pPr lvl="0" algn="r" rtl="1">
              <a:buNone/>
            </a:pPr>
            <a:r>
              <a:rPr lang="ar-EG" sz="2800" dirty="0" smtClean="0"/>
              <a:t>االقيادة </a:t>
            </a:r>
            <a:endParaRPr lang="en-US" sz="2800" dirty="0" smtClean="0"/>
          </a:p>
          <a:p>
            <a:pPr lvl="0" algn="r" rtl="1">
              <a:buNone/>
            </a:pPr>
            <a:r>
              <a:rPr lang="ar-EG" sz="2800" dirty="0" smtClean="0"/>
              <a:t>التنسيق </a:t>
            </a:r>
            <a:endParaRPr lang="en-US" sz="2800" dirty="0" smtClean="0"/>
          </a:p>
          <a:p>
            <a:pPr lvl="0" algn="r" rtl="1">
              <a:buNone/>
            </a:pPr>
            <a:r>
              <a:rPr lang="ar-EG" sz="2800" dirty="0" smtClean="0"/>
              <a:t>الرقابه </a:t>
            </a:r>
            <a:endParaRPr lang="en-US" sz="2800" dirty="0" smtClean="0"/>
          </a:p>
          <a:p>
            <a:pPr algn="r">
              <a:buNone/>
            </a:pPr>
            <a:r>
              <a:rPr lang="ar-EG" sz="2800" b="1" dirty="0" smtClean="0"/>
              <a:t>ويشير عبد الحميد شرف</a:t>
            </a:r>
            <a:r>
              <a:rPr lang="ar-EG" sz="2800" dirty="0" smtClean="0"/>
              <a:t>: على أن الإدارة في المؤسسات الرياضية يتوقف عليها مدى نجاح أو فشل هذه المؤسسات.                                                                    </a:t>
            </a:r>
            <a:endParaRPr lang="en-US" sz="2800" dirty="0" smtClean="0"/>
          </a:p>
          <a:p>
            <a:pPr algn="r">
              <a:buNone/>
            </a:pPr>
            <a:r>
              <a:rPr lang="ar-EG" sz="2800" dirty="0" smtClean="0"/>
              <a:t>مما يتبين هناك وظائف وعناصر للإدارة لها الدور في نجاح المؤسسات الرياضية وغير الرياضية  وكما يشير </a:t>
            </a:r>
            <a:r>
              <a:rPr lang="ar-EG" sz="2800" b="1" dirty="0" smtClean="0"/>
              <a:t>على منصور </a:t>
            </a:r>
            <a:r>
              <a:rPr lang="ar-EG" sz="2800" dirty="0" smtClean="0"/>
              <a:t>: أن دراسة الإدارة كمدخل وظيفي يعني النظر إليه بوصفها عملية معينه وهذه العملية يمكن تحليلها ووضعها من خلال مجموعة وظائف رئيسية . ويمكن أن تقسم مجموعة الوظائف المتداخله وتتضمن الإدارة والعملية الإدارية الوظائف التالية:- </a:t>
            </a:r>
            <a:endParaRPr lang="en-US" sz="2800" dirty="0" smtClean="0"/>
          </a:p>
          <a:p>
            <a:pPr algn="r">
              <a:buNone/>
            </a:pPr>
            <a:r>
              <a:rPr lang="ar-EG" sz="2800" dirty="0" smtClean="0"/>
              <a:t>- التخطيط </a:t>
            </a:r>
            <a:endParaRPr lang="en-US" sz="2800" dirty="0" smtClean="0"/>
          </a:p>
          <a:p>
            <a:pPr algn="r">
              <a:buNone/>
            </a:pPr>
            <a:r>
              <a:rPr lang="ar-EG" sz="2800" dirty="0" smtClean="0"/>
              <a:t>- التنظيم </a:t>
            </a:r>
            <a:endParaRPr lang="en-US" sz="2800" dirty="0" smtClean="0"/>
          </a:p>
          <a:p>
            <a:pPr algn="r">
              <a:buNone/>
            </a:pPr>
            <a:r>
              <a:rPr lang="ar-EG" sz="2800" dirty="0" smtClean="0"/>
              <a:t>- التوجية </a:t>
            </a:r>
            <a:endParaRPr lang="en-US" sz="2800" dirty="0" smtClean="0"/>
          </a:p>
          <a:p>
            <a:pPr algn="r">
              <a:buNone/>
            </a:pPr>
            <a:r>
              <a:rPr lang="ar-EG" sz="2800" dirty="0" smtClean="0"/>
              <a:t>- الرقابه</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71480"/>
            <a:ext cx="8229600" cy="4525963"/>
          </a:xfrm>
        </p:spPr>
        <p:txBody>
          <a:bodyPr>
            <a:normAutofit fontScale="40000" lnSpcReduction="20000"/>
          </a:bodyPr>
          <a:lstStyle/>
          <a:p>
            <a:pPr algn="r">
              <a:buNone/>
            </a:pPr>
            <a:r>
              <a:rPr lang="ar-EG" sz="3400" b="1" dirty="0" smtClean="0"/>
              <a:t>ويشير عبد الحميد شرف</a:t>
            </a:r>
            <a:r>
              <a:rPr lang="ar-EG" sz="3400" dirty="0" smtClean="0"/>
              <a:t>: على أن الإدارة في المؤسسات الرياضية يتوقف عليها مدى نجاح أو فشل هذه المؤسسات.                                                                    </a:t>
            </a:r>
            <a:endParaRPr lang="en-US" sz="3400" dirty="0" smtClean="0"/>
          </a:p>
          <a:p>
            <a:pPr algn="r">
              <a:buNone/>
            </a:pPr>
            <a:r>
              <a:rPr lang="ar-EG" sz="3400" dirty="0" smtClean="0"/>
              <a:t>مما يتبين هناك وظائف وعناصر للإدارة لها الدور في نجاح المؤسسات الرياضية وغير الرياضية  وكما يشير </a:t>
            </a:r>
            <a:r>
              <a:rPr lang="ar-EG" sz="3400" b="1" dirty="0" smtClean="0"/>
              <a:t>على منصور </a:t>
            </a:r>
            <a:r>
              <a:rPr lang="ar-EG" sz="3400" dirty="0" smtClean="0"/>
              <a:t>: أن دراسة الإدارة كمدخل وظيفي يعني النظر إليه بوصفها عملية معينه وهذه العملية يمكن تحليلها ووضعها من خلال مجموعة وظائف رئيسية . ويمكن أن تقسم مجموعة الوظائف المتداخله وتتضمن الإدارة والعملية الإدارية الوظائف التالية:- </a:t>
            </a:r>
            <a:endParaRPr lang="en-US" sz="3400" dirty="0" smtClean="0"/>
          </a:p>
          <a:p>
            <a:pPr algn="r">
              <a:buNone/>
            </a:pPr>
            <a:r>
              <a:rPr lang="ar-EG" sz="3400" dirty="0" smtClean="0"/>
              <a:t>- التخطيط </a:t>
            </a:r>
            <a:endParaRPr lang="en-US" sz="3400" dirty="0" smtClean="0"/>
          </a:p>
          <a:p>
            <a:pPr algn="r">
              <a:buNone/>
            </a:pPr>
            <a:r>
              <a:rPr lang="ar-EG" sz="3400" dirty="0" smtClean="0"/>
              <a:t>- التنظيم </a:t>
            </a:r>
            <a:endParaRPr lang="en-US" sz="3400" dirty="0" smtClean="0"/>
          </a:p>
          <a:p>
            <a:pPr algn="r">
              <a:buNone/>
            </a:pPr>
            <a:r>
              <a:rPr lang="ar-EG" sz="3400" dirty="0" smtClean="0"/>
              <a:t>- التوجية </a:t>
            </a:r>
            <a:endParaRPr lang="en-US" sz="3400" dirty="0" smtClean="0"/>
          </a:p>
          <a:p>
            <a:pPr algn="r">
              <a:buNone/>
            </a:pPr>
            <a:r>
              <a:rPr lang="ar-EG" sz="3400" dirty="0" smtClean="0"/>
              <a:t>- الرقابه</a:t>
            </a:r>
            <a:endParaRPr lang="en-US" sz="3400" dirty="0" smtClean="0"/>
          </a:p>
          <a:p>
            <a:pPr algn="r">
              <a:buNone/>
            </a:pPr>
            <a:r>
              <a:rPr lang="ar-EG" sz="3400" dirty="0" smtClean="0"/>
              <a:t>- إذ تتكون العملية الإدارية في أي مجال من مجالات العمل من عدة عناصر أو مكونات أو مراحل وقد اختلفت الآراء حول تحديد مسميات هذه المكونات أو العناصر إلا أننا نود الإشاره إلى ماسبق ذكره بشان التحديد الدقيق لمعاني المصطلحات المستخدمه وان معظم ماكتب عن مكونات الإدارة من الممكن أن ينطبق على المبدئين التاليين : -                              </a:t>
            </a:r>
            <a:endParaRPr lang="en-US" sz="3400" dirty="0" smtClean="0"/>
          </a:p>
          <a:p>
            <a:pPr lvl="0" algn="r" rtl="1">
              <a:buNone/>
            </a:pPr>
            <a:r>
              <a:rPr lang="ar-EG" sz="3400" dirty="0" smtClean="0"/>
              <a:t>الاتفاق على مسميات التخطيط والتنظيم والرقابه كمكونات أو مراحل واضحه المعالم في أي عملية إدارية .</a:t>
            </a:r>
            <a:endParaRPr lang="en-US" sz="3400" dirty="0" smtClean="0"/>
          </a:p>
          <a:p>
            <a:pPr lvl="0" algn="r" rtl="1">
              <a:buNone/>
            </a:pPr>
            <a:r>
              <a:rPr lang="ar-EG" sz="3400" dirty="0" smtClean="0"/>
              <a:t> يرجع الاختلاف في بقية الوظائف الإدارية أو مكونات العملية الإدارية إلى مشكلة عدم وجود تعريف يتفق عليه لهذه الوظائف والمكونات رغم تشابه المضمون في معظمها</a:t>
            </a:r>
            <a:r>
              <a:rPr lang="ar-EG" sz="3400" baseline="30000" dirty="0" smtClean="0">
                <a:hlinkClick r:id="rId2" action="ppaction://hlinkfile"/>
              </a:rPr>
              <a:t>(1)</a:t>
            </a:r>
            <a:r>
              <a:rPr lang="ar-EG" sz="3400" dirty="0" smtClean="0"/>
              <a:t>.</a:t>
            </a:r>
            <a:endParaRPr lang="en-US" sz="3400" dirty="0" smtClean="0"/>
          </a:p>
          <a:p>
            <a:pPr algn="r">
              <a:buNone/>
            </a:pPr>
            <a:r>
              <a:rPr lang="ar-EG" sz="3400" dirty="0" smtClean="0"/>
              <a:t>ان جميع عناصر الإدارة التي اختلف عليها الباحثون متقاربه ولكن حسب أهميتها في المؤسسة أو  عناصر الإدارة هي:                                                           </a:t>
            </a:r>
            <a:endParaRPr lang="en-US" sz="3400" dirty="0" smtClean="0"/>
          </a:p>
          <a:p>
            <a:pPr algn="r">
              <a:buNone/>
            </a:pPr>
            <a:r>
              <a:rPr lang="ar-EG" sz="3400" dirty="0" smtClean="0"/>
              <a:t>* التخطيط </a:t>
            </a:r>
            <a:endParaRPr lang="en-US" sz="3400" dirty="0" smtClean="0"/>
          </a:p>
          <a:p>
            <a:pPr algn="r">
              <a:buNone/>
            </a:pPr>
            <a:r>
              <a:rPr lang="ar-EG" sz="3400" dirty="0" smtClean="0"/>
              <a:t>* التنظيم </a:t>
            </a:r>
            <a:endParaRPr lang="en-US" sz="3400" dirty="0" smtClean="0"/>
          </a:p>
          <a:p>
            <a:pPr algn="r">
              <a:buNone/>
            </a:pPr>
            <a:r>
              <a:rPr lang="ar-EG" sz="3400" dirty="0" smtClean="0"/>
              <a:t>* التوجيه </a:t>
            </a:r>
            <a:endParaRPr lang="en-US" sz="3400" dirty="0" smtClean="0"/>
          </a:p>
          <a:p>
            <a:pPr algn="r">
              <a:buNone/>
            </a:pPr>
            <a:r>
              <a:rPr lang="ar-EG" sz="3400" dirty="0" smtClean="0"/>
              <a:t>* الرقابه </a:t>
            </a:r>
            <a:endParaRPr lang="en-US" sz="3400" dirty="0" smtClean="0"/>
          </a:p>
          <a:p>
            <a:pPr rtl="1"/>
            <a:r>
              <a:rPr lang="en-US" sz="2800" dirty="0" smtClean="0"/>
              <a:t> </a:t>
            </a:r>
          </a:p>
          <a:p>
            <a:pPr algn="r"/>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1357298"/>
            <a:ext cx="8229600" cy="1143000"/>
          </a:xfrm>
        </p:spPr>
        <p:txBody>
          <a:bodyPr/>
          <a:lstStyle/>
          <a:p>
            <a:r>
              <a:rPr lang="ar-IQ" dirty="0" smtClean="0"/>
              <a:t>المحاضرة الثالثة</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t>التخطيط   </a:t>
            </a:r>
            <a:r>
              <a:rPr lang="en-US" b="1" dirty="0" smtClean="0"/>
              <a:t>-</a:t>
            </a:r>
            <a:r>
              <a:rPr lang="ar-IQ" b="1" dirty="0" smtClean="0"/>
              <a:t>1</a:t>
            </a:r>
            <a:r>
              <a:rPr lang="en-US" dirty="0" smtClean="0"/>
              <a:t/>
            </a:r>
            <a:br>
              <a:rPr lang="en-US" dirty="0" smtClean="0"/>
            </a:br>
            <a:endParaRPr lang="en-US" dirty="0"/>
          </a:p>
        </p:txBody>
      </p:sp>
      <p:sp>
        <p:nvSpPr>
          <p:cNvPr id="3" name="Content Placeholder 2"/>
          <p:cNvSpPr>
            <a:spLocks noGrp="1"/>
          </p:cNvSpPr>
          <p:nvPr>
            <p:ph idx="1"/>
          </p:nvPr>
        </p:nvSpPr>
        <p:spPr>
          <a:xfrm>
            <a:off x="428596" y="1142984"/>
            <a:ext cx="8229600" cy="4525963"/>
          </a:xfrm>
        </p:spPr>
        <p:txBody>
          <a:bodyPr>
            <a:normAutofit fontScale="55000" lnSpcReduction="20000"/>
          </a:bodyPr>
          <a:lstStyle/>
          <a:p>
            <a:pPr algn="r">
              <a:buNone/>
            </a:pPr>
            <a:r>
              <a:rPr lang="ar-EG" sz="2800" dirty="0" smtClean="0"/>
              <a:t>باستعراض رأي الباحثين في مجال الإدارية حول تعريف التخطيط نجد التالي : -    </a:t>
            </a:r>
            <a:r>
              <a:rPr lang="ar-IQ" sz="2800" dirty="0" smtClean="0"/>
              <a:t>                                  </a:t>
            </a:r>
            <a:r>
              <a:rPr lang="ar-EG" sz="2800" dirty="0" smtClean="0"/>
              <a:t>  </a:t>
            </a:r>
            <a:endParaRPr lang="en-US" sz="2800" dirty="0" smtClean="0"/>
          </a:p>
          <a:p>
            <a:pPr algn="r">
              <a:buNone/>
            </a:pPr>
            <a:r>
              <a:rPr lang="ar-EG" sz="2800" b="1" dirty="0" smtClean="0"/>
              <a:t>ويرى نعيم عن بشيركاسر وعواد يونس : إن</a:t>
            </a:r>
            <a:r>
              <a:rPr lang="ar-EG" sz="2800" dirty="0" smtClean="0"/>
              <a:t> التخطيط هو أسلوب التفكير في المستقبل واستعراض احتياجات ومتطلبات هذا المستقبل لظروفه حتى يمكن ضبط التصرفات الحالية بما يكفل تحقيق الأهداف المقررة، إن هذا التخطيط هو بمثابة بحث دقيق ومدروس يفرض وضع الخطه وتحديد التتابع والتسلسل المنتظم للتصرفات التي يتوقع لها تحقيق الهدف المنشود والتخطيط يجب أن يسبق مرحلة التنفيذ كما أن معظم الجهود الفردية والجماعية يمكن أن تكون أكثر فاعلية عن طريق التحديد المسبق للعمل المطلوب ادائه وأين سيؤدي هذا العمل وكيف سيؤدي ومن سيؤدية.                                                                       </a:t>
            </a:r>
            <a:endParaRPr lang="en-US" sz="2800" dirty="0" smtClean="0"/>
          </a:p>
          <a:p>
            <a:pPr algn="r">
              <a:buNone/>
            </a:pPr>
            <a:r>
              <a:rPr lang="ar-EG" sz="2800" dirty="0" smtClean="0"/>
              <a:t>ويعد التخطيط الوظيفة الإدارية الأولى للقيام بأي نشاط وهو تحليل بيانات عن الماضي واتخاذ قرارات في الحاضر لبناء شئ في المستقبل لذا فان أول مايميز التخطيط هو ارتباطه كوظيفة ادارية بالمستقبل وبالتالي بالقيمه التنبؤية، وقد يفسر ذلك عدم لجوء الكثير من العاملين في المجال الرياضي بمختلف قطاعاته إلى التخطيط في أعمالهم خوفاً من المخاطره في اتخاذ القرارات والاختيار من بين البدائل المتاحه ما يرتبط بشئ غير معلوم.                         </a:t>
            </a:r>
            <a:endParaRPr lang="en-US" sz="2800" dirty="0" smtClean="0"/>
          </a:p>
          <a:p>
            <a:pPr algn="r">
              <a:buNone/>
            </a:pPr>
            <a:r>
              <a:rPr lang="ar-EG" sz="2800" dirty="0" smtClean="0"/>
              <a:t>فالتخطيط هو اختيار من بين بدائل متعلقه بالأهداف والسياسات والخطط والبرامج والإجراءات اللازمه والمناسبه لتحقيق هذه الأهداف، بمعنى أنه ينطوي على صنع قرار مرتبط بشئ غيرمحدد المعالم. ويرتبط التخطيط بما هو متاح من زمن ويرى البعض أنه عملية التفكير التي تسبق اتخاذ القرار اي هناك العديد من الخطط التي لايكتب لها النجاح في تحقيق اهدافها الا من خلال اجراءات تنفيذية محكمه لذا فان التخطيط لا يقف عند مستوى التفكير أو الدراسه السابقه لاتخاذ القرارات بل يمتد أيضاً إلى مرحلة الخطوات الاجرائية والتدابير التي تستخدم في التنفيذ.                                                                                     </a:t>
            </a:r>
            <a:endParaRPr lang="en-US" sz="2800" dirty="0" smtClean="0"/>
          </a:p>
          <a:p>
            <a:pPr algn="r">
              <a:buNone/>
            </a:pPr>
            <a:r>
              <a:rPr lang="ar-EG" sz="2800" dirty="0" smtClean="0"/>
              <a:t>	وتعد وظيفة التخطيط الوظيفه الأولى للإدارة والتي تسبق وظائف الإدارية الأخرى وتقوم على عملية الاختيار من البدائل لاجراءات العمل في المنظمة ككل ولكل قسم أوجزء من أجزائها ولكل فرد من العاملين بها وهي بهذا الشكل وظيفه المديرين في كل المستويات الإدارية.                                                                               </a:t>
            </a:r>
            <a:endParaRPr lang="en-US" sz="2800" dirty="0" smtClean="0"/>
          </a:p>
          <a:p>
            <a:pPr algn="r">
              <a:buNone/>
            </a:pPr>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pic>
        <p:nvPicPr>
          <p:cNvPr id="4" name="Picture 2" descr="http://www.mdcegypt.com/Site-Arabic/Management%20Approaches-Arabic/Management-%20Leadership-Arabic/M-Leadership-6/6.gif"/>
          <p:cNvPicPr>
            <a:picLocks noChangeAspect="1" noChangeArrowheads="1"/>
          </p:cNvPicPr>
          <p:nvPr/>
        </p:nvPicPr>
        <p:blipFill>
          <a:blip r:embed="rId2" cstate="print"/>
          <a:srcRect/>
          <a:stretch>
            <a:fillRect/>
          </a:stretch>
        </p:blipFill>
        <p:spPr bwMode="auto">
          <a:xfrm>
            <a:off x="1285852" y="1571612"/>
            <a:ext cx="6429420" cy="3643338"/>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t>-  أنواع التخطيط                                                                         </a:t>
            </a:r>
            <a:endParaRPr lang="en-US" dirty="0"/>
          </a:p>
        </p:txBody>
      </p:sp>
      <p:sp>
        <p:nvSpPr>
          <p:cNvPr id="3" name="Content Placeholder 2"/>
          <p:cNvSpPr>
            <a:spLocks noGrp="1"/>
          </p:cNvSpPr>
          <p:nvPr>
            <p:ph idx="1"/>
          </p:nvPr>
        </p:nvSpPr>
        <p:spPr>
          <a:xfrm>
            <a:off x="428596" y="1357298"/>
            <a:ext cx="8229600" cy="4525963"/>
          </a:xfrm>
        </p:spPr>
        <p:txBody>
          <a:bodyPr>
            <a:normAutofit fontScale="55000" lnSpcReduction="20000"/>
          </a:bodyPr>
          <a:lstStyle/>
          <a:p>
            <a:pPr algn="r">
              <a:buNone/>
            </a:pPr>
            <a:r>
              <a:rPr lang="ar-EG" b="1" dirty="0" smtClean="0"/>
              <a:t>ويشير علي شريف واخرون</a:t>
            </a:r>
            <a:r>
              <a:rPr lang="ar-EG" b="1" baseline="30000" dirty="0" smtClean="0">
                <a:hlinkClick r:id="rId2" action="ppaction://hlinkfile"/>
              </a:rPr>
              <a:t>(2)</a:t>
            </a:r>
            <a:r>
              <a:rPr lang="ar-EG" b="1" dirty="0" smtClean="0"/>
              <a:t> إلى أن التخطيط ينقسم إلى  : -                      </a:t>
            </a:r>
            <a:endParaRPr lang="en-US" sz="2000" dirty="0" smtClean="0"/>
          </a:p>
          <a:p>
            <a:pPr lvl="0" algn="r" rtl="1">
              <a:buNone/>
            </a:pPr>
            <a:r>
              <a:rPr lang="ar-EG" dirty="0" smtClean="0"/>
              <a:t>تخطيط قصير الأجل  -------  سنه أو اقل.</a:t>
            </a:r>
            <a:endParaRPr lang="en-US" sz="2000" dirty="0" smtClean="0"/>
          </a:p>
          <a:p>
            <a:pPr lvl="0" algn="r" rtl="1">
              <a:buNone/>
            </a:pPr>
            <a:r>
              <a:rPr lang="ar-EG" dirty="0" smtClean="0"/>
              <a:t>تخطيط متوسط الأجل -------  أكثر من سنه واقل من خمسه سنوات.</a:t>
            </a:r>
            <a:endParaRPr lang="en-US" sz="2000" dirty="0" smtClean="0"/>
          </a:p>
          <a:p>
            <a:pPr lvl="0" algn="r" rtl="1">
              <a:buNone/>
            </a:pPr>
            <a:r>
              <a:rPr lang="ar-EG" dirty="0" smtClean="0"/>
              <a:t>تخطيط طويل الأجل -------- خمس سنوات وأكثر . </a:t>
            </a:r>
            <a:endParaRPr lang="en-US" sz="2000" dirty="0" smtClean="0"/>
          </a:p>
          <a:p>
            <a:pPr algn="r">
              <a:buNone/>
            </a:pPr>
            <a:r>
              <a:rPr lang="ar-EG" b="1" dirty="0" smtClean="0"/>
              <a:t>كما يرى علي منصور أن التخطيط ينقسم إلى: -                                       </a:t>
            </a:r>
            <a:endParaRPr lang="en-US" sz="2000" dirty="0" smtClean="0"/>
          </a:p>
          <a:p>
            <a:pPr lvl="1" algn="r" rtl="1">
              <a:buNone/>
            </a:pPr>
            <a:r>
              <a:rPr lang="ar-EG" dirty="0" smtClean="0"/>
              <a:t>تقسيم الخطط على أساس مدى التشابه.</a:t>
            </a:r>
            <a:endParaRPr lang="en-US" sz="1800" dirty="0" smtClean="0"/>
          </a:p>
          <a:p>
            <a:pPr lvl="1" algn="r" rtl="1">
              <a:buNone/>
            </a:pPr>
            <a:r>
              <a:rPr lang="ar-EG" dirty="0" smtClean="0"/>
              <a:t>تقسيم الخطط على اساس الزمن.</a:t>
            </a:r>
            <a:endParaRPr lang="en-US" sz="1800" dirty="0" smtClean="0"/>
          </a:p>
          <a:p>
            <a:pPr lvl="1" algn="r" rtl="1">
              <a:buNone/>
            </a:pPr>
            <a:r>
              <a:rPr lang="ar-EG" dirty="0" smtClean="0"/>
              <a:t>تقسيم الخطط على أساس مدى التأثير، وينقسم إلى :              </a:t>
            </a:r>
            <a:endParaRPr lang="en-US" sz="1800" dirty="0" smtClean="0"/>
          </a:p>
          <a:p>
            <a:pPr algn="r">
              <a:buNone/>
            </a:pPr>
            <a:r>
              <a:rPr lang="ar-EG" dirty="0" smtClean="0"/>
              <a:t>ا – الخطه الاستراتيجية                                                         </a:t>
            </a:r>
            <a:endParaRPr lang="en-US" sz="2000" dirty="0" smtClean="0"/>
          </a:p>
          <a:p>
            <a:pPr algn="r">
              <a:buNone/>
            </a:pPr>
            <a:r>
              <a:rPr lang="ar-EG" dirty="0" smtClean="0"/>
              <a:t>ب – الخطه التكميلية                                                          </a:t>
            </a:r>
            <a:endParaRPr lang="en-US" sz="2000" dirty="0" smtClean="0"/>
          </a:p>
          <a:p>
            <a:pPr algn="r">
              <a:buNone/>
            </a:pPr>
            <a:r>
              <a:rPr lang="ar-EG" dirty="0" smtClean="0"/>
              <a:t>ج – الخطه التشغيلية                                                         </a:t>
            </a:r>
            <a:endParaRPr lang="en-US" sz="2000" dirty="0" smtClean="0"/>
          </a:p>
          <a:p>
            <a:pPr algn="r">
              <a:buNone/>
            </a:pPr>
            <a:r>
              <a:rPr lang="ar-EG" b="1" dirty="0" smtClean="0"/>
              <a:t>وكما يرى جميل محمد  التخطيط هو  :                                              </a:t>
            </a:r>
            <a:endParaRPr lang="en-US" sz="2000" dirty="0" smtClean="0"/>
          </a:p>
          <a:p>
            <a:pPr algn="r">
              <a:buNone/>
            </a:pPr>
            <a:r>
              <a:rPr lang="ar-EG" dirty="0" smtClean="0"/>
              <a:t> من زاوية المستويات الإدارية ويمكننا أن نميز نوعين من التخطيط هما : -              </a:t>
            </a:r>
            <a:endParaRPr lang="en-US" sz="2000" dirty="0" smtClean="0"/>
          </a:p>
          <a:p>
            <a:pPr lvl="0" algn="r" rtl="1">
              <a:buNone/>
            </a:pPr>
            <a:r>
              <a:rPr lang="ar-EG" b="1" dirty="0" smtClean="0"/>
              <a:t>التخطيط القومي:</a:t>
            </a:r>
            <a:r>
              <a:rPr lang="ar-EG" dirty="0" smtClean="0"/>
              <a:t> وهو الذي يتم على مستوى الدوله ويهدف إلى تحقيق البيئه الاقتصادية والاجتماعية للمواطن.</a:t>
            </a:r>
            <a:endParaRPr lang="en-US" sz="2000" dirty="0" smtClean="0"/>
          </a:p>
          <a:p>
            <a:pPr lvl="0" algn="r" rtl="1">
              <a:buNone/>
            </a:pPr>
            <a:r>
              <a:rPr lang="ar-EG" b="1" dirty="0" smtClean="0"/>
              <a:t>التخطيط الإدارى:</a:t>
            </a:r>
            <a:r>
              <a:rPr lang="ar-EG" dirty="0" smtClean="0"/>
              <a:t>وهو الذي يتم على مستوى الوحدة الإدارية على كافة المستويات الإداريةبها. </a:t>
            </a:r>
            <a:endParaRPr lang="en-US" sz="2000" dirty="0" smtClean="0"/>
          </a:p>
          <a:p>
            <a:pPr algn="r" rtl="1">
              <a:buNone/>
            </a:pPr>
            <a:r>
              <a:rPr lang="en-US" dirty="0" smtClean="0"/>
              <a:t>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4525963"/>
          </a:xfrm>
        </p:spPr>
        <p:txBody>
          <a:bodyPr>
            <a:normAutofit fontScale="55000" lnSpcReduction="20000"/>
          </a:bodyPr>
          <a:lstStyle/>
          <a:p>
            <a:pPr algn="r" rtl="1">
              <a:buNone/>
            </a:pPr>
            <a:r>
              <a:rPr lang="ar-EG" sz="2800" b="1" dirty="0" smtClean="0"/>
              <a:t> ويقسم عبد الفتاح دياب حسن  أنواع التخطيط إلى خمسه ابعاد هي  :                 </a:t>
            </a:r>
            <a:endParaRPr lang="en-US" sz="2800" dirty="0" smtClean="0"/>
          </a:p>
          <a:p>
            <a:pPr lvl="0" algn="r" rtl="1">
              <a:buNone/>
            </a:pPr>
            <a:r>
              <a:rPr lang="ar-EG" sz="2800" b="1" dirty="0" smtClean="0"/>
              <a:t>  البعد الزمني ويتمثل في : - </a:t>
            </a:r>
            <a:endParaRPr lang="en-US" sz="2800" dirty="0" smtClean="0"/>
          </a:p>
          <a:p>
            <a:pPr lvl="0" algn="r" rtl="1">
              <a:buNone/>
            </a:pPr>
            <a:r>
              <a:rPr lang="ar-EG" sz="2800" dirty="0" smtClean="0"/>
              <a:t>التخطيط طويل الأجل.</a:t>
            </a:r>
            <a:endParaRPr lang="en-US" sz="2800" dirty="0" smtClean="0"/>
          </a:p>
          <a:p>
            <a:pPr lvl="0" algn="r" rtl="1">
              <a:buNone/>
            </a:pPr>
            <a:r>
              <a:rPr lang="ar-EG" sz="2800" dirty="0" smtClean="0"/>
              <a:t>تخطيط متوسط الأجل.</a:t>
            </a:r>
            <a:endParaRPr lang="en-US" sz="2800" dirty="0" smtClean="0"/>
          </a:p>
          <a:p>
            <a:pPr lvl="0" algn="r" rtl="1">
              <a:buNone/>
            </a:pPr>
            <a:r>
              <a:rPr lang="ar-EG" sz="2800" dirty="0" smtClean="0"/>
              <a:t>تخطيط عاجل.</a:t>
            </a:r>
            <a:endParaRPr lang="en-US" sz="2800" dirty="0" smtClean="0"/>
          </a:p>
          <a:p>
            <a:pPr lvl="0" algn="r" rtl="1">
              <a:buNone/>
            </a:pPr>
            <a:r>
              <a:rPr lang="ar-EG" sz="2800" dirty="0" smtClean="0"/>
              <a:t>تخطيط قصير الأجل.</a:t>
            </a:r>
            <a:endParaRPr lang="en-US" sz="2800" dirty="0" smtClean="0"/>
          </a:p>
          <a:p>
            <a:pPr algn="r">
              <a:buNone/>
            </a:pPr>
            <a:r>
              <a:rPr lang="ar-EG" sz="2800" dirty="0" smtClean="0"/>
              <a:t> </a:t>
            </a:r>
            <a:endParaRPr lang="en-US" sz="2800" dirty="0" smtClean="0"/>
          </a:p>
          <a:p>
            <a:pPr lvl="0" algn="r" rtl="1">
              <a:buNone/>
            </a:pPr>
            <a:r>
              <a:rPr lang="ar-EG" sz="2800" b="1" dirty="0" smtClean="0"/>
              <a:t>البعد المكاني ( الجغرافي ) وفق مايلي : -</a:t>
            </a:r>
            <a:endParaRPr lang="en-US" sz="2800" dirty="0" smtClean="0"/>
          </a:p>
          <a:p>
            <a:pPr algn="r">
              <a:buNone/>
            </a:pPr>
            <a:r>
              <a:rPr lang="ar-EG" sz="2800" dirty="0" smtClean="0"/>
              <a:t> ( تخطيط عالمي ، تخطيط قومي ، تخطيط اقليمي ، تخطيط قطاعي ، تخطيط محلي، تخطيط على مستوى الوحده ، تخطيط إدارة ، تخطيط مشروع )                         </a:t>
            </a:r>
            <a:endParaRPr lang="en-US" sz="2800" dirty="0" smtClean="0"/>
          </a:p>
          <a:p>
            <a:pPr lvl="0" algn="r" rtl="1">
              <a:buNone/>
            </a:pPr>
            <a:r>
              <a:rPr lang="ar-EG" sz="2800" b="1" dirty="0" smtClean="0"/>
              <a:t>البعد الموضوعي : </a:t>
            </a:r>
            <a:endParaRPr lang="en-US" sz="2800" dirty="0" smtClean="0"/>
          </a:p>
          <a:p>
            <a:pPr algn="r">
              <a:buNone/>
            </a:pPr>
            <a:r>
              <a:rPr lang="ar-EG" sz="2800" dirty="0" smtClean="0"/>
              <a:t>ويكون بحسب موضوعه فهناك تخطيط قومي – إنتاجي.                           </a:t>
            </a:r>
            <a:endParaRPr lang="en-US" sz="2800" dirty="0" smtClean="0"/>
          </a:p>
          <a:p>
            <a:pPr lvl="0" algn="r" rtl="1">
              <a:buNone/>
            </a:pPr>
            <a:r>
              <a:rPr lang="ar-EG" sz="2800" b="1" dirty="0" smtClean="0"/>
              <a:t>البعد التنظيمي : </a:t>
            </a:r>
            <a:endParaRPr lang="en-US" sz="2800" dirty="0" smtClean="0"/>
          </a:p>
          <a:p>
            <a:pPr algn="r">
              <a:buNone/>
            </a:pPr>
            <a:r>
              <a:rPr lang="ar-EG" sz="2800" dirty="0" smtClean="0"/>
              <a:t>ويعني أن تقوم بالتخطيط كل جهه لنفسها وفي حدود اختصاصاتها جهه عالمية وجهه دولية ومسؤؤليته الإدارية لاداراتهم  .                                                    </a:t>
            </a:r>
            <a:endParaRPr lang="en-US" sz="2800" dirty="0" smtClean="0"/>
          </a:p>
          <a:p>
            <a:pPr algn="r">
              <a:buNone/>
            </a:pPr>
            <a:r>
              <a:rPr lang="ar-EG" sz="2800" b="1" dirty="0" smtClean="0"/>
              <a:t>5. البعد الشمولي ينقسم إلى :                                                             </a:t>
            </a:r>
            <a:endParaRPr lang="en-US" sz="2800" dirty="0" smtClean="0"/>
          </a:p>
          <a:p>
            <a:pPr algn="r">
              <a:buNone/>
            </a:pPr>
            <a:r>
              <a:rPr lang="ar-EG" sz="2800" dirty="0" smtClean="0"/>
              <a:t>أ. تخطيط استراتيجي .                                                             </a:t>
            </a:r>
            <a:endParaRPr lang="en-US" sz="2800" dirty="0" smtClean="0"/>
          </a:p>
          <a:p>
            <a:pPr algn="r">
              <a:buNone/>
            </a:pPr>
            <a:r>
              <a:rPr lang="ar-EG" sz="2800" dirty="0" smtClean="0"/>
              <a:t>ب. تخطيط تكتيكي .                                                              </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pic>
        <p:nvPicPr>
          <p:cNvPr id="4" name="Content Placeholder 3" descr="كيف تكون قيادياً"/>
          <p:cNvPicPr>
            <a:picLocks noGrp="1"/>
          </p:cNvPicPr>
          <p:nvPr>
            <p:ph idx="1"/>
          </p:nvPr>
        </p:nvPicPr>
        <p:blipFill>
          <a:blip r:embed="rId2" cstate="print"/>
          <a:srcRect/>
          <a:stretch>
            <a:fillRect/>
          </a:stretch>
        </p:blipFill>
        <p:spPr bwMode="auto">
          <a:xfrm>
            <a:off x="1571625" y="2000240"/>
            <a:ext cx="6000750" cy="32916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642918"/>
            <a:ext cx="8229600" cy="6072230"/>
          </a:xfrm>
        </p:spPr>
        <p:txBody>
          <a:bodyPr>
            <a:noAutofit/>
          </a:bodyPr>
          <a:lstStyle/>
          <a:p>
            <a:pPr algn="r">
              <a:buNone/>
            </a:pPr>
            <a:r>
              <a:rPr lang="ar-EG" sz="1400" b="1" dirty="0" smtClean="0"/>
              <a:t>ويرى محمد رسلان وجميل جاد</a:t>
            </a:r>
            <a:r>
              <a:rPr lang="ar-EG" sz="1400" dirty="0" smtClean="0"/>
              <a:t>: التخطيط يمر بأربع مراحل حيث يختلف الدور الرئيسي للإدارة في كل منها وهي :-                                                                </a:t>
            </a:r>
            <a:endParaRPr lang="en-US" sz="1400" dirty="0" smtClean="0"/>
          </a:p>
          <a:p>
            <a:pPr lvl="0" algn="r" rtl="1">
              <a:buNone/>
            </a:pPr>
            <a:r>
              <a:rPr lang="ar-EG" sz="1400" dirty="0" smtClean="0"/>
              <a:t>مرحلة الإعداد..</a:t>
            </a:r>
            <a:endParaRPr lang="en-US" sz="1400" dirty="0" smtClean="0"/>
          </a:p>
          <a:p>
            <a:pPr lvl="0" algn="r" rtl="1">
              <a:buNone/>
            </a:pPr>
            <a:r>
              <a:rPr lang="ar-EG" sz="1400" dirty="0" smtClean="0"/>
              <a:t>مرحلة اقرار الخطة.</a:t>
            </a:r>
            <a:endParaRPr lang="en-US" sz="1400" dirty="0" smtClean="0"/>
          </a:p>
          <a:p>
            <a:pPr lvl="0" algn="r" rtl="1">
              <a:buNone/>
            </a:pPr>
            <a:r>
              <a:rPr lang="ar-EG" sz="1400" dirty="0" smtClean="0"/>
              <a:t>مرحلة التنفيذ.</a:t>
            </a:r>
            <a:endParaRPr lang="en-US" sz="1400" dirty="0" smtClean="0"/>
          </a:p>
          <a:p>
            <a:pPr lvl="0" algn="r" rtl="1">
              <a:buNone/>
            </a:pPr>
            <a:r>
              <a:rPr lang="ar-EG" sz="1400" dirty="0" smtClean="0"/>
              <a:t>مرحلة متابعة وتقيم عملية التنفيذ </a:t>
            </a:r>
            <a:endParaRPr lang="en-US" sz="1400" dirty="0" smtClean="0"/>
          </a:p>
          <a:p>
            <a:pPr lvl="0" algn="r" rtl="1">
              <a:buNone/>
            </a:pPr>
            <a:r>
              <a:rPr lang="ar-EG" sz="1400" b="1" dirty="0" smtClean="0"/>
              <a:t>مرحلة الإعداد :</a:t>
            </a:r>
            <a:endParaRPr lang="en-US" sz="1400" dirty="0" smtClean="0"/>
          </a:p>
          <a:p>
            <a:pPr algn="r">
              <a:buNone/>
            </a:pPr>
            <a:r>
              <a:rPr lang="ar-EG" sz="1400" dirty="0" smtClean="0"/>
              <a:t>تعد الهيئة المختصة بالتخطيط التوجيهات والدراسات والأهداف والمقترحات والمدى الزمني المراد به تحقيق الأهداف المطلوبة ضمن الإمكانيات البشرية الموجودة في ضوء البيانات والإحصاءات المتوافره ثم ترسل المقترحات والتوجيهات إلى الجهة المعنية بالتنفيذ ويأتي دور الإدارية هنا للتاكد من صحة البيانات والإحصاءات والمعلومات المتوافرة والاستفادة من التجارب السابقة.                                            </a:t>
            </a:r>
            <a:endParaRPr lang="en-US" sz="1400" dirty="0" smtClean="0"/>
          </a:p>
          <a:p>
            <a:pPr algn="r">
              <a:buNone/>
            </a:pPr>
            <a:r>
              <a:rPr lang="ar-EG" sz="1400" dirty="0" smtClean="0"/>
              <a:t>أن هذه المرحلة ضرورية لأنها تعتبر أساسا لبناء عملية التخطيط في معرفة ودقة المعلومات.                                                                       </a:t>
            </a:r>
            <a:endParaRPr lang="en-US" sz="1400" dirty="0" smtClean="0"/>
          </a:p>
          <a:p>
            <a:pPr algn="r">
              <a:buNone/>
            </a:pPr>
            <a:r>
              <a:rPr lang="ar-EG" sz="1400" b="1" dirty="0" smtClean="0"/>
              <a:t>2- مرحلة إقرار الخطة</a:t>
            </a:r>
            <a:r>
              <a:rPr lang="ar-EG" sz="1400" dirty="0" smtClean="0"/>
              <a:t>                                                                  </a:t>
            </a:r>
            <a:endParaRPr lang="en-US" sz="1400" dirty="0" smtClean="0"/>
          </a:p>
          <a:p>
            <a:pPr algn="r">
              <a:buNone/>
            </a:pPr>
            <a:r>
              <a:rPr lang="ar-EG" sz="1400" dirty="0" smtClean="0"/>
              <a:t>بعد اطلاع الهيئات المعنية على الأهداف والتوجيهات تجمع مختلف المشروعات في صورة خطة شاملة محددة النطاق الزمني وأوليات التنفيذ ثم تعرض هذه الخطة على السلطة المختصة لاعتمادها. ثم تبدأ هذه السلطة في البحث عن مدى مطابقة هذه الخطة مع الأهداف والتوجيهات السياسية والاجتماعية والاقتصادية للدولة. وفي حالة اعتمادها من السلطة ترسل إلى الجهات المختصة والمعنية للبدء في عملية التنفيذ.                      </a:t>
            </a:r>
            <a:endParaRPr lang="en-US" sz="1400" dirty="0" smtClean="0"/>
          </a:p>
          <a:p>
            <a:pPr algn="r">
              <a:buNone/>
            </a:pPr>
            <a:r>
              <a:rPr lang="ar-EG" sz="1400" b="1" dirty="0" smtClean="0"/>
              <a:t>3- مرحلة التنفيذ</a:t>
            </a:r>
            <a:r>
              <a:rPr lang="ar-EG" sz="1400" dirty="0" smtClean="0"/>
              <a:t> :                                                                    </a:t>
            </a:r>
            <a:endParaRPr lang="en-US" sz="1400" dirty="0" smtClean="0"/>
          </a:p>
          <a:p>
            <a:pPr algn="r">
              <a:buNone/>
            </a:pPr>
            <a:r>
              <a:rPr lang="ar-EG" sz="1400" dirty="0" smtClean="0"/>
              <a:t>بعد اعتماد الخطه واقرارها تتخذ الإجراءات لوضعها موضع التنفيذ وبالتعأون مع جهات التخطيط والجهات المسؤوله على التنفيذ حيث يتم تعرف كل عامل بالخطوات التفصيلية للتنفيذ في كل مستوى حتى يسهم كل منهما في تنفيذها بالطريقه السلمية وتقوم جهة التخطيط بمعونة أجهزه التنفيذ بتحديد وتصميم وإقرار القرارات والتعليمات الضرورية لتنفيذ الخطه.                                                                                  </a:t>
            </a:r>
            <a:endParaRPr lang="en-US" sz="1400" dirty="0" smtClean="0"/>
          </a:p>
          <a:p>
            <a:pPr algn="r">
              <a:buNone/>
            </a:pPr>
            <a:r>
              <a:rPr lang="ar-EG" sz="1400" b="1" dirty="0" smtClean="0"/>
              <a:t>4- مرحلة متابعة وتنظيم عملية التنفيذ :                                                </a:t>
            </a:r>
            <a:endParaRPr lang="en-US" sz="1400" dirty="0" smtClean="0"/>
          </a:p>
          <a:p>
            <a:pPr algn="r">
              <a:buNone/>
            </a:pPr>
            <a:r>
              <a:rPr lang="ar-EG" sz="1400" dirty="0" smtClean="0"/>
              <a:t>تقوم الأجهزة التنفيذية والجهاز التخطيطي بمتابعة تنفيذ الخطه وتقييمها والتعرف مدى التقدم في تنفيذ المشروع  وإعداد التقارير الدورية عن حالة العمل والمراحل التي تمت والصعوبات التي تصادف تنفيذ العمل وتعطيل التوقيت الزمني المحدد لكل مرحله.         </a:t>
            </a:r>
            <a:endParaRPr lang="en-US" sz="1400" dirty="0" smtClean="0"/>
          </a:p>
          <a:p>
            <a:pPr algn="r">
              <a:buNone/>
            </a:pPr>
            <a:r>
              <a:rPr lang="ar-EG" sz="1400" dirty="0" smtClean="0"/>
              <a:t>    </a:t>
            </a:r>
            <a:endParaRPr lang="en-US" sz="1400" dirty="0" smtClean="0"/>
          </a:p>
          <a:p>
            <a:pPr algn="r">
              <a:buNone/>
            </a:pPr>
            <a:endParaRPr lang="en-US" sz="1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t>التخطيط في المجال الرياضي                                                               </a:t>
            </a:r>
            <a:endParaRPr lang="en-US" dirty="0"/>
          </a:p>
        </p:txBody>
      </p:sp>
      <p:sp>
        <p:nvSpPr>
          <p:cNvPr id="3" name="Content Placeholder 2"/>
          <p:cNvSpPr>
            <a:spLocks noGrp="1"/>
          </p:cNvSpPr>
          <p:nvPr>
            <p:ph idx="1"/>
          </p:nvPr>
        </p:nvSpPr>
        <p:spPr>
          <a:xfrm>
            <a:off x="428596" y="1071546"/>
            <a:ext cx="8229600" cy="4525963"/>
          </a:xfrm>
        </p:spPr>
        <p:txBody>
          <a:bodyPr>
            <a:normAutofit fontScale="47500" lnSpcReduction="20000"/>
          </a:bodyPr>
          <a:lstStyle/>
          <a:p>
            <a:pPr algn="r">
              <a:buNone/>
            </a:pPr>
            <a:r>
              <a:rPr lang="ar-EG" sz="2900" dirty="0" smtClean="0"/>
              <a:t>يعد التخطيط الأساسي الذي تبنى علية مختلف عناصر العملية الإدارية من تنظيم ورقابة وتوجية إذ يتم عن طريقه تحديدالأهداف المراد تحقيقها وتحديد المدخلات اللازمة لتحقيق هذه الأهداف وكيفية استخدام هذه  المدخلات من خلال عمليات وانشطة موضوعة وفق تسلسل زمني في التغير.                                                                          </a:t>
            </a:r>
            <a:endParaRPr lang="en-US" sz="2900" dirty="0" smtClean="0"/>
          </a:p>
          <a:p>
            <a:pPr algn="r">
              <a:buNone/>
            </a:pPr>
            <a:r>
              <a:rPr lang="ar-EG" sz="2900" dirty="0" smtClean="0"/>
              <a:t>فالتخطيط في المجال الرياضي يمثل أهمية بالغة في تنفيذ مختلف الأنشطة الرياضية حيث أن غياب التخطيط فيه يفقد العمل أهم مقوماتة ألا وهي تحديد الأهداف من العمل حيث يصبح العمل ارتجاليا لا غاية ولا هدف له ،كما أن التخطيط يحدد مراحل وخطوات تنفيذ  العمل والطرق المتبعة التي تلزم العاملين باتباعها للأنشطة المختلفة والتنسيق بين هذه الأنشطة       </a:t>
            </a:r>
            <a:endParaRPr lang="en-US" sz="2900" dirty="0" smtClean="0"/>
          </a:p>
          <a:p>
            <a:pPr algn="r">
              <a:buNone/>
            </a:pPr>
            <a:r>
              <a:rPr lang="ar-EG" sz="2900" dirty="0" smtClean="0"/>
              <a:t>فمن طريق التخطيط الجيد في المجال الرياضي يمكن التنبؤ بالمشكلات والعقبات التي تقف في طريق تحقيق الهدف فبذلك يمكن العمل على تلافيها قبل وقوعها والعمل على الاستغلال الجيد للامكانات المادية والبشرية المتوفرة في التنظيم وتوفير النقص بها تحسبا للمستقبل الذي تنبأ به التخطيط.                                                                                  </a:t>
            </a:r>
            <a:endParaRPr lang="en-US" sz="2900" dirty="0" smtClean="0"/>
          </a:p>
          <a:p>
            <a:pPr algn="r">
              <a:buNone/>
            </a:pPr>
            <a:r>
              <a:rPr lang="ar-EG" sz="2900" b="1" dirty="0" smtClean="0"/>
              <a:t>ويرى طلحه وعدله عيسى </a:t>
            </a:r>
            <a:r>
              <a:rPr lang="ar-EG" sz="2900" dirty="0" smtClean="0"/>
              <a:t>من أهم واجبات المخططين تكمن في النقاط المبينة ادناه</a:t>
            </a:r>
            <a:r>
              <a:rPr lang="ar-EG" sz="2900" b="1" dirty="0" smtClean="0"/>
              <a:t>:-</a:t>
            </a:r>
            <a:endParaRPr lang="en-US" sz="2900" dirty="0" smtClean="0"/>
          </a:p>
          <a:p>
            <a:pPr lvl="0" algn="r" rtl="1">
              <a:buNone/>
            </a:pPr>
            <a:r>
              <a:rPr lang="ar-EG" sz="2900" dirty="0" smtClean="0"/>
              <a:t>ضرورة إشراك المستويات الإدارية المختلفة في صياغة أهداف التربية الرياضية، وخاصة في المستويات التنفيذية.</a:t>
            </a:r>
            <a:endParaRPr lang="en-US" sz="2900" dirty="0" smtClean="0"/>
          </a:p>
          <a:p>
            <a:pPr lvl="0" algn="r" rtl="1">
              <a:buNone/>
            </a:pPr>
            <a:r>
              <a:rPr lang="ar-EG" sz="2900" dirty="0" smtClean="0"/>
              <a:t>مناسبة برامج التربية البدنية والرياضية وأنشطتها مع الإمكانات المادية والبشرية.</a:t>
            </a:r>
            <a:endParaRPr lang="en-US" sz="2900" dirty="0" smtClean="0"/>
          </a:p>
          <a:p>
            <a:pPr lvl="0" algn="r" rtl="1">
              <a:buNone/>
            </a:pPr>
            <a:r>
              <a:rPr lang="ar-EG" sz="2900" dirty="0" smtClean="0"/>
              <a:t>مناسبة خطة وأنشطة برامج التربية البدنية والرياضية لميول ورغبات المتعلمين وأن تتصف الخطة بالشمولية والاستمرارية والتتابع.</a:t>
            </a:r>
            <a:endParaRPr lang="en-US" sz="2900" dirty="0" smtClean="0"/>
          </a:p>
          <a:p>
            <a:pPr lvl="0" algn="r" rtl="1">
              <a:buNone/>
            </a:pPr>
            <a:r>
              <a:rPr lang="ar-EG" sz="2900" dirty="0" smtClean="0"/>
              <a:t>وضع خطة زمنية لبرامج وأنشطة التنفيذ.</a:t>
            </a:r>
            <a:endParaRPr lang="en-US" sz="2900" dirty="0" smtClean="0"/>
          </a:p>
          <a:p>
            <a:pPr lvl="0" algn="r" rtl="1">
              <a:buNone/>
            </a:pPr>
            <a:r>
              <a:rPr lang="ar-EG" sz="2900" dirty="0" smtClean="0"/>
              <a:t>الصقل المستمر والعمل على زيادة الوعي التخصصي للمعلمين.</a:t>
            </a:r>
            <a:endParaRPr lang="en-US" sz="2900" dirty="0" smtClean="0"/>
          </a:p>
          <a:p>
            <a:pPr lvl="0" algn="r" rtl="1">
              <a:buNone/>
            </a:pPr>
            <a:r>
              <a:rPr lang="ar-EG" sz="2900" dirty="0" smtClean="0"/>
              <a:t>التقويم المستمر للبرامج لتحقيق الأهداف أو تطوير المناهج والبرامج.</a:t>
            </a:r>
            <a:endParaRPr lang="en-US" sz="2900" dirty="0" smtClean="0"/>
          </a:p>
          <a:p>
            <a:pPr lvl="0" algn="r" rtl="1">
              <a:buNone/>
            </a:pPr>
            <a:r>
              <a:rPr lang="ar-EG" sz="2900" dirty="0" smtClean="0"/>
              <a:t>توفير دليل تنظيمي لكل العاملين في المجال الرياضي والتي تساعد على تهيئة الأفراد لمسؤولياتهم.</a:t>
            </a:r>
            <a:endParaRPr lang="en-US" sz="2900" dirty="0" smtClean="0"/>
          </a:p>
          <a:p>
            <a:pPr algn="r">
              <a:buNone/>
            </a:pPr>
            <a:r>
              <a:rPr lang="ar-EG" sz="2900" dirty="0" smtClean="0"/>
              <a:t>وضع اختبارات ومقاييس يتم من خلالها تحديد مستوى الأداء الرياضي                       </a:t>
            </a:r>
            <a:endParaRPr lang="en-US" sz="2900" dirty="0" smtClean="0"/>
          </a:p>
          <a:p>
            <a:pPr algn="r">
              <a:buNone/>
            </a:pPr>
            <a:r>
              <a:rPr lang="ar-EG" sz="2900" b="1" dirty="0" smtClean="0"/>
              <a:t>ويرى كمال درويش</a:t>
            </a:r>
            <a:r>
              <a:rPr lang="ar-EG" sz="2900" dirty="0" smtClean="0"/>
              <a:t> </a:t>
            </a:r>
            <a:r>
              <a:rPr lang="ar-EG" sz="2900" b="1" dirty="0" smtClean="0"/>
              <a:t>- التخطيط :</a:t>
            </a:r>
            <a:r>
              <a:rPr lang="ar-EG" sz="2900" dirty="0" smtClean="0"/>
              <a:t>                                                      </a:t>
            </a:r>
            <a:endParaRPr lang="en-US" sz="2900" dirty="0" smtClean="0"/>
          </a:p>
          <a:p>
            <a:pPr algn="r">
              <a:buNone/>
            </a:pPr>
            <a:r>
              <a:rPr lang="ar-EG" sz="2900" dirty="0" smtClean="0"/>
              <a:t>إنه عملية تهدف إلى إرساء البنيه الأساسية التي يقوم عليها الأداء الفعال لأي عمل أومهمه وهي تحديد هذا العمل وتوظيفه وفقاً للتصميم المناسب ، وأخذآ في الاعتبار قدرات وطاقات الموارد البشرية التي يمكن توفيرها للعمل ، وكذلك مع إعتبار ظروف الهيئه الرياضية وإمكانياتها والمناخ المحيط بها                                                               </a:t>
            </a:r>
            <a:endParaRPr lang="en-US" sz="2900" dirty="0" smtClean="0"/>
          </a:p>
          <a:p>
            <a:pPr algn="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t>أهداف التخطيط                                                                           </a:t>
            </a:r>
            <a:endParaRPr lang="en-US" dirty="0"/>
          </a:p>
        </p:txBody>
      </p:sp>
      <p:sp>
        <p:nvSpPr>
          <p:cNvPr id="3" name="Content Placeholder 2"/>
          <p:cNvSpPr>
            <a:spLocks noGrp="1"/>
          </p:cNvSpPr>
          <p:nvPr>
            <p:ph idx="1"/>
          </p:nvPr>
        </p:nvSpPr>
        <p:spPr>
          <a:xfrm>
            <a:off x="500034" y="1000108"/>
            <a:ext cx="8229600" cy="5143536"/>
          </a:xfrm>
        </p:spPr>
        <p:txBody>
          <a:bodyPr>
            <a:normAutofit fontScale="25000" lnSpcReduction="20000"/>
          </a:bodyPr>
          <a:lstStyle/>
          <a:p>
            <a:pPr algn="r">
              <a:buNone/>
            </a:pPr>
            <a:r>
              <a:rPr lang="ar-EG" sz="5600" b="1" dirty="0" smtClean="0"/>
              <a:t>يرى السيد الهواري  هناك عدد من الأهداف التي يقوم به التخطيط وهي :-               </a:t>
            </a:r>
            <a:endParaRPr lang="en-US" sz="5600" dirty="0" smtClean="0"/>
          </a:p>
          <a:p>
            <a:pPr lvl="0" algn="r" rtl="1">
              <a:buNone/>
            </a:pPr>
            <a:r>
              <a:rPr lang="ar-EG" sz="5600" dirty="0" smtClean="0"/>
              <a:t>وضع الأهداف والمعاير . </a:t>
            </a:r>
            <a:endParaRPr lang="en-US" sz="5600" dirty="0" smtClean="0"/>
          </a:p>
          <a:p>
            <a:pPr lvl="0" algn="r" rtl="1">
              <a:buNone/>
            </a:pPr>
            <a:r>
              <a:rPr lang="ar-EG" sz="5600" dirty="0" smtClean="0"/>
              <a:t>رسم السياسات والإجراءات . </a:t>
            </a:r>
            <a:endParaRPr lang="en-US" sz="5600" dirty="0" smtClean="0"/>
          </a:p>
          <a:p>
            <a:pPr lvl="0" algn="r" rtl="1">
              <a:buNone/>
            </a:pPr>
            <a:r>
              <a:rPr lang="ar-EG" sz="5600" dirty="0" smtClean="0"/>
              <a:t>التنبؤ وإعداد الموازنات . </a:t>
            </a:r>
            <a:endParaRPr lang="en-US" sz="5600" dirty="0" smtClean="0"/>
          </a:p>
          <a:p>
            <a:pPr lvl="0" algn="r" rtl="1">
              <a:buNone/>
            </a:pPr>
            <a:r>
              <a:rPr lang="ar-EG" sz="5600" dirty="0" smtClean="0"/>
              <a:t>وضع برامج العمل والجداول الزمنية . </a:t>
            </a:r>
            <a:endParaRPr lang="en-US" sz="5600" dirty="0" smtClean="0"/>
          </a:p>
          <a:p>
            <a:pPr algn="r">
              <a:buNone/>
            </a:pPr>
            <a:r>
              <a:rPr lang="ar-EG" sz="5600" b="1" dirty="0" smtClean="0"/>
              <a:t>ويرى مروان عبد الحمي</a:t>
            </a:r>
            <a:r>
              <a:rPr lang="ar-EG" sz="5600" dirty="0" smtClean="0"/>
              <a:t>  للتخطيط أهمية من خلال المهام التي توضح أهمية التخطيط فتصبح القرارات غير عشوائية وهي أربع مهام هي: -                                        </a:t>
            </a:r>
            <a:endParaRPr lang="en-US" sz="5600" dirty="0" smtClean="0"/>
          </a:p>
          <a:p>
            <a:pPr lvl="0" algn="r" rtl="1">
              <a:buNone/>
            </a:pPr>
            <a:r>
              <a:rPr lang="ar-EG" sz="5600" b="1" dirty="0" smtClean="0"/>
              <a:t>مواجهة حالة عدم التأكيد والتغير : </a:t>
            </a:r>
            <a:endParaRPr lang="en-US" sz="5600" dirty="0" smtClean="0"/>
          </a:p>
          <a:p>
            <a:pPr algn="r">
              <a:buNone/>
            </a:pPr>
            <a:r>
              <a:rPr lang="ar-EG" sz="5600" dirty="0" smtClean="0"/>
              <a:t> 	أصبح التخطيط أمراً ضرورياً لمواجهة التغير الذي ينطوي عليه المستقبل فالمسؤول لايستطيع وضع أهداف فقط وإنما علية أن يعرف طبيعته المستقبلية المحتمله والنتائج المتوقعه وعلاقة ذلك بأهدافه .                                                         </a:t>
            </a:r>
            <a:endParaRPr lang="en-US" sz="5600" dirty="0" smtClean="0"/>
          </a:p>
          <a:p>
            <a:pPr lvl="0" algn="r" rtl="1">
              <a:buNone/>
            </a:pPr>
            <a:r>
              <a:rPr lang="ar-EG" sz="5600" b="1" dirty="0" smtClean="0"/>
              <a:t>التركيز على الأهداف : </a:t>
            </a:r>
            <a:endParaRPr lang="en-US" sz="5600" dirty="0" smtClean="0"/>
          </a:p>
          <a:p>
            <a:pPr algn="r">
              <a:buNone/>
            </a:pPr>
            <a:r>
              <a:rPr lang="ar-EG" sz="5600" dirty="0" smtClean="0"/>
              <a:t> فالتخطيط موجه في المقام الأول إلى إنجاز الأهداف وبذلك يركز التخطيط على إعداد الخطط الفرعية وربط بعضها ببعض وتقليل درجة الحرية في هذه الخطط كمدخل للالتزام بها وتحقيق الهدف ويدفع ذلك المسؤولين إلى أخذ الظروف المستقبلية ومراجعة هذه الخطط دورياً وتعديلها بما يتماشى مع الظروف وبما يضمن تحقيق أهداف المؤسسه  .            </a:t>
            </a:r>
            <a:endParaRPr lang="en-US" sz="5600" dirty="0" smtClean="0"/>
          </a:p>
          <a:p>
            <a:pPr algn="r">
              <a:buNone/>
            </a:pPr>
            <a:r>
              <a:rPr lang="ar-EG" sz="5600" dirty="0" smtClean="0"/>
              <a:t>3</a:t>
            </a:r>
            <a:r>
              <a:rPr lang="ar-EG" sz="5600" b="1" dirty="0" smtClean="0"/>
              <a:t>– الاستفاده القصوى من اقتصاديات التشغيل :                                            </a:t>
            </a:r>
            <a:endParaRPr lang="en-US" sz="5600" dirty="0" smtClean="0"/>
          </a:p>
          <a:p>
            <a:pPr algn="r">
              <a:buNone/>
            </a:pPr>
            <a:r>
              <a:rPr lang="ar-EG" sz="5600" dirty="0" smtClean="0"/>
              <a:t>يساعد التخطيط على تحديد أثر الوسائل والعمليات كفاءة لتحقيق الهدف وبذلك يؤدي إلى تخفيض التكاليف ويمكن ملاحظة اقتصاديات التخطيط في مجال الأنجاز .           </a:t>
            </a:r>
            <a:endParaRPr lang="en-US" sz="5600" dirty="0" smtClean="0"/>
          </a:p>
          <a:p>
            <a:pPr algn="r">
              <a:buNone/>
            </a:pPr>
            <a:r>
              <a:rPr lang="ar-EG" sz="5600" b="1" dirty="0" smtClean="0"/>
              <a:t>4- تسهيل عملية الرقابه :                                                                 </a:t>
            </a:r>
            <a:endParaRPr lang="en-US" sz="5600" dirty="0" smtClean="0"/>
          </a:p>
          <a:p>
            <a:pPr algn="r">
              <a:buNone/>
            </a:pPr>
            <a:r>
              <a:rPr lang="ar-EG" sz="5600" dirty="0" smtClean="0"/>
              <a:t>  ترجع أهمية التخطيط في هذا المجال إلى أن المدير لايمكنه متابعة أعمال مرؤوسية، بدون أن يكون لديه أهداف مخططه وفي ضوئها يمكن تعرفه على مستوى الإنجاز بالمقارنة بهذه الأهداف. </a:t>
            </a:r>
            <a:r>
              <a:rPr lang="ar-IQ" sz="5600" dirty="0" smtClean="0"/>
              <a:t>وكما</a:t>
            </a:r>
            <a:r>
              <a:rPr lang="ar-EG" sz="5600" dirty="0" smtClean="0"/>
              <a:t> يوضح</a:t>
            </a:r>
            <a:r>
              <a:rPr lang="ar-EG" sz="5600" b="1" dirty="0" smtClean="0"/>
              <a:t> أحمد غنيم</a:t>
            </a:r>
            <a:r>
              <a:rPr lang="ar-EG" sz="5600" dirty="0" smtClean="0"/>
              <a:t> أهمية التخطيط هي:-</a:t>
            </a:r>
            <a:r>
              <a:rPr lang="ar-EG" sz="5600" b="1" dirty="0" smtClean="0"/>
              <a:t>                            </a:t>
            </a:r>
            <a:endParaRPr lang="en-US" sz="5600" dirty="0" smtClean="0"/>
          </a:p>
          <a:p>
            <a:pPr algn="r">
              <a:buNone/>
            </a:pPr>
            <a:r>
              <a:rPr lang="ar-EG" sz="5600" dirty="0" smtClean="0"/>
              <a:t>التخطيط يوضح أهداف المؤسسة التي تسعى إلى تحقيقها ويساعد التخطيط على تشغيل المؤسسه اقتصادياً عن طريق استغلال الموارد المتاحه والتخطيط يلقي الضوء على المستقبل ويحاول كشف أبعاده وإعداد الترتيبات اللازمة له ويساعد التخطيط على تحديد رؤية واضحة متكاملة عن نشاط المؤسسه والبيئة التي تعمل في نطاقها ويساعد التخطيط في التحديد الدقيق لحجم ونوعية المدخلات من الموارد المادية والبشرية للمؤسسه والتخطيط يساعد على منع التداخل والازدواج بين الأنشطة الرئيسية والفرعية داخل المؤسسه ويسهل التخطيط من مهمة كل من المديرين والمرؤوسين معاً ويساهم التخطيط في القضاء على الأخطاء والتقليل منها إلى أقل قدر ممكن يؤدي التخطيط إلى عدم تعطيل العمل واستمراره .                                 </a:t>
            </a:r>
            <a:endParaRPr lang="en-US" sz="5600" dirty="0" smtClean="0"/>
          </a:p>
          <a:p>
            <a:pPr algn="r"/>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ar-IQ" sz="4000" dirty="0" smtClean="0"/>
              <a:t>المحاضرة الرابعة                       </a:t>
            </a:r>
            <a:endParaRPr lang="en-US" sz="4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4525963"/>
          </a:xfrm>
        </p:spPr>
        <p:txBody>
          <a:bodyPr>
            <a:normAutofit fontScale="77500" lnSpcReduction="20000"/>
          </a:bodyPr>
          <a:lstStyle/>
          <a:p>
            <a:pPr algn="r">
              <a:buNone/>
            </a:pPr>
            <a:r>
              <a:rPr lang="ar-EG" sz="2800" b="1" dirty="0" smtClean="0"/>
              <a:t>مراحل التخطيط                                                                             </a:t>
            </a:r>
            <a:endParaRPr lang="en-US" sz="2800" dirty="0" smtClean="0"/>
          </a:p>
          <a:p>
            <a:pPr algn="r">
              <a:buNone/>
            </a:pPr>
            <a:r>
              <a:rPr lang="ar-EG" sz="2800" dirty="0" smtClean="0"/>
              <a:t>يشير </a:t>
            </a:r>
            <a:r>
              <a:rPr lang="ar-EG" sz="2800" b="1" dirty="0" smtClean="0"/>
              <a:t>كمال درويش وآخرون</a:t>
            </a:r>
            <a:r>
              <a:rPr lang="ar-EG" sz="2800" dirty="0" smtClean="0"/>
              <a:t> التخطيط يمر بعدد من المراحل أو عدد من الخطوات وهي </a:t>
            </a:r>
            <a:endParaRPr lang="en-US" sz="2800" dirty="0" smtClean="0"/>
          </a:p>
          <a:p>
            <a:pPr algn="r">
              <a:buNone/>
            </a:pPr>
            <a:r>
              <a:rPr lang="ar-EG" sz="2800" dirty="0" smtClean="0"/>
              <a:t>- تحديد الأهداف الرئيسية للمشروع .                                                   </a:t>
            </a:r>
            <a:endParaRPr lang="en-US" sz="2800" dirty="0" smtClean="0"/>
          </a:p>
          <a:p>
            <a:pPr algn="r">
              <a:buNone/>
            </a:pPr>
            <a:r>
              <a:rPr lang="ar-EG" sz="2800" dirty="0" smtClean="0"/>
              <a:t>- القيام بتحليل شامل لنشاط المشروع واتجاهاتة واجراء التنبؤات وذلك من خلال :        </a:t>
            </a:r>
            <a:endParaRPr lang="en-US" sz="2800" dirty="0" smtClean="0"/>
          </a:p>
          <a:p>
            <a:pPr lvl="0" algn="r" rtl="1">
              <a:buNone/>
            </a:pPr>
            <a:r>
              <a:rPr lang="ar-EG" sz="2800" dirty="0" smtClean="0"/>
              <a:t>جمع المعلومات والبيان.</a:t>
            </a:r>
            <a:endParaRPr lang="en-US" sz="2800" dirty="0" smtClean="0"/>
          </a:p>
          <a:p>
            <a:pPr lvl="0" algn="r" rtl="1">
              <a:buNone/>
            </a:pPr>
            <a:r>
              <a:rPr lang="ar-EG" sz="2800" dirty="0" smtClean="0"/>
              <a:t>تحليل الموقف في الماضي والحاضر.</a:t>
            </a:r>
            <a:endParaRPr lang="en-US" sz="2800" dirty="0" smtClean="0"/>
          </a:p>
          <a:p>
            <a:pPr lvl="0" algn="r" rtl="1">
              <a:buNone/>
            </a:pPr>
            <a:r>
              <a:rPr lang="ar-EG" sz="2800" dirty="0" smtClean="0"/>
              <a:t>إجراء التنبؤات.</a:t>
            </a:r>
            <a:endParaRPr lang="en-US" sz="2800" dirty="0" smtClean="0"/>
          </a:p>
          <a:p>
            <a:pPr lvl="0" algn="r" rtl="1">
              <a:buNone/>
            </a:pPr>
            <a:r>
              <a:rPr lang="ar-EG" sz="2800" dirty="0" smtClean="0"/>
              <a:t>وضع الفروض.</a:t>
            </a:r>
            <a:endParaRPr lang="en-US" sz="2800" dirty="0" smtClean="0"/>
          </a:p>
          <a:p>
            <a:pPr lvl="0" algn="r" rtl="1">
              <a:buNone/>
            </a:pPr>
            <a:r>
              <a:rPr lang="ar-EG" sz="2800" dirty="0" smtClean="0"/>
              <a:t>ترجمة الأهداف الرئيسية إلى أهداف مرحلية أو تخصصية بصورة محدودة.</a:t>
            </a:r>
            <a:endParaRPr lang="en-US" sz="2800" dirty="0" smtClean="0"/>
          </a:p>
          <a:p>
            <a:pPr lvl="0" algn="r" rtl="1">
              <a:buNone/>
            </a:pPr>
            <a:r>
              <a:rPr lang="ar-EG" sz="2800" dirty="0" smtClean="0"/>
              <a:t>تعيين الوظائف الرئيسية والبحث عن مجالات العمل البديلة.</a:t>
            </a:r>
            <a:endParaRPr lang="en-US" sz="2800" dirty="0" smtClean="0"/>
          </a:p>
          <a:p>
            <a:pPr lvl="0" algn="r" rtl="1">
              <a:buNone/>
            </a:pPr>
            <a:r>
              <a:rPr lang="ar-EG" sz="2800" dirty="0" smtClean="0"/>
              <a:t>تقويم لمجالات العمل البديلة واختيار البديل الأمثل.</a:t>
            </a:r>
            <a:endParaRPr lang="en-US" sz="2800" dirty="0" smtClean="0"/>
          </a:p>
          <a:p>
            <a:pPr lvl="0" algn="r" rtl="1">
              <a:buNone/>
            </a:pPr>
            <a:r>
              <a:rPr lang="ar-EG" sz="2800" dirty="0" smtClean="0"/>
              <a:t>اختيار طرق التطبيق ورسم الخطط الفرعية والتكميلية.</a:t>
            </a:r>
            <a:endParaRPr lang="en-US" sz="2800" dirty="0" smtClean="0"/>
          </a:p>
          <a:p>
            <a:pPr algn="r">
              <a:buNone/>
            </a:pPr>
            <a:r>
              <a:rPr lang="ar-EG" sz="2800" dirty="0" smtClean="0"/>
              <a:t>إعداد الموازنة التخطيطية</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التنظيم</a:t>
            </a:r>
            <a:endParaRPr lang="en-US" dirty="0"/>
          </a:p>
        </p:txBody>
      </p:sp>
      <p:sp>
        <p:nvSpPr>
          <p:cNvPr id="3" name="Content Placeholder 2"/>
          <p:cNvSpPr>
            <a:spLocks noGrp="1"/>
          </p:cNvSpPr>
          <p:nvPr>
            <p:ph idx="1"/>
          </p:nvPr>
        </p:nvSpPr>
        <p:spPr>
          <a:xfrm>
            <a:off x="500034" y="1500174"/>
            <a:ext cx="8229600" cy="4525963"/>
          </a:xfrm>
        </p:spPr>
        <p:txBody>
          <a:bodyPr>
            <a:normAutofit fontScale="70000" lnSpcReduction="20000"/>
          </a:bodyPr>
          <a:lstStyle/>
          <a:p>
            <a:pPr algn="r">
              <a:buNone/>
            </a:pPr>
            <a:r>
              <a:rPr lang="ar-EG" sz="2800" dirty="0" smtClean="0"/>
              <a:t>يعد تحديد أهداف المشروع وتحديد خط سير العمل في المستقبل وفقاً للخطه المقرره فإنه من البديهي أن يمارس المدير وظيفة التنظيم ويعني ذلك تحديد الهيكل، أي الإطار الذي تتشكل فية الجهود لتحقيق الهدف .                                                               </a:t>
            </a:r>
            <a:endParaRPr lang="en-US" sz="2800" dirty="0" smtClean="0"/>
          </a:p>
          <a:p>
            <a:pPr algn="r">
              <a:buNone/>
            </a:pPr>
            <a:r>
              <a:rPr lang="ar-EG" sz="2800" dirty="0" smtClean="0"/>
              <a:t>إذ أن الجهود تحتاج إلى تنسيق التكامل بينهما بما يكفل تحقيق الهدف بكفاءة وفاعلية، ولابد أن يعرف كل مدير بالمشروع ماهية أوجه النشاط الذي يشرف عليه ويديرها ومن هو رئيسه الذي يرفع اليه تقاريره والمسؤؤل أمامه، ومن هم مرؤوسوه الذين يشرف عليهم ويوجههم ولابد له أن يعمل على توفير التنسيق والانسجام بين جهود المجموعه وأن يعرف العلاقات بينه وبين المديرين الآخرين ، وطرق الاتصال الرئيسية والفرعية التي ترتبط كافة أجزاء المشروع، وماهي المطالب اللازمه لشغل كل وظيفه وعلاقتها بغيرها من الوظائف .                            </a:t>
            </a:r>
            <a:endParaRPr lang="en-US" sz="2800" dirty="0" smtClean="0"/>
          </a:p>
          <a:p>
            <a:pPr algn="r">
              <a:buNone/>
            </a:pPr>
            <a:r>
              <a:rPr lang="ar-EG" sz="2800" dirty="0" smtClean="0"/>
              <a:t>هذه هي الأبعاد الرئيسية لوظيفة التنظيم التي تكفل تحقيق الهدف مع توافر عوامل السرعه والكفاءة والاقتصاد في الجهد والتكلفه.                                                   </a:t>
            </a:r>
            <a:endParaRPr lang="en-US" sz="2800" dirty="0" smtClean="0"/>
          </a:p>
          <a:p>
            <a:pPr algn="r">
              <a:buNone/>
            </a:pPr>
            <a:r>
              <a:rPr lang="ar-EG" sz="2800" dirty="0" smtClean="0"/>
              <a:t>ان بين استخدام هذا المصطلح كاسم أو كفعل يتمثل فيما ينطوي عليه بمعنى في علم الإدارية فالتجميع أومجموعه الوظائف التي يعمل بها مجموعه من الأفراد لتحقيق هدف أو أهداف معينه من خلال اطار تعاوني مشترك هو منظمه تنظيم             </a:t>
            </a:r>
            <a:r>
              <a:rPr lang="en-US" sz="2800" dirty="0" smtClean="0"/>
              <a:t>Organization </a:t>
            </a:r>
            <a:r>
              <a:rPr lang="ar-EG" sz="2800" dirty="0" smtClean="0"/>
              <a:t> بصيغة الاسم </a:t>
            </a:r>
            <a:endParaRPr lang="en-US" sz="2800" dirty="0" smtClean="0"/>
          </a:p>
          <a:p>
            <a:pPr algn="r">
              <a:buNone/>
            </a:pPr>
            <a:r>
              <a:rPr lang="ar-EG" sz="2800" dirty="0" smtClean="0"/>
              <a:t>أما عملية ترتيب الأعمال وإسنادها إلى التجمع بما يؤدي إلى تحقيق أهدافها بكفاءه وفعالية فيعبر عنها معنى المصطلح صيغة الفعل تنظيم</a:t>
            </a:r>
            <a:r>
              <a:rPr lang="en-US" sz="2800" dirty="0" smtClean="0"/>
              <a:t>Organizing </a:t>
            </a:r>
            <a:r>
              <a:rPr lang="ar-EG" sz="2800" dirty="0" smtClean="0"/>
              <a:t> ولعل المعنى في كلتا الحالتين يصف شيئاً مخالف .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pic>
        <p:nvPicPr>
          <p:cNvPr id="4" name="Picture 2" descr="Organizational Chart"/>
          <p:cNvPicPr>
            <a:picLocks noChangeAspect="1" noChangeArrowheads="1"/>
          </p:cNvPicPr>
          <p:nvPr/>
        </p:nvPicPr>
        <p:blipFill>
          <a:blip r:embed="rId2" cstate="print"/>
          <a:srcRect/>
          <a:stretch>
            <a:fillRect/>
          </a:stretch>
        </p:blipFill>
        <p:spPr bwMode="auto">
          <a:xfrm>
            <a:off x="1142976" y="1357298"/>
            <a:ext cx="7072362" cy="3857652"/>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 </a:t>
            </a:r>
            <a:r>
              <a:rPr lang="ar-EG" dirty="0" smtClean="0"/>
              <a:t>التعاريف للتنظيم </a:t>
            </a:r>
            <a:endParaRPr lang="en-US" dirty="0"/>
          </a:p>
        </p:txBody>
      </p:sp>
      <p:sp>
        <p:nvSpPr>
          <p:cNvPr id="3" name="Content Placeholder 2"/>
          <p:cNvSpPr>
            <a:spLocks noGrp="1"/>
          </p:cNvSpPr>
          <p:nvPr>
            <p:ph idx="1"/>
          </p:nvPr>
        </p:nvSpPr>
        <p:spPr>
          <a:xfrm>
            <a:off x="428596" y="1428736"/>
            <a:ext cx="8229600" cy="4525963"/>
          </a:xfrm>
        </p:spPr>
        <p:txBody>
          <a:bodyPr>
            <a:normAutofit fontScale="55000" lnSpcReduction="20000"/>
          </a:bodyPr>
          <a:lstStyle/>
          <a:p>
            <a:endParaRPr lang="en-US" sz="2800" dirty="0" smtClean="0"/>
          </a:p>
          <a:p>
            <a:pPr lvl="0" algn="r" rtl="1">
              <a:buNone/>
            </a:pPr>
            <a:r>
              <a:rPr lang="ar-EG" sz="2800" b="1" dirty="0" smtClean="0"/>
              <a:t>ويعرف (ايرويك) التنظيم</a:t>
            </a:r>
            <a:r>
              <a:rPr lang="ar-EG" sz="2800" dirty="0" smtClean="0"/>
              <a:t> بأنة " تحديد لأوجة النشاط اللازمة لتحقيق الأهداف والخطط واسناد هذه  النشاطات إلى إدارات تنهض بها وتفويض السلطة والتنسيق بين الجهود".</a:t>
            </a:r>
            <a:endParaRPr lang="en-US" sz="2800" dirty="0" smtClean="0"/>
          </a:p>
          <a:p>
            <a:pPr algn="r" rtl="1">
              <a:buNone/>
            </a:pPr>
            <a:r>
              <a:rPr lang="ar-EG" sz="2800" b="1" dirty="0" smtClean="0"/>
              <a:t>ويعرف ( لويس الن)</a:t>
            </a:r>
            <a:r>
              <a:rPr lang="ar-EG" sz="2800" dirty="0" smtClean="0"/>
              <a:t> </a:t>
            </a:r>
            <a:r>
              <a:rPr lang="ar-EG" sz="2800" b="1" dirty="0" smtClean="0"/>
              <a:t>التنظيم</a:t>
            </a:r>
            <a:r>
              <a:rPr lang="ar-EG" sz="2800" dirty="0" smtClean="0"/>
              <a:t>  بأنه " العمل الذي يؤدية المدير لأنشاء هيكل تنظيمي سليم ويفوض السلطات ويحدد المسؤليات </a:t>
            </a:r>
            <a:r>
              <a:rPr lang="ar-EG" sz="2800" b="1" dirty="0" smtClean="0"/>
              <a:t>يرى كونتز ود ونيل التنظيم</a:t>
            </a:r>
            <a:r>
              <a:rPr lang="ar-EG" sz="2800" dirty="0" smtClean="0"/>
              <a:t> بأنه "تجميع لأوجة النشاط اللازمة لتحقيق الأهداف والخطط  واسناد هذه النشاطات إلى إدارات تنهض بها وتفويض السلطة والتتنسيق بين الجهود".</a:t>
            </a:r>
            <a:endParaRPr lang="en-US" sz="2800" dirty="0" smtClean="0"/>
          </a:p>
          <a:p>
            <a:pPr lvl="0" algn="r" rtl="1">
              <a:buNone/>
            </a:pPr>
            <a:r>
              <a:rPr lang="ar-EG" sz="2800" dirty="0" smtClean="0"/>
              <a:t>وينشئ علاقات العمل التي تسهل تحقيق الأهداف".</a:t>
            </a:r>
            <a:endParaRPr lang="en-US" sz="2800" dirty="0" smtClean="0"/>
          </a:p>
          <a:p>
            <a:pPr lvl="0" algn="r" rtl="1">
              <a:buNone/>
            </a:pPr>
            <a:r>
              <a:rPr lang="ar-EG" sz="2800" b="1" dirty="0" smtClean="0"/>
              <a:t>كما ويعرفة كمال درويش وآخرون</a:t>
            </a:r>
            <a:r>
              <a:rPr lang="ar-EG" sz="2800" dirty="0" smtClean="0"/>
              <a:t> بأنه "عملية التنظيم تهدف  إلى تقسيم العمل وتحديد نطاق الإشراف وتربط  بتحديد المسؤليات والسلطات وكذالك اختيار المديرين وتحديد العلاقات.</a:t>
            </a:r>
            <a:endParaRPr lang="en-US" sz="2800" dirty="0" smtClean="0"/>
          </a:p>
          <a:p>
            <a:pPr lvl="0" algn="r" rtl="1">
              <a:buNone/>
            </a:pPr>
            <a:r>
              <a:rPr lang="ar-EG" sz="2800" b="1" dirty="0" smtClean="0"/>
              <a:t>ويعرف أوليفر شيلدون</a:t>
            </a:r>
            <a:r>
              <a:rPr lang="ar-EG" sz="2800" dirty="0" smtClean="0"/>
              <a:t> </a:t>
            </a:r>
            <a:r>
              <a:rPr lang="en-US" sz="2800" b="1" dirty="0" err="1" smtClean="0"/>
              <a:t>olivr</a:t>
            </a:r>
            <a:r>
              <a:rPr lang="en-US" sz="2800" b="1" dirty="0" smtClean="0"/>
              <a:t> </a:t>
            </a:r>
            <a:r>
              <a:rPr lang="en-US" sz="2800" b="1" dirty="0" err="1" smtClean="0"/>
              <a:t>shildon</a:t>
            </a:r>
            <a:r>
              <a:rPr lang="en-US" sz="2800" dirty="0" smtClean="0"/>
              <a:t> </a:t>
            </a:r>
            <a:r>
              <a:rPr lang="ar-EG" sz="2800" dirty="0" smtClean="0"/>
              <a:t>  التنظيم بأنه "عملية جمع العمل الذي يجب أن يقوم بة الأفراد أو مجموعة مع توفر القدرات الضرورية اللازمة لتنفيذها بشكل يتيح أفضل الفرص لتحقيق أفضل الكفاءات والتطبيق الإيجابي والمنسق للمجهودات المتأخرة".</a:t>
            </a:r>
            <a:endParaRPr lang="en-US" sz="2800" dirty="0" smtClean="0"/>
          </a:p>
          <a:p>
            <a:pPr lvl="0" algn="r" rtl="1">
              <a:buNone/>
            </a:pPr>
            <a:r>
              <a:rPr lang="ar-EG" sz="2800" b="1" dirty="0" smtClean="0"/>
              <a:t>ويرى صبحي جبر</a:t>
            </a:r>
            <a:r>
              <a:rPr lang="ar-EG" sz="2800" dirty="0" smtClean="0"/>
              <a:t> التنظيم بأنه "الوظيفة الإدارية المكملة للتخطيط حيث يحول التخطيط إلى دافع عملي قابل للتغير. فالتنظيم يعمل على ترجمة الخطة والتخطيط إلى أنشطة تعمل على تحقيق الهدف أو الأهداف.</a:t>
            </a:r>
            <a:endParaRPr lang="en-US" sz="2800" dirty="0" smtClean="0"/>
          </a:p>
          <a:p>
            <a:pPr lvl="0" algn="r" rtl="1">
              <a:buNone/>
            </a:pPr>
            <a:r>
              <a:rPr lang="ar-EG" sz="2800" b="1" dirty="0" smtClean="0"/>
              <a:t>يعرف علي منصور</a:t>
            </a:r>
            <a:r>
              <a:rPr lang="ar-EG" sz="2800" dirty="0" smtClean="0"/>
              <a:t> التنظيم بأنه " عملية إدارية تهتم بتجميع المهام والأنشطة المراد القيام بها في وظائف أو أقسام وتحديد السلطة والصلاحيات والتنسيق بين الأنشطة من أجل تحقيق الأهداف مع حل المشاكل والخلافات التي قد تواجة كافة الأنشطة والأقسام من خلال أفراد التنظيم وبشكل ملائم.</a:t>
            </a:r>
            <a:endParaRPr lang="en-US" sz="2800" dirty="0" smtClean="0"/>
          </a:p>
          <a:p>
            <a:pPr algn="r">
              <a:buNone/>
            </a:pPr>
            <a:r>
              <a:rPr lang="ar-EG" sz="2800" dirty="0" smtClean="0"/>
              <a:t>اذالتنظيم هو احد عناصر الإدارة التي تقوم على تخطيط وتنظيم وبرمجة الاعمال للمجموعه التي تعمل على تطوير العمل داخل المؤسسة لتحقيق الأهداف التي يسعى اليه افراد هذه المؤسسة</a:t>
            </a:r>
            <a:r>
              <a:rPr lang="ar-EG" sz="2800" b="1" dirty="0" smtClean="0"/>
              <a:t> .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2428860" y="1714488"/>
            <a:ext cx="4214842" cy="523220"/>
          </a:xfrm>
          <a:prstGeom prst="rect">
            <a:avLst/>
          </a:prstGeom>
          <a:noFill/>
        </p:spPr>
        <p:txBody>
          <a:bodyPr wrap="square" rtlCol="0">
            <a:spAutoFit/>
          </a:bodyPr>
          <a:lstStyle/>
          <a:p>
            <a:r>
              <a:rPr lang="ar-IQ" sz="2800" dirty="0" smtClean="0"/>
              <a:t>المحاضره الخامسة                  </a:t>
            </a:r>
            <a:endParaRPr lang="en-US"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أهمية التنظيم</a:t>
            </a:r>
            <a:endParaRPr lang="en-US" dirty="0"/>
          </a:p>
        </p:txBody>
      </p:sp>
      <p:sp>
        <p:nvSpPr>
          <p:cNvPr id="3" name="Content Placeholder 2"/>
          <p:cNvSpPr>
            <a:spLocks noGrp="1"/>
          </p:cNvSpPr>
          <p:nvPr>
            <p:ph idx="1"/>
          </p:nvPr>
        </p:nvSpPr>
        <p:spPr>
          <a:xfrm>
            <a:off x="428596" y="1285860"/>
            <a:ext cx="8229600" cy="4929222"/>
          </a:xfrm>
        </p:spPr>
        <p:txBody>
          <a:bodyPr>
            <a:normAutofit fontScale="25000" lnSpcReduction="20000"/>
          </a:bodyPr>
          <a:lstStyle/>
          <a:p>
            <a:pPr rtl="1"/>
            <a:r>
              <a:rPr lang="ar-EG" sz="2800" b="1" dirty="0" smtClean="0"/>
              <a:t> </a:t>
            </a:r>
            <a:endParaRPr lang="en-US" sz="2800" dirty="0" smtClean="0"/>
          </a:p>
          <a:p>
            <a:pPr algn="r">
              <a:buNone/>
            </a:pPr>
            <a:r>
              <a:rPr lang="ar-EG" sz="2800" dirty="0" smtClean="0"/>
              <a:t>  </a:t>
            </a:r>
            <a:r>
              <a:rPr lang="ar-EG" sz="5600" dirty="0" smtClean="0"/>
              <a:t>تعمل الخريطة التنظيمية الصحيحة بصورة مباشرة أو غير مباشرة على توضيح أهمية التنظيم                                                                                </a:t>
            </a:r>
            <a:endParaRPr lang="en-US" sz="5600" dirty="0" smtClean="0"/>
          </a:p>
          <a:p>
            <a:pPr algn="r">
              <a:buNone/>
            </a:pPr>
            <a:r>
              <a:rPr lang="ar-EG" sz="5600" b="1" dirty="0" smtClean="0"/>
              <a:t>اذ يرى على منصو</a:t>
            </a:r>
            <a:r>
              <a:rPr lang="ar-EG" sz="5600" dirty="0" smtClean="0"/>
              <a:t>ر</a:t>
            </a:r>
            <a:r>
              <a:rPr lang="ar-EG" sz="5600" b="1" dirty="0" smtClean="0"/>
              <a:t>عن فائق حسني</a:t>
            </a:r>
            <a:r>
              <a:rPr lang="ar-EG" sz="5600" dirty="0" smtClean="0"/>
              <a:t>اهمية التنظيم هي :-                              </a:t>
            </a:r>
            <a:endParaRPr lang="en-US" sz="5600" dirty="0" smtClean="0"/>
          </a:p>
          <a:p>
            <a:pPr algn="r">
              <a:buNone/>
            </a:pPr>
            <a:r>
              <a:rPr lang="ar-EG" sz="5600" dirty="0" smtClean="0"/>
              <a:t>* تقسيم العمل على الادارات أو اقسام أو مجموعات يسهل ادارتها.                       </a:t>
            </a:r>
            <a:endParaRPr lang="en-US" sz="5600" dirty="0" smtClean="0"/>
          </a:p>
          <a:p>
            <a:pPr algn="r">
              <a:buNone/>
            </a:pPr>
            <a:r>
              <a:rPr lang="ar-EG" sz="5600" dirty="0" smtClean="0"/>
              <a:t>*  تحديد العلاقات وطرق الاتصال بين الادارات أو الاقسام المختلفة في المنشأة.         </a:t>
            </a:r>
            <a:endParaRPr lang="en-US" sz="5600" dirty="0" smtClean="0"/>
          </a:p>
          <a:p>
            <a:pPr algn="r">
              <a:buNone/>
            </a:pPr>
            <a:r>
              <a:rPr lang="ar-EG" sz="5600" dirty="0" smtClean="0"/>
              <a:t>* تحديد التسلسل في صلاحيات وسلطات جميع العاملين في المنشأة وبالتالي إلى المسؤوليات المرتبة عليه نتيجة الصلاحيات والسلطات.                                   </a:t>
            </a:r>
            <a:endParaRPr lang="en-US" sz="5600" dirty="0" smtClean="0"/>
          </a:p>
          <a:p>
            <a:pPr algn="r">
              <a:buNone/>
            </a:pPr>
            <a:r>
              <a:rPr lang="ar-EG" sz="5600" dirty="0" smtClean="0"/>
              <a:t>* يهيئ التنظيم الكيفية التي يتم بها إرسال واستقبال القرارات الصادرة من مراكز السلطة المختلفة.                                                                           </a:t>
            </a:r>
            <a:endParaRPr lang="en-US" sz="5600" dirty="0" smtClean="0"/>
          </a:p>
          <a:p>
            <a:pPr algn="r">
              <a:buNone/>
            </a:pPr>
            <a:r>
              <a:rPr lang="ar-EG" sz="5600" dirty="0" smtClean="0"/>
              <a:t>* يكفل التنطيم تهيئة سبل الاتصالات الرسمية وغير الرسمية بين مختلف أجزاء هذه الوحدة الإدارية                                                                              </a:t>
            </a:r>
            <a:endParaRPr lang="en-US" sz="5600" dirty="0" smtClean="0"/>
          </a:p>
          <a:p>
            <a:pPr algn="r">
              <a:buNone/>
            </a:pPr>
            <a:r>
              <a:rPr lang="ar-EG" sz="5600" dirty="0" smtClean="0"/>
              <a:t>* يهيئ التنظيم الجو الملائم لتدريب أعضائة وتنمية مواهبهم وتزويدهم بما يساهم في حاجة اليه من أسباب معرفة بما يحفزهم ويضاف من خلالهم وولائهم .                    </a:t>
            </a:r>
            <a:endParaRPr lang="en-US" sz="5600" dirty="0" smtClean="0"/>
          </a:p>
          <a:p>
            <a:pPr algn="r">
              <a:buNone/>
            </a:pPr>
            <a:r>
              <a:rPr lang="ar-EG" sz="5600" b="1" dirty="0" smtClean="0"/>
              <a:t>ويرى (عباس وآخرون)</a:t>
            </a:r>
            <a:r>
              <a:rPr lang="ar-EG" sz="5600" b="1" baseline="30000" dirty="0" smtClean="0"/>
              <a:t> </a:t>
            </a:r>
            <a:r>
              <a:rPr lang="ar-EG" sz="5600" b="1" dirty="0" smtClean="0"/>
              <a:t>أن أهمية التنظيم هي:-                                          </a:t>
            </a:r>
            <a:endParaRPr lang="en-US" sz="5600" dirty="0" smtClean="0"/>
          </a:p>
          <a:p>
            <a:pPr algn="r">
              <a:buNone/>
            </a:pPr>
            <a:r>
              <a:rPr lang="ar-EG" sz="5600" dirty="0" smtClean="0"/>
              <a:t>* تمثل المنظمات (التنظيمات) حجر الأساس في المدينة الحديثة كونها تمثل عنصر التطور   والتحديث في المجتمع وبناء الحضارة.                                      </a:t>
            </a:r>
            <a:endParaRPr lang="en-US" sz="5600" dirty="0" smtClean="0"/>
          </a:p>
          <a:p>
            <a:pPr algn="r">
              <a:buNone/>
            </a:pPr>
            <a:r>
              <a:rPr lang="ar-EG" sz="5600" dirty="0" smtClean="0"/>
              <a:t>* المنظمات هي الوحدات التطورية الأساسية في تقدم البشرية كونها المستخدم والموزع للمصادر والموارد والاختراعات بشكل يشيع الحاجات الأنسانية بشكل منظور.          </a:t>
            </a:r>
            <a:endParaRPr lang="en-US" sz="5600" dirty="0" smtClean="0"/>
          </a:p>
          <a:p>
            <a:pPr algn="r">
              <a:buNone/>
            </a:pPr>
            <a:r>
              <a:rPr lang="ar-EG" sz="5600" dirty="0" smtClean="0"/>
              <a:t>* التنظيمات تمثل قاعدة التغير المجتمعي والثوري والحضاري.                           </a:t>
            </a:r>
            <a:endParaRPr lang="en-US" sz="5600" dirty="0" smtClean="0"/>
          </a:p>
          <a:p>
            <a:pPr algn="r">
              <a:buNone/>
            </a:pPr>
            <a:r>
              <a:rPr lang="ar-EG" sz="5600" dirty="0" smtClean="0"/>
              <a:t>* المنظمات تمثل مراكز صنع اتجاهات الرأي واتخاذ القرارات.                           </a:t>
            </a:r>
            <a:endParaRPr lang="en-US" sz="5600" dirty="0" smtClean="0"/>
          </a:p>
          <a:p>
            <a:pPr algn="r">
              <a:buNone/>
            </a:pPr>
            <a:r>
              <a:rPr lang="ar-EG" sz="5600" dirty="0" smtClean="0"/>
              <a:t>* تمارس التنظيمات سلطة التأثير أو الضغط في المجتمعات.                           </a:t>
            </a:r>
            <a:endParaRPr lang="en-US" sz="5600" dirty="0" smtClean="0"/>
          </a:p>
          <a:p>
            <a:pPr algn="r">
              <a:buNone/>
            </a:pPr>
            <a:r>
              <a:rPr lang="ar-EG" sz="5600" dirty="0" smtClean="0"/>
              <a:t>* التنظيمات أداة إشباع الحاجات الأنسانية الفردية والاجتماعية.                         </a:t>
            </a:r>
            <a:endParaRPr lang="en-US" sz="5600" dirty="0" smtClean="0"/>
          </a:p>
          <a:p>
            <a:pPr algn="r">
              <a:buNone/>
            </a:pPr>
            <a:r>
              <a:rPr lang="ar-EG" sz="5600" dirty="0" smtClean="0"/>
              <a:t>* المنظمات تمثل الوعاء الرئيسي للفعاليات الأجتماعية الأساسية مثل  التحض،      الاتصالات، التدرج الاجتماعي، تكوين المفاهيم والعادات، ممارسة السلطة، تحقيق أهداف المجتمع</a:t>
            </a:r>
            <a:r>
              <a:rPr lang="ar-EG" sz="4300" dirty="0" smtClean="0"/>
              <a:t>.                                                                   </a:t>
            </a:r>
            <a:endParaRPr lang="en-US" sz="43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pic>
        <p:nvPicPr>
          <p:cNvPr id="4" name="Content Placeholder 3" descr="صفات القائد الناجح"/>
          <p:cNvPicPr>
            <a:picLocks noGrp="1"/>
          </p:cNvPicPr>
          <p:nvPr>
            <p:ph idx="1"/>
          </p:nvPr>
        </p:nvPicPr>
        <p:blipFill>
          <a:blip r:embed="rId2" cstate="print"/>
          <a:srcRect/>
          <a:stretch>
            <a:fillRect/>
          </a:stretch>
        </p:blipFill>
        <p:spPr bwMode="auto">
          <a:xfrm>
            <a:off x="1571625" y="1643050"/>
            <a:ext cx="6000750" cy="36488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التنسيق الاداري‬‎"/>
          <p:cNvPicPr>
            <a:picLocks noChangeAspect="1" noChangeArrowheads="1"/>
          </p:cNvPicPr>
          <p:nvPr/>
        </p:nvPicPr>
        <p:blipFill>
          <a:blip r:embed="rId2" cstate="print"/>
          <a:srcRect/>
          <a:stretch>
            <a:fillRect/>
          </a:stretch>
        </p:blipFill>
        <p:spPr bwMode="auto">
          <a:xfrm>
            <a:off x="214282" y="357166"/>
            <a:ext cx="8715436" cy="5214974"/>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انواع التنظيم</a:t>
            </a:r>
            <a:endParaRPr lang="en-US" dirty="0"/>
          </a:p>
        </p:txBody>
      </p:sp>
      <p:sp>
        <p:nvSpPr>
          <p:cNvPr id="5" name="Content Placeholder 2"/>
          <p:cNvSpPr>
            <a:spLocks noGrp="1"/>
          </p:cNvSpPr>
          <p:nvPr>
            <p:ph idx="1"/>
          </p:nvPr>
        </p:nvSpPr>
        <p:spPr>
          <a:xfrm>
            <a:off x="500034" y="1428736"/>
            <a:ext cx="8229600" cy="4900634"/>
          </a:xfrm>
        </p:spPr>
        <p:txBody>
          <a:bodyPr>
            <a:normAutofit fontScale="40000" lnSpcReduction="20000"/>
          </a:bodyPr>
          <a:lstStyle/>
          <a:p>
            <a:pPr algn="r">
              <a:buNone/>
            </a:pPr>
            <a:r>
              <a:rPr lang="ar-EG" sz="3500" dirty="0" smtClean="0"/>
              <a:t>لكي يحقق التنظيم أهدافه من خلال أنواعه التي تسهم في العملية التنظيمية هناك عدة أنواع كما يرى نعيم ابراهيم</a:t>
            </a:r>
            <a:r>
              <a:rPr lang="ar-EG" sz="3500" baseline="30000" dirty="0" smtClean="0">
                <a:hlinkClick r:id="rId2" action="ppaction://hlinkfile"/>
              </a:rPr>
              <a:t>(2)</a:t>
            </a:r>
            <a:r>
              <a:rPr lang="ar-EG" sz="3500" dirty="0" smtClean="0"/>
              <a:t>للتنظيم هي :-                                                       </a:t>
            </a:r>
            <a:endParaRPr lang="en-US" sz="3500" dirty="0" smtClean="0"/>
          </a:p>
          <a:p>
            <a:pPr lvl="0" algn="r" rtl="1">
              <a:buNone/>
            </a:pPr>
            <a:r>
              <a:rPr lang="ar-EG" sz="3500" dirty="0" smtClean="0"/>
              <a:t>التنظيم الرسمي.</a:t>
            </a:r>
            <a:endParaRPr lang="en-US" sz="3500" dirty="0" smtClean="0"/>
          </a:p>
          <a:p>
            <a:pPr lvl="0" algn="r" rtl="1">
              <a:buNone/>
            </a:pPr>
            <a:r>
              <a:rPr lang="ar-EG" sz="3500" dirty="0" smtClean="0"/>
              <a:t>التنظيم الغير رسمي.</a:t>
            </a:r>
            <a:endParaRPr lang="en-US" sz="3500" dirty="0" smtClean="0"/>
          </a:p>
          <a:p>
            <a:pPr algn="r">
              <a:buNone/>
            </a:pPr>
            <a:r>
              <a:rPr lang="ar-EG" sz="3500" b="1" dirty="0" smtClean="0"/>
              <a:t>1 – التنظيم الرسمي : -                                                           </a:t>
            </a:r>
            <a:endParaRPr lang="en-US" sz="3500" dirty="0" smtClean="0"/>
          </a:p>
          <a:p>
            <a:pPr algn="r">
              <a:buNone/>
            </a:pPr>
            <a:r>
              <a:rPr lang="ar-EG" sz="3500" dirty="0" smtClean="0"/>
              <a:t>وهو التنظيم الذي يهتم بالهيكل التنظيمي ويحدد العلاقات والمستويات وتقسيم الأعمال والتخصصات، ويتحقق بوجود : -                                                        </a:t>
            </a:r>
            <a:endParaRPr lang="en-US" sz="3500" dirty="0" smtClean="0"/>
          </a:p>
          <a:p>
            <a:pPr algn="r">
              <a:buNone/>
            </a:pPr>
            <a:r>
              <a:rPr lang="ar-EG" sz="3500" dirty="0" smtClean="0"/>
              <a:t>* هدف مشترك  .                                                            </a:t>
            </a:r>
            <a:endParaRPr lang="en-US" sz="3500" dirty="0" smtClean="0"/>
          </a:p>
          <a:p>
            <a:pPr algn="r">
              <a:buNone/>
            </a:pPr>
            <a:r>
              <a:rPr lang="ar-EG" sz="3500" dirty="0" smtClean="0"/>
              <a:t>* الترحيب بالأوامر .                                                           </a:t>
            </a:r>
            <a:endParaRPr lang="en-US" sz="3500" dirty="0" smtClean="0"/>
          </a:p>
          <a:p>
            <a:pPr algn="r">
              <a:buNone/>
            </a:pPr>
            <a:r>
              <a:rPr lang="ar-EG" sz="3500" dirty="0" smtClean="0"/>
              <a:t>* امكانية الاتصال .                                                            </a:t>
            </a:r>
            <a:endParaRPr lang="en-US" sz="3500" dirty="0" smtClean="0"/>
          </a:p>
          <a:p>
            <a:pPr algn="r">
              <a:buNone/>
            </a:pPr>
            <a:r>
              <a:rPr lang="ar-EG" sz="3500" dirty="0" smtClean="0"/>
              <a:t> *  ولكي يحقق التنظيم الرسمي أهدافه هناك بعض المبادى الواجب توافرها وهي : - </a:t>
            </a:r>
            <a:endParaRPr lang="en-US" sz="3500" dirty="0" smtClean="0"/>
          </a:p>
          <a:p>
            <a:pPr lvl="0" algn="r" rtl="1">
              <a:buNone/>
            </a:pPr>
            <a:r>
              <a:rPr lang="ar-EG" sz="3500" dirty="0" smtClean="0"/>
              <a:t>مبدأ تسهيل تحقيق الأهداف. </a:t>
            </a:r>
            <a:endParaRPr lang="en-US" sz="3500" dirty="0" smtClean="0"/>
          </a:p>
          <a:p>
            <a:pPr lvl="0" algn="r" rtl="1">
              <a:buNone/>
            </a:pPr>
            <a:r>
              <a:rPr lang="ar-EG" sz="3500" dirty="0" smtClean="0"/>
              <a:t>مبدأ الفعالية في الأداء. </a:t>
            </a:r>
            <a:endParaRPr lang="en-US" sz="3500" dirty="0" smtClean="0"/>
          </a:p>
          <a:p>
            <a:pPr lvl="0" algn="r" rtl="1">
              <a:buNone/>
            </a:pPr>
            <a:r>
              <a:rPr lang="ar-EG" sz="3500" dirty="0" smtClean="0"/>
              <a:t>مبدأ تجميع الوظائف المتشابهه. </a:t>
            </a:r>
            <a:endParaRPr lang="en-US" sz="3500" dirty="0" smtClean="0"/>
          </a:p>
          <a:p>
            <a:pPr lvl="0" algn="r" rtl="1">
              <a:buNone/>
            </a:pPr>
            <a:r>
              <a:rPr lang="ar-EG" sz="3500" dirty="0" smtClean="0"/>
              <a:t>مبدأ التوازن بين السلطه والمسؤولية . </a:t>
            </a:r>
            <a:endParaRPr lang="en-US" sz="3500" dirty="0" smtClean="0"/>
          </a:p>
          <a:p>
            <a:pPr lvl="0" algn="r" rtl="1">
              <a:buNone/>
            </a:pPr>
            <a:r>
              <a:rPr lang="ar-EG" sz="3500" dirty="0" smtClean="0"/>
              <a:t>مبدأ المحاسبه الفردية . </a:t>
            </a:r>
            <a:endParaRPr lang="en-US" sz="3500" dirty="0" smtClean="0"/>
          </a:p>
          <a:p>
            <a:pPr lvl="0" algn="r" rtl="1">
              <a:buNone/>
            </a:pPr>
            <a:r>
              <a:rPr lang="ar-EG" sz="3500" dirty="0" smtClean="0"/>
              <a:t>مبدأ وحدة الامر والتوجية . </a:t>
            </a:r>
            <a:endParaRPr lang="en-US" sz="3500" dirty="0" smtClean="0"/>
          </a:p>
          <a:p>
            <a:pPr algn="r" rtl="1">
              <a:buNone/>
            </a:pPr>
            <a:r>
              <a:rPr lang="en-US" sz="3500" dirty="0" smtClean="0"/>
              <a:t> </a:t>
            </a:r>
          </a:p>
          <a:p>
            <a:pPr lvl="0" algn="r" rtl="1">
              <a:buNone/>
            </a:pPr>
            <a:r>
              <a:rPr lang="ar-EG" sz="3500" dirty="0" smtClean="0"/>
              <a:t>مبدأ النمو الوظيفي . </a:t>
            </a:r>
            <a:endParaRPr lang="en-US" sz="3500" dirty="0" smtClean="0"/>
          </a:p>
          <a:p>
            <a:pPr lvl="0" algn="r" rtl="1">
              <a:buNone/>
            </a:pPr>
            <a:r>
              <a:rPr lang="ar-EG" sz="3500" dirty="0" smtClean="0"/>
              <a:t>مبدأ نطاق الاشراف . </a:t>
            </a:r>
            <a:endParaRPr lang="en-US" sz="3500" dirty="0" smtClean="0"/>
          </a:p>
          <a:p>
            <a:pPr lvl="0" algn="r" rtl="1">
              <a:buNone/>
            </a:pPr>
            <a:r>
              <a:rPr lang="ar-EG" sz="3500" dirty="0" smtClean="0"/>
              <a:t>مبدأ التوفيق بين اعمال الاستشارين والتنفيذيين . </a:t>
            </a:r>
            <a:endParaRPr lang="en-US" sz="3500" dirty="0" smtClean="0"/>
          </a:p>
          <a:p>
            <a:pPr algn="r">
              <a:buNone/>
            </a:pPr>
            <a:r>
              <a:rPr lang="en-US" dirty="0" smtClean="0"/>
              <a:t> </a:t>
            </a:r>
            <a:endParaRPr lang="en-US" sz="2800" dirty="0" smtClean="0"/>
          </a:p>
          <a:p>
            <a:pPr rtl="1">
              <a:buNone/>
            </a:pPr>
            <a:r>
              <a:rPr lang="en-US" dirty="0" smtClean="0"/>
              <a:t>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229600" cy="5572164"/>
          </a:xfrm>
        </p:spPr>
        <p:txBody>
          <a:bodyPr>
            <a:normAutofit fontScale="25000" lnSpcReduction="20000"/>
          </a:bodyPr>
          <a:lstStyle/>
          <a:p>
            <a:pPr algn="r" rtl="1">
              <a:buNone/>
            </a:pPr>
            <a:r>
              <a:rPr lang="ar-EG" sz="6400" b="1" dirty="0" smtClean="0"/>
              <a:t>*  واشكال التنظيم الرسمي ويرى نعيم ابراهيم</a:t>
            </a:r>
            <a:r>
              <a:rPr lang="ar-EG" sz="6400" b="1" baseline="30000" dirty="0" smtClean="0">
                <a:hlinkClick r:id="rId2" action="ppaction://hlinkfile"/>
              </a:rPr>
              <a:t>(1)</a:t>
            </a:r>
            <a:r>
              <a:rPr lang="ar-EG" sz="6400" dirty="0" smtClean="0"/>
              <a:t>هي </a:t>
            </a:r>
            <a:r>
              <a:rPr lang="ar-EG" sz="6400" b="1" dirty="0" smtClean="0"/>
              <a:t> :</a:t>
            </a:r>
            <a:r>
              <a:rPr lang="ar-EG" sz="6400" dirty="0" smtClean="0"/>
              <a:t> -                                 </a:t>
            </a:r>
            <a:endParaRPr lang="en-US" sz="6400" dirty="0" smtClean="0"/>
          </a:p>
          <a:p>
            <a:pPr lvl="1" algn="r" rtl="1">
              <a:buNone/>
            </a:pPr>
            <a:r>
              <a:rPr lang="ar-EG" sz="6400" dirty="0" smtClean="0"/>
              <a:t>التنظيم الرأسي أو التنفيذي والعسكري </a:t>
            </a:r>
            <a:endParaRPr lang="en-US" sz="6400" dirty="0" smtClean="0"/>
          </a:p>
          <a:p>
            <a:pPr algn="r">
              <a:buNone/>
            </a:pPr>
            <a:r>
              <a:rPr lang="ar-EG" sz="6400" dirty="0" smtClean="0"/>
              <a:t>اذ تتحرك السلطه في هذا النوع من التنظيم رأسا من الأعلى إلى أسفل .                  </a:t>
            </a:r>
            <a:endParaRPr lang="en-US" sz="6400" dirty="0" smtClean="0"/>
          </a:p>
          <a:p>
            <a:pPr algn="r">
              <a:buNone/>
            </a:pPr>
            <a:r>
              <a:rPr lang="ar-EG" sz="6400" dirty="0" smtClean="0"/>
              <a:t> </a:t>
            </a:r>
            <a:endParaRPr lang="en-US" sz="6400" dirty="0" smtClean="0"/>
          </a:p>
          <a:p>
            <a:pPr algn="r">
              <a:buNone/>
            </a:pPr>
            <a:r>
              <a:rPr lang="ar-EG" sz="6400" b="1" dirty="0" smtClean="0"/>
              <a:t>*  مميزاته وتكمن في :-                                                               </a:t>
            </a:r>
            <a:endParaRPr lang="en-US" sz="6400" dirty="0" smtClean="0"/>
          </a:p>
          <a:p>
            <a:pPr algn="r">
              <a:buNone/>
            </a:pPr>
            <a:r>
              <a:rPr lang="ar-EG" sz="6400" dirty="0" smtClean="0"/>
              <a:t>(البساطة والوضوح، السرعة في اتخاذ القرارات ، ارسال الأوامر والتعليمات)              </a:t>
            </a:r>
            <a:endParaRPr lang="en-US" sz="6400" dirty="0" smtClean="0"/>
          </a:p>
          <a:p>
            <a:pPr algn="r">
              <a:buNone/>
            </a:pPr>
            <a:r>
              <a:rPr lang="ar-EG" sz="6400" b="1" dirty="0" smtClean="0"/>
              <a:t>*  عيوبه :-                                                                             </a:t>
            </a:r>
            <a:endParaRPr lang="en-US" sz="6400" dirty="0" smtClean="0"/>
          </a:p>
          <a:p>
            <a:pPr algn="r">
              <a:buNone/>
            </a:pPr>
            <a:r>
              <a:rPr lang="ar-EG" sz="6400" dirty="0" smtClean="0"/>
              <a:t>(يفضل التخصص وتقسيم العمل ، التعسف في استخدام السلطه )                      </a:t>
            </a:r>
            <a:endParaRPr lang="en-US" sz="6400" dirty="0" smtClean="0"/>
          </a:p>
          <a:p>
            <a:pPr lvl="1" algn="r" rtl="1">
              <a:buNone/>
            </a:pPr>
            <a:r>
              <a:rPr lang="ar-EG" sz="6400" b="1" dirty="0" smtClean="0"/>
              <a:t>التنظيم الوظيفي : </a:t>
            </a:r>
            <a:endParaRPr lang="en-US" sz="6400" dirty="0" smtClean="0"/>
          </a:p>
          <a:p>
            <a:pPr algn="r">
              <a:buNone/>
            </a:pPr>
            <a:r>
              <a:rPr lang="ar-EG" sz="6400" dirty="0" smtClean="0"/>
              <a:t> وفي هذا النوع تختص كل وحده ادارية بنشاط محدد المعالم تمارسه .                        </a:t>
            </a:r>
            <a:endParaRPr lang="en-US" sz="6400" dirty="0" smtClean="0"/>
          </a:p>
          <a:p>
            <a:pPr algn="r">
              <a:buNone/>
            </a:pPr>
            <a:r>
              <a:rPr lang="ar-EG" sz="6400" b="1" dirty="0" smtClean="0"/>
              <a:t> *  مميزاته : -                                                                       </a:t>
            </a:r>
            <a:endParaRPr lang="en-US" sz="6400" dirty="0" smtClean="0"/>
          </a:p>
          <a:p>
            <a:pPr algn="r">
              <a:buNone/>
            </a:pPr>
            <a:r>
              <a:rPr lang="ar-EG" sz="6400" dirty="0" smtClean="0"/>
              <a:t>(ارتفاع الكفاءة في العمل نتيجة التخصص)                                             </a:t>
            </a:r>
            <a:endParaRPr lang="en-US" sz="6400" dirty="0" smtClean="0"/>
          </a:p>
          <a:p>
            <a:pPr algn="r">
              <a:buNone/>
            </a:pPr>
            <a:r>
              <a:rPr lang="ar-EG" sz="6400" b="1" dirty="0" smtClean="0"/>
              <a:t>*  عيوبه :-                                                                          </a:t>
            </a:r>
            <a:endParaRPr lang="en-US" sz="6400" dirty="0" smtClean="0"/>
          </a:p>
          <a:p>
            <a:pPr algn="r">
              <a:buNone/>
            </a:pPr>
            <a:r>
              <a:rPr lang="ar-EG" sz="6400" dirty="0" smtClean="0"/>
              <a:t> - تداخل عمل التنفيذيين مع الاستشاريين ، الأمر الذي يؤدي إلى تداخل السلطه،        </a:t>
            </a:r>
            <a:endParaRPr lang="en-US" sz="6400" dirty="0" smtClean="0"/>
          </a:p>
          <a:p>
            <a:pPr algn="r">
              <a:buNone/>
            </a:pPr>
            <a:r>
              <a:rPr lang="ar-EG" sz="6400" dirty="0" smtClean="0"/>
              <a:t> - عدم تحديد المسؤولية، الاعتماد على المتخصصين. الاحتياج إلى مصاريف تدريبية)   </a:t>
            </a:r>
            <a:endParaRPr lang="en-US" sz="6400" dirty="0" smtClean="0"/>
          </a:p>
          <a:p>
            <a:pPr lvl="0" algn="r" rtl="1">
              <a:buNone/>
            </a:pPr>
            <a:r>
              <a:rPr lang="ar-EG" sz="6400" b="1" dirty="0" smtClean="0"/>
              <a:t>التنظيم التنفيذي الاستشاري :- </a:t>
            </a:r>
            <a:endParaRPr lang="en-US" sz="6400" dirty="0" smtClean="0"/>
          </a:p>
          <a:p>
            <a:pPr algn="r">
              <a:buNone/>
            </a:pPr>
            <a:r>
              <a:rPr lang="ar-EG" sz="6400" dirty="0" smtClean="0"/>
              <a:t>  ظهرهذا النوع نتيجة لكبر حجم المنظمات وزيادة التعقيدات التنظيمية والمعرفية مما ادى إلى  ظهور طبقة الاستشارين لمعاونة التنفيذيين .                                           </a:t>
            </a:r>
            <a:endParaRPr lang="en-US" sz="6400" dirty="0" smtClean="0"/>
          </a:p>
          <a:p>
            <a:pPr algn="r">
              <a:buNone/>
            </a:pPr>
            <a:r>
              <a:rPr lang="ar-EG" sz="6400" b="1" dirty="0" smtClean="0"/>
              <a:t>   *   مميزاته :-                                                                         </a:t>
            </a:r>
            <a:endParaRPr lang="en-US" sz="6400" dirty="0" smtClean="0"/>
          </a:p>
          <a:p>
            <a:pPr algn="r">
              <a:buNone/>
            </a:pPr>
            <a:r>
              <a:rPr lang="ar-EG" sz="6400" dirty="0" smtClean="0"/>
              <a:t>     (منح الوقت للتنفيذين لتوجية ، نشاطهم على الأنشطة المحققه لأهداف المنظمة بشكل مباشر)                                                                                    </a:t>
            </a:r>
            <a:endParaRPr lang="en-US" sz="6400" dirty="0" smtClean="0"/>
          </a:p>
          <a:p>
            <a:pPr algn="r">
              <a:buNone/>
            </a:pPr>
            <a:r>
              <a:rPr lang="ar-EG" sz="6400" b="1" dirty="0" smtClean="0"/>
              <a:t>*  عيوبه : -                                                                         </a:t>
            </a:r>
            <a:endParaRPr lang="en-US" sz="6400" dirty="0" smtClean="0"/>
          </a:p>
          <a:p>
            <a:pPr algn="r">
              <a:buNone/>
            </a:pPr>
            <a:r>
              <a:rPr lang="ar-EG" sz="6400" dirty="0" smtClean="0"/>
              <a:t>الصراع بين التنفيذيين والاستشاريين                                              </a:t>
            </a:r>
            <a:endParaRPr lang="en-US" sz="6400" dirty="0" smtClean="0"/>
          </a:p>
          <a:p>
            <a:pPr rtl="1">
              <a:buNone/>
            </a:pPr>
            <a:r>
              <a:rPr lang="en-US" sz="6400" dirty="0" smtClean="0"/>
              <a:t> </a:t>
            </a:r>
          </a:p>
          <a:p>
            <a:pPr algn="r"/>
            <a:endParaRPr lang="en-US"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928670"/>
            <a:ext cx="8229600" cy="4525963"/>
          </a:xfrm>
        </p:spPr>
        <p:txBody>
          <a:bodyPr>
            <a:normAutofit fontScale="70000" lnSpcReduction="20000"/>
          </a:bodyPr>
          <a:lstStyle/>
          <a:p>
            <a:pPr algn="r" rtl="1">
              <a:buNone/>
            </a:pPr>
            <a:r>
              <a:rPr lang="ar-EG" dirty="0" smtClean="0"/>
              <a:t>_    </a:t>
            </a:r>
            <a:r>
              <a:rPr lang="ar-EG" b="1" dirty="0" smtClean="0"/>
              <a:t>التنظيم الغير رسمي           </a:t>
            </a:r>
            <a:endParaRPr lang="en-US" dirty="0" smtClean="0"/>
          </a:p>
          <a:p>
            <a:pPr algn="r">
              <a:buNone/>
            </a:pPr>
            <a:r>
              <a:rPr lang="ar-EG" dirty="0" smtClean="0"/>
              <a:t>          وهو التنظيم الذي ينشأ بطريقه عقوبه غير مقصوده نتيجه للتفاعل الطبيعي بين الأفراد العاملين وهو بصوره مجموعة العلاقات الطبيعية التى تنشأ بين جماعة العاملين أثناء العمل .                                                                                   </a:t>
            </a:r>
            <a:endParaRPr lang="en-US" dirty="0" smtClean="0"/>
          </a:p>
          <a:p>
            <a:pPr lvl="0" algn="r" rtl="1">
              <a:buNone/>
            </a:pPr>
            <a:r>
              <a:rPr lang="ar-EG" b="1" dirty="0" smtClean="0"/>
              <a:t>مزايا التنظيم غير الرسمي :- </a:t>
            </a:r>
            <a:endParaRPr lang="en-US" dirty="0" smtClean="0"/>
          </a:p>
          <a:p>
            <a:pPr algn="r">
              <a:buNone/>
            </a:pPr>
            <a:r>
              <a:rPr lang="ar-EG" dirty="0" smtClean="0"/>
              <a:t>( المساعده في تحقيق أهداف التنظيم ،  توليد تفاعلات اجتماعية ومشاركات وجدانية ، زيادة قاعدة الاشراف، الاشباع النفسي والاجتماعي لأعضاء التنظيم ، تزويد التنظيم الرسمي ببعض المعلومات المفيده )                                                              </a:t>
            </a:r>
            <a:endParaRPr lang="en-US" dirty="0" smtClean="0"/>
          </a:p>
          <a:p>
            <a:pPr lvl="0" algn="r" rtl="1">
              <a:buNone/>
            </a:pPr>
            <a:r>
              <a:rPr lang="ar-EG" b="1" dirty="0" smtClean="0"/>
              <a:t>عيوب التنظيم الغير رسمي  :- </a:t>
            </a:r>
            <a:endParaRPr lang="en-US" dirty="0" smtClean="0"/>
          </a:p>
          <a:p>
            <a:pPr algn="r">
              <a:buNone/>
            </a:pPr>
            <a:r>
              <a:rPr lang="ar-EG" dirty="0" smtClean="0"/>
              <a:t>( التكتل ضد مصلحة المنظمة ، عدم القدرة على التنبؤ بالسلوك الأنساني ، اهدار الوقت ، تكرار التنسيق لمجهودات الجماعة نتيجة أنظمام وترك بعض المنتمين للتنظيم غير الرسمي</a:t>
            </a:r>
            <a:endParaRPr lang="en-US" dirty="0" smtClean="0"/>
          </a:p>
          <a:p>
            <a:pPr algn="r">
              <a:buNone/>
            </a:pPr>
            <a:r>
              <a:rPr lang="ar-EG" dirty="0" smtClean="0"/>
              <a:t> </a:t>
            </a:r>
            <a:endParaRPr lang="en-US" dirty="0" smtClean="0"/>
          </a:p>
          <a:p>
            <a:pPr algn="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2000240"/>
            <a:ext cx="8229600" cy="1143000"/>
          </a:xfrm>
        </p:spPr>
        <p:txBody>
          <a:bodyPr/>
          <a:lstStyle/>
          <a:p>
            <a:r>
              <a:rPr lang="ar-IQ" dirty="0" smtClean="0"/>
              <a:t>المحاضرة السادسة</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8229600" cy="4525963"/>
          </a:xfrm>
        </p:spPr>
        <p:txBody>
          <a:bodyPr>
            <a:normAutofit fontScale="55000" lnSpcReduction="20000"/>
          </a:bodyPr>
          <a:lstStyle/>
          <a:p>
            <a:pPr algn="r" rtl="1"/>
            <a:r>
              <a:rPr lang="ar-EG" sz="2800" b="1" dirty="0" smtClean="0"/>
              <a:t> مبادى التنظيم                                                                           </a:t>
            </a:r>
            <a:endParaRPr lang="en-US" sz="2800" dirty="0" smtClean="0"/>
          </a:p>
          <a:p>
            <a:pPr algn="r">
              <a:buNone/>
            </a:pPr>
            <a:r>
              <a:rPr lang="ar-EG" sz="2800" dirty="0" smtClean="0"/>
              <a:t>وترى </a:t>
            </a:r>
            <a:r>
              <a:rPr lang="ar-EG" sz="2800" b="1" dirty="0" smtClean="0"/>
              <a:t>امل عبد الرحمن هناك</a:t>
            </a:r>
            <a:r>
              <a:rPr lang="ar-EG" sz="2800" dirty="0" smtClean="0"/>
              <a:t> عدة مبادئ للتنظيم ويمكن أن نستعرض بايجاز أهم تلك المبادئ هي  :                                                                             </a:t>
            </a:r>
            <a:endParaRPr lang="en-US" sz="2800" dirty="0" smtClean="0"/>
          </a:p>
          <a:p>
            <a:pPr algn="r">
              <a:buNone/>
            </a:pPr>
            <a:r>
              <a:rPr lang="ar-EG" sz="2800" dirty="0" smtClean="0"/>
              <a:t>* مبدأ ضرورة التنظيم : عندما يزيد الاشخاص الذين يقومون بالعمل عن شخص واحد ينبغي تقسيم الواجبات بينهم .                                                            </a:t>
            </a:r>
            <a:endParaRPr lang="en-US" sz="2800" dirty="0" smtClean="0"/>
          </a:p>
          <a:p>
            <a:pPr algn="r">
              <a:buNone/>
            </a:pPr>
            <a:r>
              <a:rPr lang="ar-EG" sz="2800" dirty="0" smtClean="0"/>
              <a:t>* مبدأ تحديد الهدف : ينفي النص طرحه على هدف التنظيم، لأن هذا التحديد هو الذي يؤدي إلى تنمية الخطط وتركيز الجهود وتوجية الأعمال والجهود نحو تحقيق الهدف . </a:t>
            </a:r>
            <a:endParaRPr lang="en-US" sz="2800" dirty="0" smtClean="0"/>
          </a:p>
          <a:p>
            <a:pPr algn="r">
              <a:buNone/>
            </a:pPr>
            <a:r>
              <a:rPr lang="ar-EG" sz="2800" dirty="0" smtClean="0"/>
              <a:t>* مبدأ وحدة الهدف : فاعلية هيكل التنظيم على مدى مساهمة كل وحداتة التنظيمية في تحقيق أهداف المؤسسة .                                                               </a:t>
            </a:r>
            <a:endParaRPr lang="en-US" sz="2800" dirty="0" smtClean="0"/>
          </a:p>
          <a:p>
            <a:pPr algn="r">
              <a:buNone/>
            </a:pPr>
            <a:r>
              <a:rPr lang="ar-EG" sz="2800" dirty="0" smtClean="0"/>
              <a:t>* مبدأ الكفاءه : يعد التنظيم كفء إذا كان تكوينه يسمح بتحقيق أهداف المؤسسة بفاعلية بواسطة الاشخاص وأقل تكلفة ممكنة .                                                   </a:t>
            </a:r>
            <a:endParaRPr lang="en-US" sz="2800" dirty="0" smtClean="0"/>
          </a:p>
          <a:p>
            <a:pPr algn="r">
              <a:buNone/>
            </a:pPr>
            <a:r>
              <a:rPr lang="ar-EG" sz="2800" dirty="0" smtClean="0"/>
              <a:t>* مبدأ تقسيم العمل : ينبغي تقسيم أنشطة المنشأه ووضعها في مجموعات لكي تساهم بأكبر فاعلية نحو تحقيق الأهداف، فتقسيم العمل يؤدي إلى سرعة تنفيذه وتحسين جودته . </a:t>
            </a:r>
            <a:endParaRPr lang="en-US" sz="2800" dirty="0" smtClean="0"/>
          </a:p>
          <a:p>
            <a:pPr algn="r">
              <a:buNone/>
            </a:pPr>
            <a:r>
              <a:rPr lang="ar-EG" sz="2800" dirty="0" smtClean="0"/>
              <a:t>* مبدأ التحديد الوظيفي : لكل مركز أو وحدة تنظيمية كلما زاد التحديد الواضح للنتائج     المتوقعه والأنشطة المطلوبه للقيام بها كلما زادت امكانية مساهمة الأفراد المسؤولين في  تحقيق أهداف المنشأه .                                                                 </a:t>
            </a:r>
            <a:endParaRPr lang="en-US" sz="2800" dirty="0" smtClean="0"/>
          </a:p>
          <a:p>
            <a:pPr algn="r">
              <a:buNone/>
            </a:pPr>
            <a:r>
              <a:rPr lang="ar-EG" sz="2800" dirty="0" smtClean="0"/>
              <a:t>* مبدأ نطاق الإشراف : يوجد في كل مركز إداري وحد لعدد الأفراد الذين يمكن للإداري    الإشراف علية وإدارتهم بفاعلية .                                                        </a:t>
            </a:r>
            <a:endParaRPr lang="en-US" sz="2800" dirty="0" smtClean="0"/>
          </a:p>
          <a:p>
            <a:pPr algn="r">
              <a:buNone/>
            </a:pPr>
            <a:r>
              <a:rPr lang="ar-EG" sz="2800" dirty="0" smtClean="0"/>
              <a:t>* مبدأ التدرج ( التسلسل ) : كلما زاد وضوح خط السلطه من قمة إدارة المؤسسه حيث السلطة النهائية إلى مركز كل مرؤوس كلما زادت فاعلية عمليتين اتخاذ القرارات والاتصال التنظيمي .                                                                             </a:t>
            </a:r>
            <a:endParaRPr lang="en-US" sz="2800" dirty="0" smtClean="0"/>
          </a:p>
          <a:p>
            <a:pPr algn="r">
              <a:buNone/>
            </a:pPr>
            <a:r>
              <a:rPr lang="ar-EG" sz="2800" dirty="0" smtClean="0"/>
              <a:t>* مبدأ التفويض : نظراً لأن المقصود هو تزويد المديرين بأداة للإدارة تمكنهم من اكتساب الإسهامات لأهداف المؤسسه ، فإن السلطه المفوضه لكل إداري يجب أن تكون كافية   لضمان قدرته على تحقيق النتائج المتوقعه منه. </a:t>
            </a:r>
            <a:endParaRPr lang="en-US" sz="2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التوجية</a:t>
            </a:r>
            <a:endParaRPr lang="en-US" dirty="0"/>
          </a:p>
        </p:txBody>
      </p:sp>
      <p:sp>
        <p:nvSpPr>
          <p:cNvPr id="3" name="Content Placeholder 2"/>
          <p:cNvSpPr>
            <a:spLocks noGrp="1"/>
          </p:cNvSpPr>
          <p:nvPr>
            <p:ph idx="1"/>
          </p:nvPr>
        </p:nvSpPr>
        <p:spPr>
          <a:xfrm>
            <a:off x="428596" y="1428736"/>
            <a:ext cx="8229600" cy="4525963"/>
          </a:xfrm>
        </p:spPr>
        <p:txBody>
          <a:bodyPr>
            <a:normAutofit fontScale="62500" lnSpcReduction="20000"/>
          </a:bodyPr>
          <a:lstStyle/>
          <a:p>
            <a:pPr algn="r">
              <a:buNone/>
            </a:pPr>
            <a:r>
              <a:rPr lang="ar-EG" sz="2800" dirty="0" smtClean="0"/>
              <a:t>إن التوجيه هو أحد عناصر الإدارة وبمجرد الانتهاء من صياغة خطط العمل في الإدارة وبناء هيكلها التنظيمي يبدأ توجيه العاملين باتجاه تحقيق الأهداف التنظيميه في هذه الوظيفة الإدارية ويكون من واجب المدير تحقيق الأهداف المنظمه من خلال ارشاد المرؤوسين وتحفيزهم ، إذ وظيفة التوجيه يشار إليها احيانا على انها التحفيز أو الارشاد أو العلاقات الإنسانيه لهذه الأسباب يعتبر التوجيه الوظيفه الأكثر أهميه في المستويات الإدارية الأدنى لأنه ببساطه مكان تركيز معظم العاملين في الدائرة وبالعوده إلى القياده " انجاز الاعمال من قبل الآخرين" اذا أراد أي شخص ان يصبح مشرفاً أو مديرا فعالا عليه أن يكون قياديا فعالا محسن مقدرته على توجيه الناس تبرهن مدى فعاليته وقيادته.                                        </a:t>
            </a:r>
            <a:endParaRPr lang="en-US" sz="2800" dirty="0" smtClean="0"/>
          </a:p>
          <a:p>
            <a:pPr algn="r">
              <a:buNone/>
            </a:pPr>
            <a:r>
              <a:rPr lang="ar-EG" sz="2800" dirty="0" smtClean="0"/>
              <a:t>ويرى</a:t>
            </a:r>
            <a:r>
              <a:rPr lang="ar-EG" sz="2800" b="1" dirty="0" smtClean="0"/>
              <a:t> موفق حديد </a:t>
            </a:r>
            <a:r>
              <a:rPr lang="ar-EG" sz="2800" dirty="0" smtClean="0"/>
              <a:t> " هي إصدار الأوامر والتعليمات التي تحدد الأعمال التفصيليه الضرورية للوصول إلى أهداف المؤسسة عن طريق ارشاد العاملين وتحفيزهم وقيادتهم بطريقه تحقيق الرضا وتضمن الوصول إلى الأهداف "                                               </a:t>
            </a:r>
            <a:endParaRPr lang="en-US" sz="2800" dirty="0" smtClean="0"/>
          </a:p>
          <a:p>
            <a:pPr algn="r">
              <a:buNone/>
            </a:pPr>
            <a:r>
              <a:rPr lang="ar-EG" sz="2800" dirty="0" smtClean="0"/>
              <a:t>	ويرى </a:t>
            </a:r>
            <a:r>
              <a:rPr lang="ar-EG" sz="2800" b="1" dirty="0" smtClean="0"/>
              <a:t>السيد الهواري</a:t>
            </a:r>
            <a:r>
              <a:rPr lang="ar-EG" sz="2800" dirty="0" smtClean="0"/>
              <a:t>" بأنه الاتصال بالمرؤوسين وارشادهم وترغيبهم للعمل لتحقيق الأهداف ".                                                                             </a:t>
            </a:r>
            <a:endParaRPr lang="en-US" sz="2800" dirty="0" smtClean="0"/>
          </a:p>
          <a:p>
            <a:pPr algn="r">
              <a:buNone/>
            </a:pPr>
            <a:r>
              <a:rPr lang="ar-EG" sz="2800" dirty="0" smtClean="0"/>
              <a:t>ويرى</a:t>
            </a:r>
            <a:r>
              <a:rPr lang="ar-EG" sz="2800" b="1" dirty="0" smtClean="0"/>
              <a:t> كمال درويش </a:t>
            </a:r>
            <a:r>
              <a:rPr lang="ar-EG" sz="2800" dirty="0" smtClean="0"/>
              <a:t>" إذا تعددت أساليب التوجيه فقد تستخدم اللقاءات الخارجيه وغير الرسميه أو اللقاءات بين الرئيس والعاملين تحت اشرافه لينقل اليهم ملاحظاته ويناقشهم فيما يجري على ارض الواقع ويستمع منهم إلى وجهات نظرهم بحيث تاتي توجيهاته متناسبه مع ظروف التنفيذ وقدرات العاملين على التطبيق كما ياتي التوجيه من خلال التقارير والملاحظات المكتوبه ولكن أفضل الأساليب بشكل عام في تحقيق اهداف توجيه الأداء هي الاتصال وغير الرسميه بين الرئيس والقائمين بالعمل ونزول الروساء إلى أرض الواقع في أماكن الأداء ومعايشتهم للقائمين بالعمل على الطبيعه " </a:t>
            </a:r>
            <a:endParaRPr lang="en-US"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a:blip r:embed="rId2" cstate="print"/>
          <a:srcRect/>
          <a:stretch>
            <a:fillRect/>
          </a:stretch>
        </p:blipFill>
        <p:spPr bwMode="auto">
          <a:xfrm>
            <a:off x="1357290" y="1500174"/>
            <a:ext cx="6786610" cy="4143404"/>
          </a:xfrm>
          <a:prstGeom prst="rect">
            <a:avLst/>
          </a:prstGeo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3571868" y="2714620"/>
            <a:ext cx="2571768" cy="954107"/>
          </a:xfrm>
          <a:prstGeom prst="rect">
            <a:avLst/>
          </a:prstGeom>
          <a:noFill/>
        </p:spPr>
        <p:txBody>
          <a:bodyPr wrap="square" rtlCol="0">
            <a:spAutoFit/>
          </a:bodyPr>
          <a:lstStyle/>
          <a:p>
            <a:r>
              <a:rPr lang="ar-IQ" sz="2800" dirty="0" smtClean="0"/>
              <a:t>المحاضرة السابعة     </a:t>
            </a:r>
            <a:endParaRPr lang="en-US"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525963"/>
          </a:xfrm>
        </p:spPr>
        <p:txBody>
          <a:bodyPr>
            <a:normAutofit fontScale="85000" lnSpcReduction="20000"/>
          </a:bodyPr>
          <a:lstStyle/>
          <a:p>
            <a:pPr algn="r">
              <a:buNone/>
            </a:pPr>
            <a:r>
              <a:rPr lang="ar-IQ" sz="2800" dirty="0" smtClean="0"/>
              <a:t>ويرى </a:t>
            </a:r>
            <a:r>
              <a:rPr lang="ar-IQ" sz="2800" b="1" dirty="0" smtClean="0"/>
              <a:t>صبحي جبر</a:t>
            </a:r>
            <a:r>
              <a:rPr lang="ar-IQ" sz="2800" dirty="0" smtClean="0"/>
              <a:t>" تتميز وظيفة التوجيه بأنها وظيفة مركبه لأنها تحتوي على العديد من الأنشطه الذهنيه التي تتعلق بشكل رئيسي بالتعامل مع العناصر البشريه وتفاعلاته المختلفه والمتنوعه ودائمة التغير ويرتكز مفهوم التوجيه على ان الإدارة هي تنفيذ الاعمال بجهود الآخرين ومعهم" .                                                                           </a:t>
            </a:r>
            <a:endParaRPr lang="en-US" sz="2800" dirty="0" smtClean="0"/>
          </a:p>
          <a:p>
            <a:pPr algn="r">
              <a:buNone/>
            </a:pPr>
            <a:r>
              <a:rPr lang="ar-IQ" sz="2800" dirty="0" smtClean="0"/>
              <a:t>ويرى </a:t>
            </a:r>
            <a:r>
              <a:rPr lang="ar-IQ" sz="2800" b="1" dirty="0" smtClean="0"/>
              <a:t>نعيم</a:t>
            </a:r>
            <a:r>
              <a:rPr lang="ar-IQ" sz="2800" dirty="0" smtClean="0"/>
              <a:t>  "يعني اصدار التوجيهات والتعليمات من المدير إلى العاملين معه لبدء العمل ولكيقية انجازه بالسرعه الممكنه اذا عملية التوجيه تتعلق بتفاعل المدير مع العاملين اذ ان المدير يتعامل مع العاملين عن طريق الاتصال معهم ومعايشتهم اثناء العمل لكي يستطيع من تحقيق الأهداف العامه للمؤسسة التي يعمل بها" .                                            </a:t>
            </a:r>
            <a:endParaRPr lang="en-US" sz="2800" dirty="0" smtClean="0"/>
          </a:p>
          <a:p>
            <a:pPr algn="r">
              <a:buNone/>
            </a:pPr>
            <a:r>
              <a:rPr lang="ar-IQ" sz="2800" dirty="0" smtClean="0"/>
              <a:t>اذا التوجيه عملية تنسيق وإثارة المرؤوسين وتوجيههم من قبل المدير نحو تطوير العمل حيث يشارك الجميع في تحقيق الأهداف التي تسعى اليه المؤسسة للحصول على النتائج المتميزه دون الوقوع بالاخطاء .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736"/>
            <a:ext cx="8229600" cy="1143000"/>
          </a:xfrm>
        </p:spPr>
        <p:txBody>
          <a:bodyPr/>
          <a:lstStyle/>
          <a:p>
            <a:r>
              <a:rPr lang="ar-IQ" dirty="0" smtClean="0"/>
              <a:t>المحاضرة الاولى</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الرقابة</a:t>
            </a:r>
            <a:endParaRPr lang="en-US" dirty="0"/>
          </a:p>
        </p:txBody>
      </p:sp>
      <p:sp>
        <p:nvSpPr>
          <p:cNvPr id="3" name="Content Placeholder 2"/>
          <p:cNvSpPr>
            <a:spLocks noGrp="1"/>
          </p:cNvSpPr>
          <p:nvPr>
            <p:ph idx="1"/>
          </p:nvPr>
        </p:nvSpPr>
        <p:spPr>
          <a:xfrm>
            <a:off x="428596" y="1357298"/>
            <a:ext cx="8229600" cy="4525963"/>
          </a:xfrm>
        </p:spPr>
        <p:txBody>
          <a:bodyPr>
            <a:normAutofit fontScale="62500" lnSpcReduction="20000"/>
          </a:bodyPr>
          <a:lstStyle/>
          <a:p>
            <a:pPr algn="r">
              <a:buNone/>
            </a:pPr>
            <a:r>
              <a:rPr lang="ar-IQ" sz="2800" dirty="0" smtClean="0"/>
              <a:t>إن كل عمل لابد من متابعته فالتخطيط والتنظيم والتوجيه يجب أن يتابع ويراقب للحفاظ على كفاءتهم وفاعليتهم ، لذلك فالرقابة آخر الوظائف الإدارية وهي المعنيه بالفعل بمتابعة كل من هذه الوظائف لتقييم أداء الدائرة أو المؤسسة تجاه تحقيق أهدافها ، وفي عملية الرقابه تتيح مطالبة الأداء التي سوف تستخدم لقياس التقدم لدى الموظفين في الدائرة من أجل تحقيق الأهداف التي يسعى إليها.                                                                 </a:t>
            </a:r>
            <a:endParaRPr lang="en-US" sz="2800" dirty="0" smtClean="0"/>
          </a:p>
          <a:p>
            <a:pPr algn="r">
              <a:buNone/>
            </a:pPr>
            <a:r>
              <a:rPr lang="ar-IQ" sz="2800" dirty="0" smtClean="0"/>
              <a:t>ويرى </a:t>
            </a:r>
            <a:r>
              <a:rPr lang="ar-IQ" sz="2800" b="1" dirty="0" smtClean="0"/>
              <a:t>توني موردن عن</a:t>
            </a:r>
            <a:r>
              <a:rPr lang="ar-IQ" sz="2800" dirty="0" smtClean="0"/>
              <a:t> </a:t>
            </a:r>
            <a:r>
              <a:rPr lang="ar-IQ" sz="2800" b="1" dirty="0" smtClean="0"/>
              <a:t>فايول</a:t>
            </a:r>
            <a:r>
              <a:rPr lang="ar-IQ" sz="2800" dirty="0" smtClean="0"/>
              <a:t>"الرقابة التأكيد من أن الأعمال تتم داخل الدائرة أو المؤسسة وفقا للخطط والسياسات التي تم وصفها، أي تتم مثلا في إطار الوقت المحدد والميزانية المخصصة لها، ويعد التسلسل الإدارى في هذه الحالة أداة من أدوات تطبيق مفهوم الرقابه إذ أن الاهتمام بالرقابه يعد من الملامح الثقافيه الرئيسيه لبعض دول العالم وخاصة الدول التي تتسم ثقافاتها بارتفاع معدل  التباين بين السلطة وبالاهتمام بمفهوم تجنب الشك والتركيز على مبدأ الجماعه بدلا من الفرديه وتطبيق نظام التسلسل الإدارى مما يساعد على بلورة العمل وزيادة الرقابه على العاملين ويساعد على تجنب الوقوع بالأخطاء والتاكيد على سير العاملين بالخطط المرسومه اذ كلما كبر حجم الدائرة أو المؤسسة اتسم هيكلها ونظامها الإدارى بالرسميه الأمر الذي يؤدي بدوره إلى تركيزها على الإجراءات الرقابيه .                       </a:t>
            </a:r>
            <a:endParaRPr lang="en-US" sz="2800" dirty="0" smtClean="0"/>
          </a:p>
          <a:p>
            <a:pPr algn="r">
              <a:buNone/>
            </a:pPr>
            <a:r>
              <a:rPr lang="ar-IQ" sz="2800" dirty="0" smtClean="0"/>
              <a:t>ويرى </a:t>
            </a:r>
            <a:r>
              <a:rPr lang="ar-IQ" sz="2800" b="1" dirty="0" smtClean="0"/>
              <a:t>سمير أحمد</a:t>
            </a:r>
            <a:r>
              <a:rPr lang="ar-IQ" sz="2800" dirty="0" smtClean="0"/>
              <a:t>"أن الرقابه هي جوهر عملية الإدارة تحتاجها كل المؤسسات للتأكيد من أن الخطط قد نفذت وأن النتائج المرغوبه قد تحققت، ويمكن تعريف الرقابه بأنها قياس وتصحيح أداء الأنشطه للتأكيد من أن أهداف المؤسسة والخطط التي صممت للوصول إليها قد تحققت فالرقابه تتطلب مقارنة الأداء الفعلي بالأداء المرغوب وتصحيح الإنحرافات إن وجدت "</a:t>
            </a:r>
            <a:endParaRPr lang="en-US" sz="2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تعاريف الرقابة</a:t>
            </a:r>
            <a:endParaRPr lang="en-US" dirty="0"/>
          </a:p>
        </p:txBody>
      </p:sp>
      <p:sp>
        <p:nvSpPr>
          <p:cNvPr id="3" name="Content Placeholder 2"/>
          <p:cNvSpPr>
            <a:spLocks noGrp="1"/>
          </p:cNvSpPr>
          <p:nvPr>
            <p:ph idx="1"/>
          </p:nvPr>
        </p:nvSpPr>
        <p:spPr>
          <a:xfrm>
            <a:off x="500034" y="1428736"/>
            <a:ext cx="8229600" cy="4525963"/>
          </a:xfrm>
        </p:spPr>
        <p:txBody>
          <a:bodyPr>
            <a:normAutofit fontScale="55000" lnSpcReduction="20000"/>
          </a:bodyPr>
          <a:lstStyle/>
          <a:p>
            <a:pPr algn="r">
              <a:buNone/>
            </a:pPr>
            <a:r>
              <a:rPr lang="ar-IQ" sz="2800" dirty="0" smtClean="0"/>
              <a:t>ويرى </a:t>
            </a:r>
            <a:r>
              <a:rPr lang="ar-IQ" sz="2800" b="1" dirty="0" smtClean="0"/>
              <a:t>كمال درويش</a:t>
            </a:r>
            <a:r>
              <a:rPr lang="ar-IQ" sz="2800" dirty="0" smtClean="0"/>
              <a:t> وآخرون"الرقابه تلك العمليه الإدارية والتي من خلالها يتم متابعة عمليات تنفيذ الاعمال وقياس الأداء وفقا للمعاير الرقابيه عن السلبيات لتداركها ومعالجتها للوصول بالإدارة اعلى كفايه ممكنه "ويرى </a:t>
            </a:r>
            <a:r>
              <a:rPr lang="ar-IQ" sz="2800" b="1" dirty="0" smtClean="0"/>
              <a:t>طلحه وعدلى</a:t>
            </a:r>
            <a:r>
              <a:rPr lang="ar-IQ" sz="2800" dirty="0" smtClean="0"/>
              <a:t>  "الرقابه تمثل الحلقه الأخيره في سلسلة العمليات الإدارية وهي تشمل مقارنة التصرفات الفعليه بالخطط الموضوعه واتخاذ الإجراءات التصحيحيه في حينها وترتبط الرقابه ارتباطا وثيقا بالتخطيط فالتخطيط يعتبر مطلبا اساسيا لرقابه فعالة من البديهي إن الرقابه قياس لمدى التقدم نحو الأهداف التي حددها وصاغها التخطيط " .                                                                      </a:t>
            </a:r>
            <a:endParaRPr lang="en-US" sz="2800" dirty="0" smtClean="0"/>
          </a:p>
          <a:p>
            <a:pPr algn="r">
              <a:buNone/>
            </a:pPr>
            <a:r>
              <a:rPr lang="ar-IQ" sz="2800" dirty="0" smtClean="0"/>
              <a:t>ويرى </a:t>
            </a:r>
            <a:r>
              <a:rPr lang="ar-IQ" sz="2800" b="1" dirty="0" smtClean="0"/>
              <a:t>ابراهيم محمود واخرون</a:t>
            </a:r>
            <a:r>
              <a:rPr lang="ar-IQ" sz="2800" dirty="0" smtClean="0"/>
              <a:t> "هي متابعة عمليات التغير لتنمية مدى تحقيق الأهداف المراد إدراكها في وقتها المحدد وتحديد مسؤؤلية كل ذوي سلطه والكشف عن موطن العيب والخلل حتى يمكن تفاديها والوصول بالإدارة إلى أكبر كفاية ممكنة، وتهدف الرقابه أيضا إلى تحقيق المسئوليه الإدارية عمليا من خلالها تتحدد المساءله ومن خلالها تتحدد المسؤؤليه وبذلك يتحقق الصالح العام ومن هنا تنقسم الرقابه إلى :                                            </a:t>
            </a:r>
            <a:endParaRPr lang="en-US" sz="2800" dirty="0" smtClean="0"/>
          </a:p>
          <a:p>
            <a:pPr algn="r">
              <a:buNone/>
            </a:pPr>
            <a:r>
              <a:rPr lang="ar-IQ" sz="2800" dirty="0" smtClean="0"/>
              <a:t>رقابه داخليه وخارجيه : وهي الاكثر فاعليه ومن اهمها كل رئيس اداري في أي مؤسسه رئاسته ايا كإنت درجته ينشر عملية الرقابه داخل هذه المؤسسة وتكون عن طريق رأس السلم الإدارى بمساعدة جهاز متخصص في الرقابه لكي يضمن أنه يراقب جميع أماكن العمل .     </a:t>
            </a:r>
            <a:endParaRPr lang="en-US" sz="2800" dirty="0" smtClean="0"/>
          </a:p>
          <a:p>
            <a:pPr algn="r">
              <a:buNone/>
            </a:pPr>
            <a:r>
              <a:rPr lang="ar-IQ" sz="2800" dirty="0" smtClean="0"/>
              <a:t>رقابه فنيه اداريه : الفنيه تتناول المهام التي أنشئت من اجلها الإدارة فالرقابه الفنيه في أي مؤسسة تختص بالمسائل العمليه داخل المؤسسة والإدارة تختص في تشغيل الوسائل المستخدمه للمساعده على تحقيق المهمة الأصلية للإدارة داخل المؤسسة .                               </a:t>
            </a:r>
            <a:endParaRPr lang="en-US" sz="2800" dirty="0" smtClean="0"/>
          </a:p>
          <a:p>
            <a:pPr algn="r">
              <a:buNone/>
            </a:pPr>
            <a:r>
              <a:rPr lang="ar-IQ" sz="2800" dirty="0" smtClean="0"/>
              <a:t>ويرى </a:t>
            </a:r>
            <a:r>
              <a:rPr lang="ar-IQ" sz="2800" b="1" dirty="0" smtClean="0"/>
              <a:t>عبد الغفار الحنفي</a:t>
            </a:r>
            <a:r>
              <a:rPr lang="ar-IQ" sz="2800" dirty="0" smtClean="0"/>
              <a:t> "الرقابه عملية تنظيم وضبط وتعديل الإنشطه التنظيميه بطريقه تودي إلى المسانده في إنجاز الأهداف دون الوقوع بالأخطاء "                                </a:t>
            </a:r>
            <a:endParaRPr lang="en-US" sz="2800" dirty="0" smtClean="0"/>
          </a:p>
          <a:p>
            <a:pPr algn="r">
              <a:buNone/>
            </a:pPr>
            <a:r>
              <a:rPr lang="ar-IQ" sz="2800" dirty="0" smtClean="0"/>
              <a:t>ومن خلال ما تم إيضاحه من تعاريف يرى الباحث الرقابه هي آخر عمليات الإدارة وتقوم بالكشف عن الأخطاء أو منع وقوعها في الوقت المناسب ومراقبة الخطط الموضوعة من قبل الإدارة ومتابعة تنفيذها بأحسن السبل للوصول إلى الهدف المراد الوصول إليه .               </a:t>
            </a:r>
            <a:endParaRPr lang="en-US" sz="2800" dirty="0" smtClean="0"/>
          </a:p>
          <a:p>
            <a:pPr>
              <a:buNone/>
            </a:pPr>
            <a:r>
              <a:rPr lang="ar-EG" sz="2800" b="1" dirty="0" smtClean="0"/>
              <a:t> </a:t>
            </a:r>
            <a:endParaRPr lang="en-US" sz="2800" dirty="0" smtClean="0"/>
          </a:p>
          <a:p>
            <a:pPr algn="r">
              <a:buNone/>
            </a:pPr>
            <a:endParaRPr lang="en-US" sz="28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معاير الرقابة</a:t>
            </a:r>
            <a:endParaRPr lang="en-US" dirty="0"/>
          </a:p>
        </p:txBody>
      </p:sp>
      <p:sp>
        <p:nvSpPr>
          <p:cNvPr id="3" name="Content Placeholder 2"/>
          <p:cNvSpPr>
            <a:spLocks noGrp="1"/>
          </p:cNvSpPr>
          <p:nvPr>
            <p:ph idx="1"/>
          </p:nvPr>
        </p:nvSpPr>
        <p:spPr>
          <a:xfrm>
            <a:off x="500034" y="1428736"/>
            <a:ext cx="8229600" cy="4525963"/>
          </a:xfrm>
        </p:spPr>
        <p:txBody>
          <a:bodyPr>
            <a:normAutofit fontScale="62500" lnSpcReduction="20000"/>
          </a:bodyPr>
          <a:lstStyle/>
          <a:p>
            <a:pPr algn="r">
              <a:buNone/>
            </a:pPr>
            <a:r>
              <a:rPr lang="ar-EG" sz="2800" dirty="0" smtClean="0"/>
              <a:t>تتحدد طبيعة الرقابه الإدارية والإجراءات وموشرات الأداء ونظم ادارة المعلومات الخاصه بالرقابه في أي دائره أو مؤسسة وفقا مايراها </a:t>
            </a:r>
            <a:r>
              <a:rPr lang="ar-EG" sz="2800" b="1" dirty="0" smtClean="0"/>
              <a:t>توني موردن</a:t>
            </a:r>
            <a:r>
              <a:rPr lang="ar-EG" sz="2800" dirty="0" smtClean="0"/>
              <a:t> وهي :-                         </a:t>
            </a:r>
            <a:endParaRPr lang="en-US" sz="2800" dirty="0" smtClean="0"/>
          </a:p>
          <a:p>
            <a:pPr lvl="0" algn="r" rtl="1">
              <a:buNone/>
            </a:pPr>
            <a:r>
              <a:rPr lang="ar-EG" sz="2800" dirty="0" smtClean="0"/>
              <a:t>يجب أن تتم العمليات الرقابيه بدقه وفي الوقت المناسب : فلابد أن تتمكن الرقابه داخل المؤسسة من الإشاره بدقه ومن غير إبطاء إلى أي إنحراف عن الخطط والمعاير المحددة للأداء الوظيفي للعاملين في المؤسسة وذلك لكي لا ندع مجالا للخلاف على طبيعة الإجراء التقويمي الذي يجب القيام به لمواجهة هذا الإنحراف وتوقيت اتخاذه .</a:t>
            </a:r>
            <a:endParaRPr lang="en-US" sz="2800" dirty="0" smtClean="0"/>
          </a:p>
          <a:p>
            <a:pPr lvl="0" algn="r" rtl="1">
              <a:buNone/>
            </a:pPr>
            <a:r>
              <a:rPr lang="ar-EG" sz="2800" dirty="0" smtClean="0"/>
              <a:t>يجب أن تكون العمليات الرقابيه مفهومه ولايشوبها أي غموض : إن فهم العاملين في المؤسسة المعين للعمليات الرقابيه بوضوح يساعد في تطبيق هذه العمليات بسرعه وكفاءة دون الوقوع بأخطاء.</a:t>
            </a:r>
            <a:endParaRPr lang="en-US" sz="2800" dirty="0" smtClean="0"/>
          </a:p>
          <a:p>
            <a:pPr lvl="0" algn="r" rtl="1">
              <a:buNone/>
            </a:pPr>
            <a:r>
              <a:rPr lang="ar-EG" sz="2800" dirty="0" smtClean="0"/>
              <a:t>يجب أن تتسم العمليات الرقابيه بالواقعيه : فعندما تتسم خطط ومعاير الأداء الرقابي بالواقعيه في نظر الموظفين المعنين يزيد احتمال الوصول إلى هذه المعاير وتحقيق النتائج المرجوه، وعندما تعتمد نظم الرقابه على معايير أو مقاييس غير واقعيه للأداء أو التوقعات غير واقعيه بشأن الإجراءات التقوميه تزداد الشكوك والمخاوف بشأنها . </a:t>
            </a:r>
            <a:endParaRPr lang="en-US" sz="2800" dirty="0" smtClean="0"/>
          </a:p>
          <a:p>
            <a:pPr algn="r">
              <a:buNone/>
            </a:pPr>
            <a:r>
              <a:rPr lang="ar-EG" sz="2800" dirty="0" smtClean="0"/>
              <a:t>يجب أن تتسم الخطط ومعاير الأداء الرقابي بامكإنية تحقيقها : فعادة مايتعامل الموظفون مع النظم الرقابيه المعتمده على أهداف ومعاير للأداء لايمكن تحقيقها بشيء من الشك والريبه، من خلال علاقته التنظيمية التي سيتم تنفيذها من خلالها تكون النتيجه عدم القدره على الوصول إلى معايير الأداء المطلوب على أرض الواقع فتزيد الفجوة بين التخطيط والرقابه أي وضع خطط صعبه التنفيذ من قبل الموظفين وبعيده عن واقع المؤسسة أي تكون الخطط من ضمن واقع عمل المؤسسة </a:t>
            </a:r>
            <a:endParaRPr lang="en-US" sz="2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2800" dirty="0" smtClean="0"/>
              <a:t>ادارة وتنظيم درس التربية الرياضية</a:t>
            </a:r>
            <a:endParaRPr lang="en-US" sz="2800" dirty="0"/>
          </a:p>
        </p:txBody>
      </p:sp>
      <p:sp>
        <p:nvSpPr>
          <p:cNvPr id="3" name="Content Placeholder 2"/>
          <p:cNvSpPr>
            <a:spLocks noGrp="1"/>
          </p:cNvSpPr>
          <p:nvPr>
            <p:ph idx="1"/>
          </p:nvPr>
        </p:nvSpPr>
        <p:spPr>
          <a:xfrm>
            <a:off x="428596" y="1285860"/>
            <a:ext cx="8229600" cy="4525963"/>
          </a:xfrm>
        </p:spPr>
        <p:txBody>
          <a:bodyPr>
            <a:normAutofit fontScale="40000" lnSpcReduction="20000"/>
          </a:bodyPr>
          <a:lstStyle/>
          <a:p>
            <a:pPr algn="r" rtl="1">
              <a:buNone/>
            </a:pPr>
            <a:r>
              <a:rPr lang="ar-SA" sz="3000" dirty="0" smtClean="0"/>
              <a:t>ويقصد بدرس التربية الرياضية الوحدة الصغيرة في البرنامج الدراسي للتربية الرياضية الذي يشمل كل اوجه النشاط المحدد والمهارات الحركية خلال العام الدراسي،ويتم</a:t>
            </a:r>
            <a:r>
              <a:rPr lang="ar-IQ" sz="3000" dirty="0" smtClean="0"/>
              <a:t> </a:t>
            </a:r>
            <a:r>
              <a:rPr lang="ar-SA" sz="3000" dirty="0" smtClean="0"/>
              <a:t>تجزئة البرنامج الى اقسام اصغر يمكن تنفيذها في شهر ثم قسمت الى اجزاء اصغر وصولا</a:t>
            </a:r>
            <a:r>
              <a:rPr lang="ar-IQ" sz="3000" dirty="0" smtClean="0"/>
              <a:t> </a:t>
            </a:r>
            <a:r>
              <a:rPr lang="ar-SA" sz="3000" dirty="0" smtClean="0"/>
              <a:t> </a:t>
            </a:r>
            <a:r>
              <a:rPr lang="ar-IQ" sz="3000" dirty="0" smtClean="0"/>
              <a:t>  </a:t>
            </a:r>
            <a:endParaRPr lang="en-US" sz="3000" dirty="0" smtClean="0"/>
          </a:p>
          <a:p>
            <a:pPr algn="r" rtl="1">
              <a:buNone/>
            </a:pPr>
            <a:r>
              <a:rPr lang="ar-SA" sz="3000" dirty="0" smtClean="0"/>
              <a:t>الى درس التربية الرياضية (الوحدة الصغيرة) اليومي الذي يتم فية اكتساب المهارات الحركية وفقا للبرنامج الدراسي العام للتربية الرياضية.</a:t>
            </a:r>
            <a:endParaRPr lang="en-US" sz="3000" dirty="0" smtClean="0"/>
          </a:p>
          <a:p>
            <a:pPr algn="r" rtl="1">
              <a:buNone/>
            </a:pPr>
            <a:r>
              <a:rPr lang="ar-SA" sz="3000" dirty="0" smtClean="0"/>
              <a:t>        أن نجاح الدرس اليومي يعني نجاح الخطة وتحقيق اهداف البرنامج العام للتربية في المدرسة الامر الذي يلزم المدرس ان يعني عناية كافية بتحضير وتنفيذ الدرس حتى يتمكن التلاميذ من استيعاب واكتساب المهارات الحركية ويتم ذلك بتوفير مستلزمات تنفيذ الدرس من تهيئة الساحة وتوفير الادوات والاجهزة وكافة الامور الضرورية لضمان نجاح الدرس وتحقيق اهداف المنهاج وعليه فان لدرس التربية الرياضية الناجح صفات يجب توافرها وهي : -</a:t>
            </a:r>
            <a:endParaRPr lang="en-US" sz="3000" dirty="0" smtClean="0"/>
          </a:p>
          <a:p>
            <a:pPr algn="r" rtl="1">
              <a:buNone/>
            </a:pPr>
            <a:r>
              <a:rPr lang="ar-SA" sz="3000" dirty="0" smtClean="0"/>
              <a:t>1- وضوح الهدف من الدرس : كأن يكون هدف الدرس التعليمي هو </a:t>
            </a:r>
            <a:endParaRPr lang="en-US" sz="3000" dirty="0" smtClean="0"/>
          </a:p>
          <a:p>
            <a:pPr algn="r" rtl="1">
              <a:buNone/>
            </a:pPr>
            <a:r>
              <a:rPr lang="ar-SA" sz="3000" dirty="0" smtClean="0"/>
              <a:t>    تعلم المناولة في كرة السلة ,ويكون هدف الدرس التربوي هو تعليم </a:t>
            </a:r>
            <a:endParaRPr lang="en-US" sz="3000" dirty="0" smtClean="0"/>
          </a:p>
          <a:p>
            <a:pPr algn="r" rtl="1">
              <a:buNone/>
            </a:pPr>
            <a:r>
              <a:rPr lang="ar-SA" sz="3000" dirty="0" smtClean="0"/>
              <a:t>   التلاميذ النظام ... الخ.</a:t>
            </a:r>
            <a:endParaRPr lang="en-US" sz="3000" dirty="0" smtClean="0"/>
          </a:p>
          <a:p>
            <a:pPr algn="r" rtl="1">
              <a:buNone/>
            </a:pPr>
            <a:r>
              <a:rPr lang="ar-SA" sz="3000" dirty="0" smtClean="0"/>
              <a:t>2- تهيئة مستلزمات اخراج الدرس : والمقصود بها ( الساحة , الادوات  </a:t>
            </a:r>
            <a:endParaRPr lang="en-US" sz="3000" dirty="0" smtClean="0"/>
          </a:p>
          <a:p>
            <a:pPr algn="r" rtl="1">
              <a:buNone/>
            </a:pPr>
            <a:r>
              <a:rPr lang="ar-SA" sz="3000" dirty="0" smtClean="0"/>
              <a:t>   , تنظيم المجاميع , ملابس التلاميذ ).</a:t>
            </a:r>
            <a:endParaRPr lang="en-US" sz="3000" dirty="0" smtClean="0"/>
          </a:p>
          <a:p>
            <a:pPr algn="r" rtl="1">
              <a:buNone/>
            </a:pPr>
            <a:r>
              <a:rPr lang="ar-SA" sz="3000" dirty="0" smtClean="0"/>
              <a:t>3- ملاءمة الانشطة والخطة والاحماء للجو : اذا كان بارداً أو قائظاً .</a:t>
            </a:r>
            <a:endParaRPr lang="en-US" sz="3000" dirty="0" smtClean="0"/>
          </a:p>
          <a:p>
            <a:pPr algn="r" rtl="1">
              <a:buNone/>
            </a:pPr>
            <a:r>
              <a:rPr lang="ar-SA" sz="3000" dirty="0" smtClean="0"/>
              <a:t>4- ملاءمة مفردات المنهج لقدرات التلاميذ وفقاً للمرحلة العمرية : </a:t>
            </a:r>
            <a:endParaRPr lang="en-US" sz="3000" dirty="0" smtClean="0"/>
          </a:p>
          <a:p>
            <a:pPr algn="r" rtl="1">
              <a:buNone/>
            </a:pPr>
            <a:r>
              <a:rPr lang="ar-SA" sz="3000" dirty="0" smtClean="0"/>
              <a:t>   فالنشاط الحركي في المرحلة الاولى من الدراسة لغاية الصف الثالث </a:t>
            </a:r>
            <a:endParaRPr lang="en-US" sz="3000" dirty="0" smtClean="0"/>
          </a:p>
          <a:p>
            <a:pPr algn="r" rtl="1">
              <a:buNone/>
            </a:pPr>
            <a:r>
              <a:rPr lang="ar-SA" sz="3000" dirty="0" smtClean="0"/>
              <a:t>   يختلف عن المراحل الاخرى من الصف الرابع الى الصف السادس  </a:t>
            </a:r>
            <a:endParaRPr lang="en-US" sz="3000" dirty="0" smtClean="0"/>
          </a:p>
          <a:p>
            <a:pPr algn="r" rtl="1">
              <a:buNone/>
            </a:pPr>
            <a:r>
              <a:rPr lang="ar-SA" sz="3000" dirty="0" smtClean="0"/>
              <a:t>   والمراحل التي تليها وذلك لتطوير القدرات الحركية فيها .</a:t>
            </a:r>
            <a:endParaRPr lang="en-US" sz="3000" dirty="0" smtClean="0"/>
          </a:p>
          <a:p>
            <a:pPr algn="r" rtl="1">
              <a:buNone/>
            </a:pPr>
            <a:r>
              <a:rPr lang="ar-SA" sz="3000" dirty="0" smtClean="0"/>
              <a:t>5- ان يضمن الدرس أشتراك جميع التلاميذ في أداء النشاط وتعلم </a:t>
            </a:r>
            <a:endParaRPr lang="en-US" sz="3000" dirty="0" smtClean="0"/>
          </a:p>
          <a:p>
            <a:pPr algn="r" rtl="1">
              <a:buNone/>
            </a:pPr>
            <a:r>
              <a:rPr lang="ar-SA" sz="3000" dirty="0" smtClean="0"/>
              <a:t>    المهارات او الاداء التلقائي الحر .</a:t>
            </a:r>
            <a:endParaRPr lang="en-US" sz="3000" dirty="0" smtClean="0"/>
          </a:p>
          <a:p>
            <a:pPr algn="r" rtl="1">
              <a:buNone/>
            </a:pPr>
            <a:r>
              <a:rPr lang="ar-SA" sz="3000" dirty="0" smtClean="0"/>
              <a:t>6- ان يسود الدرس النظام : وان تكون اجزاء الدرس مرتبة بحيث </a:t>
            </a:r>
            <a:endParaRPr lang="en-US" sz="3000" dirty="0" smtClean="0"/>
          </a:p>
          <a:p>
            <a:pPr algn="r" rtl="1">
              <a:buNone/>
            </a:pPr>
            <a:r>
              <a:rPr lang="ar-SA" sz="3000" dirty="0" smtClean="0"/>
              <a:t>   تساعد على التقدم في تعلم المهارات وتمكن التلميذ من ربط المهارات </a:t>
            </a:r>
            <a:endParaRPr lang="en-US" sz="3000" dirty="0" smtClean="0"/>
          </a:p>
          <a:p>
            <a:pPr algn="r" rtl="1">
              <a:buNone/>
            </a:pPr>
            <a:r>
              <a:rPr lang="ar-SA" sz="3000" dirty="0" smtClean="0"/>
              <a:t>   والاعتناء بالادوات واعادتها الى غرفة خزن الادوات بعد الانتهاء </a:t>
            </a:r>
            <a:endParaRPr lang="en-US" sz="3000" dirty="0" smtClean="0"/>
          </a:p>
          <a:p>
            <a:pPr algn="r" rtl="1">
              <a:buNone/>
            </a:pPr>
            <a:r>
              <a:rPr lang="ar-SA" sz="3000" dirty="0" smtClean="0"/>
              <a:t>   الدرس .</a:t>
            </a:r>
            <a:endParaRPr lang="en-US" sz="3000" dirty="0" smtClean="0"/>
          </a:p>
          <a:p>
            <a:pPr algn="r" rtl="1">
              <a:buNone/>
            </a:pPr>
            <a:r>
              <a:rPr lang="ar-SA" sz="3000" dirty="0" smtClean="0"/>
              <a:t>7- الاخراج الجيد لدرس التربية الرياضية : أن العناية بتحضير درس </a:t>
            </a:r>
            <a:endParaRPr lang="en-US" sz="3000" dirty="0" smtClean="0"/>
          </a:p>
          <a:p>
            <a:pPr algn="r" rtl="1">
              <a:buNone/>
            </a:pPr>
            <a:r>
              <a:rPr lang="ar-SA" sz="3000" dirty="0" smtClean="0"/>
              <a:t>   التربية الرياضية اليومي لايقل اهمية عن التحضير الخطة العامة </a:t>
            </a:r>
            <a:endParaRPr lang="en-US" sz="3000" dirty="0" smtClean="0"/>
          </a:p>
          <a:p>
            <a:pPr algn="r"/>
            <a:endParaRPr lang="en-US" sz="2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736"/>
            <a:ext cx="8229600" cy="1143000"/>
          </a:xfrm>
        </p:spPr>
        <p:txBody>
          <a:bodyPr/>
          <a:lstStyle/>
          <a:p>
            <a:r>
              <a:rPr lang="ar-IQ" dirty="0" smtClean="0"/>
              <a:t>المحاضرة الثامنة</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  الخطوات الواجب اتباعها لاخراج درس ناجح </a:t>
            </a:r>
            <a:endParaRPr lang="en-US" dirty="0"/>
          </a:p>
        </p:txBody>
      </p:sp>
      <p:sp>
        <p:nvSpPr>
          <p:cNvPr id="3" name="Content Placeholder 2"/>
          <p:cNvSpPr>
            <a:spLocks noGrp="1"/>
          </p:cNvSpPr>
          <p:nvPr>
            <p:ph idx="1"/>
          </p:nvPr>
        </p:nvSpPr>
        <p:spPr>
          <a:xfrm>
            <a:off x="500034" y="1428736"/>
            <a:ext cx="8229600" cy="4525963"/>
          </a:xfrm>
        </p:spPr>
        <p:txBody>
          <a:bodyPr>
            <a:normAutofit fontScale="62500" lnSpcReduction="20000"/>
          </a:bodyPr>
          <a:lstStyle/>
          <a:p>
            <a:pPr algn="r" rtl="1">
              <a:buNone/>
            </a:pPr>
            <a:r>
              <a:rPr lang="ar-SA" sz="2800" u="sng" dirty="0" smtClean="0"/>
              <a:t>أولاً - تهيئة مكان الدرس : </a:t>
            </a:r>
            <a:endParaRPr lang="en-US" sz="2800" dirty="0" smtClean="0"/>
          </a:p>
          <a:p>
            <a:pPr algn="r" rtl="1">
              <a:buNone/>
            </a:pPr>
            <a:r>
              <a:rPr lang="ar-SA" sz="2800" dirty="0" smtClean="0"/>
              <a:t>       يقوم مدرس التربية الرياضية بتهيئة مستلزمات الدرس العلمية والنفسية وتحضير الادوات والملعب بما يؤمن حسن تنفيذ خطة الدرس ولجميع الالعاب قدر الامكان من خلال الاستفادة القصوى من ساحات أو الملاعب المدرسة وأختيار الادوات المناسبة لأوجه النشاط الممارس وأن يوزع بشكل منتظم يؤمن الانسيابية في أنتقال التلاميذ بين الاجهزة دون التأخير أو اضاعة لوقت الدرس, ويفضل أن يتم تدريب التلاميذ على كيفية نصب الاجهزة أو رزمها أو نقلها الى داخل القاعات المغلقة عند الضرورة أو عندما تكون الظروف الجوية غير مناسبة في الساحات . </a:t>
            </a:r>
            <a:endParaRPr lang="en-US" sz="2800" dirty="0" smtClean="0"/>
          </a:p>
          <a:p>
            <a:pPr algn="r" rtl="1">
              <a:buNone/>
            </a:pPr>
            <a:r>
              <a:rPr lang="ar-SA" sz="2800" u="sng" dirty="0" smtClean="0"/>
              <a:t>ثانياً - تنفيذ الدرس :</a:t>
            </a:r>
            <a:endParaRPr lang="en-US" sz="2800" dirty="0" smtClean="0"/>
          </a:p>
          <a:p>
            <a:pPr algn="r">
              <a:buNone/>
            </a:pPr>
            <a:r>
              <a:rPr lang="ar-SA" sz="2800" dirty="0" smtClean="0"/>
              <a:t>       يبدأ عند دخول المدرس الى الصف لغرض أصطحاب التلاميذ الى مكان الدرس ويكون التلاميذ قد أستعدوا للدرس بأرتداء ملابس الرياضة , وبعد الوصول الى قاعة أو الساحة يتم تسجيل الغياب ثم البدء بتنفيذ خطة الدرس , وتبدأ بالاحماء العام ثم الخاص ثم يتم توزيع التلاميذ على مجاميع متفق عليها منذ الدرس الاول للعام الدراسي بغرض ضبط النظام وعدم اضاعة وقت الدرس ثم يبدأ المدرس بأعطاء التمارين البدنية وحتى نهاية الجزء التمهيدي من الدرس , يلي ذلك القسم الرئيسي من الخطة الذي يتظمن القسم النظري لشرح المهارات الجديدة وعرضها ثم القسم التطبيقي لتطبيق المهارات الحركية الجديدة وربطها بالمهارات السابقة , ويلي ذلك الجزء الختامي من الدرس والذي يتظمن ممارسة بعض الالعاب الترويحية ثم يقوم المدرس بأعطاء أشارة التجمع  بأصدار ( ايعاز أو أشارة أو صفارة ) متفق عليها وبعد ان يتجمع  التلاميذ على شكل نسق أمام المدرس يصدر أيعازه بالانصراف الى الصف قبل نهاية الدرس بقليل لغرض السماح للتلاميذ من تغيير ملابسهم والاستحمام وممارسة دراستهم للمواد الاخرى في جدولهم اليومي . وهناك بعض الاجراءات على المدرس أتباعها ضماناً لحسن أخراج وتنفيذ درس التربية الرياضية وهي </a:t>
            </a:r>
            <a:endParaRPr lang="en-US" sz="28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4525963"/>
          </a:xfrm>
        </p:spPr>
        <p:txBody>
          <a:bodyPr>
            <a:normAutofit fontScale="77500" lnSpcReduction="20000"/>
          </a:bodyPr>
          <a:lstStyle/>
          <a:p>
            <a:pPr algn="r" rtl="1">
              <a:buNone/>
            </a:pPr>
            <a:r>
              <a:rPr lang="ar-SA" sz="2800" dirty="0" smtClean="0"/>
              <a:t>1_تعويد التلاميذ على أتباع النظام بأتباع قواعد ثابته في التهيئة الدرس منذ بداية وحتى نهايته </a:t>
            </a:r>
            <a:endParaRPr lang="en-US" sz="2800" dirty="0" smtClean="0"/>
          </a:p>
          <a:p>
            <a:pPr algn="r">
              <a:buNone/>
            </a:pPr>
            <a:r>
              <a:rPr lang="ar-SA" sz="2800" dirty="0" smtClean="0"/>
              <a:t>2_الاتفاق على الايعازات والاشارات بما يجعل أستجابة التلاميذ سريعة وموحدة وبأنتظام       </a:t>
            </a:r>
            <a:r>
              <a:rPr lang="en-US" sz="2800" dirty="0" smtClean="0"/>
              <a:t> </a:t>
            </a:r>
          </a:p>
          <a:p>
            <a:pPr algn="r">
              <a:buNone/>
            </a:pPr>
            <a:r>
              <a:rPr lang="ar-SA" sz="2800" dirty="0" smtClean="0"/>
              <a:t>3_يقوم المدرس في بداية العام الدراسي بتقسيم الصف الى عدة مجاميع ليسهل عليه ممارسة     المهارات الحركية المختلفة لكل مجموعة وتعين قائد لكل مجموعة مع ملاحظة توازن القوى   في مكانات المجاميع                                                                       </a:t>
            </a:r>
            <a:r>
              <a:rPr lang="en-US" sz="2800" dirty="0" smtClean="0"/>
              <a:t> </a:t>
            </a:r>
          </a:p>
          <a:p>
            <a:pPr algn="r">
              <a:buNone/>
            </a:pPr>
            <a:r>
              <a:rPr lang="ar-SA" sz="2800" dirty="0" smtClean="0"/>
              <a:t>4_تحضير الدرس بعناية وأن يلتزم بتنفيذ الخطة اليومية التي تحقق الهدف العام من درس  التربية الرياضية ويلاحظ ان تكون اوجه النشاط ملائمة لتلاميذ الصف وفقاً للمرحلة العمرية    </a:t>
            </a:r>
            <a:r>
              <a:rPr lang="en-US" sz="2800" dirty="0" smtClean="0"/>
              <a:t> </a:t>
            </a:r>
          </a:p>
          <a:p>
            <a:pPr algn="r">
              <a:buNone/>
            </a:pPr>
            <a:r>
              <a:rPr lang="ar-SA" sz="2800" dirty="0" smtClean="0"/>
              <a:t>5_الاهتمام بتوفير فرص التعلم لجميع التلاميذ بصورة متساوية                               </a:t>
            </a:r>
            <a:r>
              <a:rPr lang="en-US" sz="2800" dirty="0" smtClean="0"/>
              <a:t> </a:t>
            </a:r>
          </a:p>
          <a:p>
            <a:pPr algn="r">
              <a:buNone/>
            </a:pPr>
            <a:r>
              <a:rPr lang="ar-SA" sz="2800" dirty="0" smtClean="0"/>
              <a:t>6_ان يقف المدرس حيث يستطيع جميع التلاميذ سماعه ورؤيته بوضوح                      </a:t>
            </a:r>
            <a:endParaRPr lang="en-US" sz="2800" dirty="0" smtClean="0"/>
          </a:p>
          <a:p>
            <a:pPr algn="r">
              <a:buNone/>
            </a:pPr>
            <a:r>
              <a:rPr lang="ar-SA" sz="2800" dirty="0" smtClean="0"/>
              <a:t>7_ان يسمح ببعض الانشطة الحرة للتلاميذ في الصفوف الاولية (1-3) للقيام بالنشاط الحر الذي يحبونه ويتفق مع قدراتهم الحركية                                                      </a:t>
            </a:r>
            <a:r>
              <a:rPr lang="en-US" sz="2800" dirty="0" smtClean="0"/>
              <a:t> </a:t>
            </a:r>
          </a:p>
          <a:p>
            <a:pPr algn="r">
              <a:buNone/>
            </a:pPr>
            <a:endParaRPr lang="en-US" sz="28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u="sng" dirty="0" smtClean="0"/>
              <a:t>صفات المدرس الجيد</a:t>
            </a:r>
            <a:r>
              <a:rPr lang="en-US" dirty="0" smtClean="0"/>
              <a:t/>
            </a:r>
            <a:br>
              <a:rPr lang="en-US" dirty="0" smtClean="0"/>
            </a:br>
            <a:endParaRPr lang="en-US" dirty="0"/>
          </a:p>
        </p:txBody>
      </p:sp>
      <p:sp>
        <p:nvSpPr>
          <p:cNvPr id="3" name="Content Placeholder 2"/>
          <p:cNvSpPr>
            <a:spLocks noGrp="1"/>
          </p:cNvSpPr>
          <p:nvPr>
            <p:ph idx="1"/>
          </p:nvPr>
        </p:nvSpPr>
        <p:spPr>
          <a:xfrm>
            <a:off x="500034" y="1285860"/>
            <a:ext cx="8229600" cy="4525963"/>
          </a:xfrm>
        </p:spPr>
        <p:txBody>
          <a:bodyPr>
            <a:normAutofit fontScale="77500" lnSpcReduction="20000"/>
          </a:bodyPr>
          <a:lstStyle/>
          <a:p>
            <a:pPr algn="r">
              <a:buNone/>
            </a:pPr>
            <a:r>
              <a:rPr lang="ar-SA" sz="2800" dirty="0" smtClean="0"/>
              <a:t>1</a:t>
            </a:r>
            <a:r>
              <a:rPr lang="ar-IQ" sz="2800" dirty="0" smtClean="0"/>
              <a:t>- </a:t>
            </a:r>
            <a:r>
              <a:rPr lang="ar-SA" sz="2800" dirty="0" smtClean="0"/>
              <a:t>الثقة بنفسه وقدرته على ضبط النفس فالشخص الذي يملك زمام نفسه يستطيع ايضا قيادة الاخرين                                                                                     </a:t>
            </a:r>
            <a:endParaRPr lang="en-US" sz="2800" dirty="0" smtClean="0"/>
          </a:p>
          <a:p>
            <a:pPr algn="r">
              <a:buNone/>
            </a:pPr>
            <a:r>
              <a:rPr lang="ar-IQ" sz="2800" dirty="0" smtClean="0"/>
              <a:t>2- </a:t>
            </a:r>
            <a:r>
              <a:rPr lang="ar-SA" sz="2800" dirty="0" smtClean="0"/>
              <a:t>اتباع الاساليب التربوية في تصحيح أخطاء التلاميذ وتعليمهم                              </a:t>
            </a:r>
            <a:endParaRPr lang="en-US" sz="2800" dirty="0" smtClean="0"/>
          </a:p>
          <a:p>
            <a:pPr algn="r">
              <a:buNone/>
            </a:pPr>
            <a:r>
              <a:rPr lang="ar-SA" sz="2800" dirty="0" smtClean="0"/>
              <a:t>3</a:t>
            </a:r>
            <a:r>
              <a:rPr lang="ar-IQ" sz="2800" dirty="0" smtClean="0"/>
              <a:t>-</a:t>
            </a:r>
            <a:r>
              <a:rPr lang="ar-SA" sz="2800" dirty="0" smtClean="0"/>
              <a:t>القدرة على أداء المهارات بشكل واضح قدر الامكان                                       </a:t>
            </a:r>
            <a:r>
              <a:rPr lang="en-US" sz="2800" dirty="0" smtClean="0"/>
              <a:t> </a:t>
            </a:r>
          </a:p>
          <a:p>
            <a:pPr algn="r">
              <a:buNone/>
            </a:pPr>
            <a:r>
              <a:rPr lang="ar-SA" sz="2800" dirty="0" smtClean="0"/>
              <a:t>4</a:t>
            </a:r>
            <a:r>
              <a:rPr lang="ar-IQ" sz="2800" dirty="0" smtClean="0"/>
              <a:t>-</a:t>
            </a:r>
            <a:r>
              <a:rPr lang="ar-SA" sz="2800" dirty="0" smtClean="0"/>
              <a:t>أن يكون مرحاً واسع الصدر في تعامله مع المواقف التي تواجهه                           </a:t>
            </a:r>
            <a:endParaRPr lang="en-US" sz="2800" dirty="0" smtClean="0"/>
          </a:p>
          <a:p>
            <a:pPr algn="r">
              <a:buNone/>
            </a:pPr>
            <a:r>
              <a:rPr lang="ar-SA" sz="2800" dirty="0" smtClean="0"/>
              <a:t>5</a:t>
            </a:r>
            <a:r>
              <a:rPr lang="ar-IQ" sz="2800" dirty="0" smtClean="0"/>
              <a:t>-</a:t>
            </a:r>
            <a:r>
              <a:rPr lang="ar-SA" sz="2800" dirty="0" smtClean="0"/>
              <a:t>عدم طاعة بعض التلاميذ او اظهارهم بعض المعاكسات ليست أهانة شخصية لك وكن مربياً ومعلماً وحازماً في مواجهة سلوكيات هولاء المشاكسين                                  </a:t>
            </a:r>
            <a:r>
              <a:rPr lang="en-US" sz="2800" dirty="0" smtClean="0"/>
              <a:t> </a:t>
            </a:r>
          </a:p>
          <a:p>
            <a:pPr algn="r">
              <a:buNone/>
            </a:pPr>
            <a:r>
              <a:rPr lang="ar-SA" sz="2800" dirty="0" smtClean="0"/>
              <a:t>6</a:t>
            </a:r>
            <a:r>
              <a:rPr lang="ar-IQ" sz="2800" dirty="0" smtClean="0"/>
              <a:t>-</a:t>
            </a:r>
            <a:r>
              <a:rPr lang="ar-SA" sz="2800" dirty="0" smtClean="0"/>
              <a:t>تصرف بسرعة وحسب نظام موضوع ومعروف حتى يعرف التلميذ ماينتظره نتيجة تصرف ما فعدم معرفة التلميذ النظام الموضوع يدعوا الى القلق ويزيده من احتمال اخلاله بالنظام </a:t>
            </a:r>
            <a:endParaRPr lang="en-US" sz="28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3786182" y="2571744"/>
            <a:ext cx="2428892" cy="461665"/>
          </a:xfrm>
          <a:prstGeom prst="rect">
            <a:avLst/>
          </a:prstGeom>
          <a:noFill/>
        </p:spPr>
        <p:txBody>
          <a:bodyPr wrap="square" rtlCol="0">
            <a:spAutoFit/>
          </a:bodyPr>
          <a:lstStyle/>
          <a:p>
            <a:r>
              <a:rPr lang="ar-IQ" sz="2400" dirty="0" smtClean="0"/>
              <a:t>المحاضرة التاسعة </a:t>
            </a:r>
            <a:endParaRPr lang="en-US" sz="24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ar-IQ" dirty="0" smtClean="0"/>
              <a:t>القيادة</a:t>
            </a:r>
            <a:endParaRPr lang="en-US" dirty="0"/>
          </a:p>
        </p:txBody>
      </p:sp>
      <p:sp>
        <p:nvSpPr>
          <p:cNvPr id="3" name="Content Placeholder 2"/>
          <p:cNvSpPr>
            <a:spLocks noGrp="1"/>
          </p:cNvSpPr>
          <p:nvPr>
            <p:ph idx="1"/>
          </p:nvPr>
        </p:nvSpPr>
        <p:spPr/>
        <p:txBody>
          <a:bodyPr>
            <a:normAutofit fontScale="62500" lnSpcReduction="20000"/>
          </a:bodyPr>
          <a:lstStyle/>
          <a:p>
            <a:pPr algn="r" rtl="1">
              <a:buNone/>
            </a:pPr>
            <a:r>
              <a:rPr lang="ar-SA" sz="2800" dirty="0" smtClean="0"/>
              <a:t>تعد القيادة من أكثر أدوات التوجية فاعلية لانها تساعد على حل المشاكل الإدارية ، وتضع الحواجز أمامها حتى لا تتكرر فالقيادة هي مجموع النشاطات التي يمكن أن تؤثر على الأفراد العاملين من اجل القيام بعملهم برعايتهم الخاصة ليحققوا أهدافهم وأهداف التنظيم الإداري والقيادة ليست ميزة شخصية في شخص القائد ولكنها محصلة لعوامل عدة على وجه الخصوص  تركيب الأفراد وشخصياتهم وسلوكهم وتفاعل المجموعة وتماسكها وتعاونها بالأضافة إلى ذلك  ظروف الموقف .</a:t>
            </a:r>
            <a:endParaRPr lang="en-US" sz="2800" dirty="0" smtClean="0"/>
          </a:p>
          <a:p>
            <a:pPr algn="r" rtl="1">
              <a:buNone/>
            </a:pPr>
            <a:r>
              <a:rPr lang="ar-SA" sz="2800" dirty="0" smtClean="0"/>
              <a:t>وبذلك يبين القائد الطريق للقيام بالمهام والأنجاز بوجوده في المقدمة لكي يكون قدوة وعامل محفز لا ان يكون في المؤخرة لكي يميز ويدفع الأفراد . ان أداء الأعمال وأنجازها يتطلب تنمية التعاون بين الأفراد وخلق الدافع لديهم ، وذلك بتهيئة المناخ التنظيمي المناسب لهذا الأنجاز ويعد ذلك من أولويات القائد لتقدمه،  بالأضافة إلى ذلك تحقيق التجانس بين الأهداف والحاجات والتنظيم والإفراد . </a:t>
            </a:r>
            <a:endParaRPr lang="en-US" sz="2800" dirty="0" smtClean="0"/>
          </a:p>
          <a:p>
            <a:pPr algn="r" rtl="1">
              <a:buNone/>
            </a:pPr>
            <a:r>
              <a:rPr lang="ar-SA" sz="2800" dirty="0" smtClean="0"/>
              <a:t>	أن لفظ ( قيادي ) يعني علاقة متبادلة بين من يبدأ بالفعل وبين من ينجزه وهذه العلاقة تترتب عليها تمثيل دورين متباينين،  يمثل الدور الأول من يتولى القيام بالعمل وهو القائد ووظيفة أصدار الأوامر . </a:t>
            </a:r>
            <a:endParaRPr lang="en-US" sz="2800" dirty="0" smtClean="0"/>
          </a:p>
          <a:p>
            <a:pPr algn="r" rtl="1">
              <a:buNone/>
            </a:pPr>
            <a:r>
              <a:rPr lang="ar-SA" sz="2800" dirty="0" smtClean="0"/>
              <a:t>ويمثل الدور الثاني من ينجز العمل وهم الأتباع أو الأفراد ووظيفتهم تنفيذ الأوامر وهذا واجب عليهم . وقد عرفت القيادة على مستويات مختلفة من قبل أداريين ومفكرين وباحثين على النحو الاتي : - </a:t>
            </a:r>
            <a:endParaRPr lang="en-US" sz="2800" dirty="0" smtClean="0"/>
          </a:p>
          <a:p>
            <a:pPr lvl="0" algn="r" rtl="1">
              <a:buNone/>
            </a:pPr>
            <a:r>
              <a:rPr lang="ar-SA" sz="2800" dirty="0" smtClean="0"/>
              <a:t>يرى همفل </a:t>
            </a:r>
            <a:r>
              <a:rPr lang="en-US" sz="2800" b="1" i="1" dirty="0" err="1" smtClean="0"/>
              <a:t>Hemphil</a:t>
            </a:r>
            <a:r>
              <a:rPr lang="ar-SA" sz="2800" dirty="0" smtClean="0"/>
              <a:t> "القيادة هي نشاطات وفعاليات ينتج عنها أنماط متناسقة تتفاعل الجماعة نحو حلول المشكلات المتعددة. </a:t>
            </a:r>
            <a:endParaRPr lang="en-US" sz="2800" dirty="0" smtClean="0"/>
          </a:p>
          <a:p>
            <a:pPr lvl="0" algn="r" rtl="1">
              <a:buNone/>
            </a:pPr>
            <a:r>
              <a:rPr lang="ar-SA" sz="2800" dirty="0" smtClean="0"/>
              <a:t>القيادة : قدرة الفرد على التأثير على الآخرين لبذل جهود تتجاوز المستويات العادية من أجل تحقيق الأهداف . </a:t>
            </a:r>
            <a:endParaRPr lang="en-US" sz="2800" dirty="0" smtClean="0"/>
          </a:p>
          <a:p>
            <a:pPr lvl="0" algn="r" rtl="1">
              <a:buNone/>
            </a:pPr>
            <a:r>
              <a:rPr lang="ar-SA" sz="2800" dirty="0" smtClean="0"/>
              <a:t>يرى ستوفدل القيادة عملية تأثير في نشاطات الجماعة لتحقيق الأهداف. </a:t>
            </a:r>
            <a:endParaRPr lang="en-US" sz="2800" dirty="0" smtClean="0"/>
          </a:p>
          <a:p>
            <a:pPr algn="r">
              <a:buNone/>
            </a:pPr>
            <a:r>
              <a:rPr lang="ar-SA" sz="2800" dirty="0" smtClean="0"/>
              <a:t>مجموعة السلوكيات الشخصية التي يتم تصميمها للتأثير على الأفراد في كيفية تعاونهم من اجل تحقيق الأهداف.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normAutofit fontScale="70000" lnSpcReduction="20000"/>
          </a:bodyPr>
          <a:lstStyle/>
          <a:p>
            <a:pPr algn="ctr" rtl="1">
              <a:buNone/>
            </a:pPr>
            <a:r>
              <a:rPr lang="ar-IQ" b="1" dirty="0" smtClean="0">
                <a:cs typeface="+mj-cs"/>
              </a:rPr>
              <a:t>الادارة</a:t>
            </a:r>
            <a:r>
              <a:rPr lang="ar-IQ" dirty="0" smtClean="0"/>
              <a:t> </a:t>
            </a:r>
          </a:p>
          <a:p>
            <a:pPr algn="ctr" rtl="1"/>
            <a:endParaRPr lang="ar-IQ" dirty="0" smtClean="0"/>
          </a:p>
          <a:p>
            <a:pPr algn="r" rtl="1">
              <a:buNone/>
            </a:pPr>
            <a:r>
              <a:rPr lang="ar-IQ" dirty="0" smtClean="0">
                <a:cs typeface="+mj-cs"/>
              </a:rPr>
              <a:t>        </a:t>
            </a:r>
            <a:r>
              <a:rPr lang="ar-SA" dirty="0" smtClean="0">
                <a:cs typeface="+mj-cs"/>
              </a:rPr>
              <a:t>تعد الإدارة عاملا أساسيا لنجاح المنظمات على اختلافها، أو حتى فشلها، سواء كانت منظمات اقتصادية، أو تعليمية، أو غيرها ، كما أنها تؤدي إلى تقدم المجتمع، أو تخلفه، وهي تشكل مفتاحه للتقدم على مستوى الأول أيضا؛ فهي محرك للتنمية التي لا يمكن أن تتحقق بدونها حتى لو كانت العناصر الأخرى جميعها متوفرة، علما بأن هذه الإدارة لا بد من أن تكون إدارة فاعلة، تتخذ</a:t>
            </a:r>
            <a:endParaRPr lang="en-US" dirty="0" smtClean="0">
              <a:cs typeface="+mj-cs"/>
            </a:endParaRPr>
          </a:p>
          <a:p>
            <a:pPr algn="r" rtl="1">
              <a:buNone/>
            </a:pPr>
            <a:r>
              <a:rPr lang="ar-IQ" dirty="0" smtClean="0">
                <a:cs typeface="+mj-cs"/>
              </a:rPr>
              <a:t>     </a:t>
            </a:r>
            <a:r>
              <a:rPr lang="ar-SA" dirty="0" smtClean="0">
                <a:cs typeface="+mj-cs"/>
              </a:rPr>
              <a:t>من الوسائل العلمية المستخدمة في اتخاذ القرارات، وأداء الوظائف الإدارية المتعددة اسباب لها، حيث إنها تسعى بذلك إلى تحقيق التكيف مع شتى الظروف التي تحيط ابها، إضافة إلى التطور، والإبداع، وللإدارة المقدرة على تحريك المنظمة بكفء وبما يحقق الأهداف التي تسعى إليها؛ ولهذا تتمثل مهمتها الرئيسية في أن تتمكن المنظمة بعناصرها كلها من تحقيق مستوى عال من الإنجاز، وذلك عن طريق الاستخدام الأمثل للموارد البشرية، والمادية المتوفرة ) ، ومن هذا المنطلق، كان لا بد لنا من إلقاء الضوء على مفهوم الإدارة، حيث تعددت تعريفات الإدارة حسب الإداريين، والمفكرين بشكل كبير جدا، وفي هذا المقال بعض من التعريفات التي عرفت بها الإدارة، وهي على النحو الآتي: </a:t>
            </a:r>
            <a:endParaRPr lang="en-US" dirty="0" smtClean="0">
              <a:cs typeface="+mj-cs"/>
            </a:endParaRPr>
          </a:p>
          <a:p>
            <a:pPr rtl="1">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تعاريف القيادة</a:t>
            </a:r>
            <a:endParaRPr lang="en-US" dirty="0"/>
          </a:p>
        </p:txBody>
      </p:sp>
      <p:sp>
        <p:nvSpPr>
          <p:cNvPr id="3" name="Content Placeholder 2"/>
          <p:cNvSpPr>
            <a:spLocks noGrp="1"/>
          </p:cNvSpPr>
          <p:nvPr>
            <p:ph idx="1"/>
          </p:nvPr>
        </p:nvSpPr>
        <p:spPr>
          <a:xfrm>
            <a:off x="500034" y="1285860"/>
            <a:ext cx="8229600" cy="4525963"/>
          </a:xfrm>
        </p:spPr>
        <p:txBody>
          <a:bodyPr>
            <a:normAutofit fontScale="55000" lnSpcReduction="20000"/>
          </a:bodyPr>
          <a:lstStyle/>
          <a:p>
            <a:pPr algn="r" rtl="1"/>
            <a:r>
              <a:rPr lang="ar-SA" sz="2800" dirty="0" smtClean="0"/>
              <a:t>لقد عرف القيادة العديد من خبراء الأدارة بتعاريفات مختلفة نذكر منها:- </a:t>
            </a:r>
            <a:endParaRPr lang="en-US" sz="2800" dirty="0" smtClean="0"/>
          </a:p>
          <a:p>
            <a:pPr lvl="0" algn="r" rtl="1"/>
            <a:r>
              <a:rPr lang="ar-SA" sz="2800" dirty="0" smtClean="0"/>
              <a:t>بيتش يعرفها بـ " عملية للتأثير في أشخاص آخرين لتحقيق اهداف معينة ".</a:t>
            </a:r>
            <a:endParaRPr lang="en-US" sz="2800" dirty="0" smtClean="0"/>
          </a:p>
          <a:p>
            <a:pPr lvl="0" algn="r" rtl="1"/>
            <a:r>
              <a:rPr lang="ar-SA" sz="2800" dirty="0" smtClean="0"/>
              <a:t>أما سيد حسن فيعرفها بأنها " نشاط اجتماعي هادف لصالح الجماعة عن طريق التعاون في رسم الخطة وتوزيع المسؤوليات حسب الكفاءات والاستعدادات والامكانيات المادية المتاحة " </a:t>
            </a:r>
            <a:endParaRPr lang="en-US" sz="2800" dirty="0" smtClean="0"/>
          </a:p>
          <a:p>
            <a:pPr lvl="0" algn="r" rtl="1"/>
            <a:r>
              <a:rPr lang="ar-SA" sz="2800" dirty="0" smtClean="0"/>
              <a:t>ويعرفها زكي هاشم نقلاً عن طلحة حسام الدين بأنها " توجيه لسلوك الاخرين نحو غرض معين " .</a:t>
            </a:r>
            <a:endParaRPr lang="en-US" sz="2800" dirty="0" smtClean="0"/>
          </a:p>
          <a:p>
            <a:pPr lvl="0" algn="r" rtl="1"/>
            <a:r>
              <a:rPr lang="ar-SA" sz="2800" dirty="0" smtClean="0"/>
              <a:t>ماري فوليت تعرف القيادة بقولها " أن مفاهيم القيادة هي أن تقنع الناس بمتابعتك وتدريبهم للعمل معك " .</a:t>
            </a:r>
            <a:endParaRPr lang="en-US" sz="2800" dirty="0" smtClean="0"/>
          </a:p>
          <a:p>
            <a:pPr lvl="0" algn="r" rtl="1"/>
            <a:r>
              <a:rPr lang="ar-SA" sz="2800" dirty="0" smtClean="0"/>
              <a:t>أما عبد الغفار حنفي وزميله عبد السلام أبو قحف فيقولان " بأنها القدرة على حث الافراد على انجاز ما ترغب القيادة في تحقيقه " .</a:t>
            </a:r>
            <a:endParaRPr lang="en-US" sz="2800" dirty="0" smtClean="0"/>
          </a:p>
          <a:p>
            <a:pPr lvl="0" algn="r" rtl="1"/>
            <a:r>
              <a:rPr lang="ar-SA" sz="2800" dirty="0" smtClean="0"/>
              <a:t>جميل احمد توفيق يقول " هي نشاط التأثير على الناس لكي يعملوا برغبتهم على تحقيق اهداف الجماعة " .</a:t>
            </a:r>
            <a:endParaRPr lang="en-US" sz="2800" dirty="0" smtClean="0"/>
          </a:p>
          <a:p>
            <a:pPr lvl="0" algn="r" rtl="1"/>
            <a:r>
              <a:rPr lang="ar-SA" sz="2800" dirty="0" smtClean="0"/>
              <a:t>محمود عساف بقوله " القيادة ما هي إلا سلوك من جانب فرد (القائد) يؤثر على سلوك غيره (المقودون) بحيث يقبلون قيادته ويطيعون أوامره "  .</a:t>
            </a:r>
            <a:endParaRPr lang="en-US" sz="2800" dirty="0" smtClean="0"/>
          </a:p>
          <a:p>
            <a:pPr lvl="0" algn="r" rtl="1"/>
            <a:r>
              <a:rPr lang="ar-SA" sz="2800" dirty="0" smtClean="0"/>
              <a:t>والقيادة هي " من التأثير على سلوك الآخرين وافكارهم واتجاهاتهم لجعلهم يرغبون في تنفيذ ما يحدده القائد طواعية وبذل كل امكاناتهم وطاقاتهم في سبيل تحقيق ذلك عن رضا وطيب نفس ".</a:t>
            </a:r>
            <a:endParaRPr lang="en-US" sz="2800" dirty="0" smtClean="0"/>
          </a:p>
          <a:p>
            <a:pPr lvl="0" algn="r" rtl="1"/>
            <a:r>
              <a:rPr lang="ar-SA" sz="2800" dirty="0" smtClean="0"/>
              <a:t>أما القيادة الادارية فتعرف بأنها " القدرة على توجيه مجموعة من الافراد للقيام بعمل مشترك في وحدة تناسق وانسجام تام بغية تحقيق هدف معين أو مجموعة اهداف محددة </a:t>
            </a:r>
            <a:endParaRPr lang="en-US" sz="2800" dirty="0" smtClean="0"/>
          </a:p>
          <a:p>
            <a:pPr lvl="0" algn="r" rtl="1"/>
            <a:r>
              <a:rPr lang="ar-SA" sz="2800" dirty="0" smtClean="0"/>
              <a:t>أما القيادة في علم النفس فتعرف من خلال النظر الى الشخص الذي يتولـــى منصب القيـــادة نفسه فتوصف بأنها " مجموعة السمات والمهارات التي يمتاز بها القائـــد أو هي مجموعة السمات والمهارات اللازمة للقيام بوظائف القياد</a:t>
            </a:r>
            <a:r>
              <a:rPr lang="ar-SA" sz="2800" baseline="30000" dirty="0" smtClean="0"/>
              <a:t>ة</a:t>
            </a:r>
            <a:r>
              <a:rPr lang="ar-SA" sz="2800" dirty="0" smtClean="0"/>
              <a:t> </a:t>
            </a:r>
            <a:endParaRPr lang="en-US" sz="2800" dirty="0" smtClean="0"/>
          </a:p>
          <a:p>
            <a:pPr lvl="0" algn="r" rtl="1"/>
            <a:r>
              <a:rPr lang="ar-SA" sz="2800" dirty="0" smtClean="0"/>
              <a:t>أما القيادة في علم الاجتماع فهي فن التأثير في الرجال وتوجيههم بأسلوب يتم به الحصول على طاعتهم الرياضية وثقتهم واحترامهم وتعاونهم المخلص لإنجاز العمل المطلوب وتحقيق الهدف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مفهوم القيادة</a:t>
            </a:r>
            <a:endParaRPr lang="en-US" dirty="0"/>
          </a:p>
        </p:txBody>
      </p:sp>
      <p:sp>
        <p:nvSpPr>
          <p:cNvPr id="3" name="Content Placeholder 2"/>
          <p:cNvSpPr>
            <a:spLocks noGrp="1"/>
          </p:cNvSpPr>
          <p:nvPr>
            <p:ph idx="1"/>
          </p:nvPr>
        </p:nvSpPr>
        <p:spPr/>
        <p:txBody>
          <a:bodyPr>
            <a:normAutofit fontScale="55000" lnSpcReduction="20000"/>
          </a:bodyPr>
          <a:lstStyle/>
          <a:p>
            <a:pPr algn="r" rtl="1"/>
            <a:r>
              <a:rPr lang="ar-SA" sz="2800" dirty="0" smtClean="0"/>
              <a:t>القيادة :   ظاهرة اجتماعية يصعب وضع مفهوم محدد لها الا اذا تم تحديد الابعاد التي يجب أن يشملها هذا المفهوم فالقيادة كوظيفة أو كعمل يؤديه الفرد هي عملية تأثير المدير في سلوك التابعين له في موقف معين ،أما مفهوم القيادة كفرد فهي مجموعة من الخصائص التي يمتاز بها القائد، وبصفة عامة فهي تنطوي على توزيع غير متساوي للقوة بين القيادة والافراد.</a:t>
            </a:r>
            <a:endParaRPr lang="en-US" sz="2800" dirty="0" smtClean="0"/>
          </a:p>
          <a:p>
            <a:pPr algn="r" rtl="1"/>
            <a:r>
              <a:rPr lang="ar-SA" sz="2800" dirty="0" smtClean="0"/>
              <a:t>أن مفهوم القيادة يرتبط بالجماعة اكثر من ارتباطه بالافراد فالقيادة شكل من اشكال التفاعل الاجتماعي يحدث بين القائد والاتباع كما أنه سلوك يقوم به القائد لمساعدة الجماعة على تحقيق اهدافها وتحسين التفاعل الاجتماعي بين الافراد والمحافظة على تماسك الجماعة.</a:t>
            </a:r>
            <a:endParaRPr lang="en-US" sz="2800" dirty="0" smtClean="0"/>
          </a:p>
          <a:p>
            <a:pPr algn="r" rtl="1"/>
            <a:r>
              <a:rPr lang="ar-SA" sz="2800" dirty="0" smtClean="0"/>
              <a:t>والقيادة قبل ذلك مسؤولية نابعة من حديث الرسول (ص) (( كلكم راع ٍوكلكم مسؤولٌ عن رعيتِه ِ))</a:t>
            </a:r>
            <a:r>
              <a:rPr lang="ar-SA" sz="2800" baseline="30000" dirty="0" smtClean="0"/>
              <a:t> </a:t>
            </a:r>
            <a:r>
              <a:rPr lang="ar-SA" sz="2800" dirty="0" smtClean="0"/>
              <a:t>فهي من مجملها تحمل مسؤولية تجاه الجماعة كما قال عمر بن عبد العزيز (( الا أني لست بخيركم ولكني رجل منكم غير أن الله جعلني أثقلكم حملاً )) فالقيادة ليست مغنماً يتمتع به القائد ويتلذذ بعبارات الثناء فيه بل هي عناء وتبعية</a:t>
            </a:r>
            <a:r>
              <a:rPr lang="ar-SA" sz="2800" baseline="30000" dirty="0" smtClean="0"/>
              <a:t> </a:t>
            </a:r>
            <a:r>
              <a:rPr lang="ar-SA" sz="2800" dirty="0" smtClean="0"/>
              <a:t>ولقب القائد ليس مجرد درجة وظيفية ولكن درجة شرفية ايضاً يمنحها لك من تقودهم والمديرون يتولون قيادة الاخرين ويحتاجون الى مهارة والدوافع للقيام بهذه المهمة.</a:t>
            </a:r>
            <a:endParaRPr lang="en-US" sz="2800" dirty="0" smtClean="0"/>
          </a:p>
          <a:p>
            <a:pPr algn="r" rtl="1"/>
            <a:r>
              <a:rPr lang="ar-SA" sz="2800" dirty="0" smtClean="0"/>
              <a:t>والقيادة من نسق التأثير الاجتماعي التي يرشد من خلالها القائد المشاركة التطوعية من مرؤوسيه للوصول الى اهداف المنشأة ففعل يقود يعني يرشد – يعرف – يهدي – يوجه – يتابع  والقائد هو فرد من افراد الجماعة ولكن يتميز عنهم والقائد يساعد الجماعة على تحقيق الاهداف المنشودة ولكنه لا يفقد ذاتيته، لقد ثبت علميا ًله مهما توفرت للمنظمة عناصر التنظيم السليم وافتقرت الى القائد الاداري الكفوء فأنه يصعب للمنظمة تحقيق اهدافها ،وذلك كما قرره كثير من كتاب الادارة بأن حياة المنظمة وروحها لا تنبعان هيكلها التنظيمي بل تنبعان لى مدى كبير من خصائص القيادة الادارية بها. </a:t>
            </a:r>
            <a:endParaRPr lang="en-US" sz="2800" dirty="0" smtClean="0"/>
          </a:p>
          <a:p>
            <a:pPr algn="r" rtl="1"/>
            <a:r>
              <a:rPr lang="ar-SA" sz="2800" dirty="0" smtClean="0"/>
              <a:t> ولقد أثارت القيادة جدلاً واسعاً بين مختلف المفكرين الذين ينتمون الى شتى فروع الانسانية سواء في ذلك علماء الادارة وعلماء علم النفس ورجال الاجتماع والسياسة والباحثين في مجال الرياضة. </a:t>
            </a:r>
            <a:endParaRPr lang="en-US" sz="2800" dirty="0" smtClean="0"/>
          </a:p>
          <a:p>
            <a:pPr algn="r"/>
            <a:endParaRPr lang="en-US" sz="28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اهمية القيادة</a:t>
            </a:r>
            <a:endParaRPr lang="en-US" dirty="0"/>
          </a:p>
        </p:txBody>
      </p:sp>
      <p:sp>
        <p:nvSpPr>
          <p:cNvPr id="3" name="Content Placeholder 2"/>
          <p:cNvSpPr>
            <a:spLocks noGrp="1"/>
          </p:cNvSpPr>
          <p:nvPr>
            <p:ph idx="1"/>
          </p:nvPr>
        </p:nvSpPr>
        <p:spPr/>
        <p:txBody>
          <a:bodyPr>
            <a:normAutofit fontScale="47500" lnSpcReduction="20000"/>
          </a:bodyPr>
          <a:lstStyle/>
          <a:p>
            <a:pPr algn="r" rtl="1"/>
            <a:r>
              <a:rPr lang="ar-SA" sz="2900" dirty="0" smtClean="0"/>
              <a:t>لقد أدى سير المنظمات وأتساع حجمها الى الاهتمام بالقيادة الى جعل القائد – المدير الاداري مسؤولاً عن الاهتمام بالعلاقات الانسانية ، تنمية عملية الاتصال بأكبر عدد ممكن بالعاملين بصورة مستمرة وتادية أغراضها ، وعلى هذا الاساس فأن وضع القائد يمتاز بمرونة ثقافية تمكنه من تنسيق العمل بنجاح بين افراد الجماعة على اختلاف اشكالها ، وكذلك خلق نوع معيين من العلاقة بينه وبين افراد الجامعة الى جانب نوع معين من السلوك الفردي مرتبط بوظائف ذات حل بنشاط الجماعة ككل ليتسنى له كسب طاعتهم واحترامهم وولائهم وخلق تعاون بينهم في سبيل تحقيق الاهداف وبناءً على ذلك يكون مطلوب من القادة الاداريين أن يوسعوا مداركهم عن طريق الالمام بالعلوم والتخصصات المتعلقة بأدائهم لدورهم في العملية الادارية وخاصة ما يتعلق بميدان الادارة من اعتبارات انسانية واتصالات وسلطة . وعندئذ نستطيع تحديد مؤهلات القيادة التي يجب أن تتوفر في القيادة الاداريين على النحو الاتي:-</a:t>
            </a:r>
            <a:endParaRPr lang="en-US" sz="2900" dirty="0" smtClean="0"/>
          </a:p>
          <a:p>
            <a:pPr lvl="0" algn="r" rtl="1"/>
            <a:r>
              <a:rPr lang="ar-SA" sz="2900" b="1" dirty="0" smtClean="0"/>
              <a:t>الطاقة الجسمانية والعقلية</a:t>
            </a:r>
            <a:r>
              <a:rPr lang="ar-SA" sz="2900" dirty="0" smtClean="0"/>
              <a:t> : تتطلب القيادة ضرورة توفير الطاقة الجسمانية والعقلية في القائد الاداري الذي يقضي معظم وقته في مزاولة مهامه للانشطة المختلفة للمنشأة وعلى فترات زمنية طويلة احياناً .</a:t>
            </a:r>
            <a:endParaRPr lang="en-US" sz="2900" dirty="0" smtClean="0"/>
          </a:p>
          <a:p>
            <a:pPr lvl="0" algn="r" rtl="1"/>
            <a:r>
              <a:rPr lang="ar-SA" sz="2900" dirty="0" smtClean="0"/>
              <a:t>ا</a:t>
            </a:r>
            <a:r>
              <a:rPr lang="ar-SA" sz="2900" b="1" dirty="0" smtClean="0"/>
              <a:t>لاستقرار </a:t>
            </a:r>
            <a:r>
              <a:rPr lang="ar-SA" sz="2900" dirty="0" smtClean="0"/>
              <a:t>: ويقصد بالاستقرار للقائد الاداري أن يكون بعيداً عن الانفعالات النفسية والتوتر واثقاً من نفسه .</a:t>
            </a:r>
            <a:endParaRPr lang="en-US" sz="2900" dirty="0" smtClean="0"/>
          </a:p>
          <a:p>
            <a:pPr lvl="0" algn="r" rtl="1"/>
            <a:r>
              <a:rPr lang="ar-SA" sz="2900" b="1" dirty="0" smtClean="0"/>
              <a:t>العلاقات الانسانية</a:t>
            </a:r>
            <a:r>
              <a:rPr lang="ar-SA" sz="2900" dirty="0" smtClean="0"/>
              <a:t>: بمعنى التعرف على من يتعامل معهم وعلى علاقتهم ببعضهم البعض وكذلك معرفة السلوك الانساني لكي يستطيع التعامل مع الافراد بطريقة جيدة تؤدي الى تحقيق الاهداف .</a:t>
            </a:r>
            <a:endParaRPr lang="en-US" sz="2900" dirty="0" smtClean="0"/>
          </a:p>
          <a:p>
            <a:pPr lvl="0" algn="r" rtl="1"/>
            <a:r>
              <a:rPr lang="ar-SA" sz="2900" b="1" dirty="0" smtClean="0"/>
              <a:t>الموضوعية</a:t>
            </a:r>
            <a:r>
              <a:rPr lang="ar-SA" sz="2900" dirty="0" smtClean="0"/>
              <a:t> : بمعنى الوصول الى الحقائق ومعرفة الاسباب التي تمكنه من تحليل المواقف والمشاكل المختلفة ، وعلى ضوء ذلك يضع الخطط اللازمة ويتخذ القرار المناسب. </a:t>
            </a:r>
            <a:endParaRPr lang="en-US" sz="2900" dirty="0" smtClean="0"/>
          </a:p>
          <a:p>
            <a:pPr lvl="0" algn="r" rtl="1"/>
            <a:r>
              <a:rPr lang="ar-SA" sz="2900" b="1" dirty="0" smtClean="0"/>
              <a:t>الواقع الشخصي</a:t>
            </a:r>
            <a:r>
              <a:rPr lang="ar-SA" sz="2900" dirty="0" smtClean="0"/>
              <a:t> : وهو ذلك الواقع النابع من شخصية القائد الاداري المتمثل في المثابرة على العمل والاستعداد للعمل ساعات طويلة بحماس شديد .</a:t>
            </a:r>
            <a:endParaRPr lang="en-US" sz="2900" dirty="0" smtClean="0"/>
          </a:p>
          <a:p>
            <a:pPr lvl="0" algn="r" rtl="1"/>
            <a:r>
              <a:rPr lang="ar-SA" sz="2900" b="1" dirty="0" smtClean="0"/>
              <a:t>المهارة بالاتصال</a:t>
            </a:r>
            <a:r>
              <a:rPr lang="ar-SA" sz="2900" dirty="0" smtClean="0"/>
              <a:t> : ويتمثل ذلك بحسن الخطابة والقدرة على التفهم والاستماع الى آراء الاخرين بدقة ، ويستطيع القائد الاداري من ذلك للاقناع والتشجيع والحافز .</a:t>
            </a:r>
            <a:endParaRPr lang="en-US" sz="2900" dirty="0" smtClean="0"/>
          </a:p>
          <a:p>
            <a:pPr lvl="0" algn="r" rtl="1"/>
            <a:r>
              <a:rPr lang="ar-SA" sz="2900" b="1" dirty="0" smtClean="0"/>
              <a:t>المهارة الاجتماعية</a:t>
            </a:r>
            <a:r>
              <a:rPr lang="ar-SA" sz="2900" dirty="0" smtClean="0"/>
              <a:t> : ويتجلى ذلك في فهم القائد الذين يعمل معهم وبالقدرة على العمل والتعامل معهم بطريقة تمكنه من إكتساب تفهم وولائهم .</a:t>
            </a:r>
            <a:endParaRPr lang="en-US" sz="2900" dirty="0" smtClean="0"/>
          </a:p>
          <a:p>
            <a:pPr lvl="0" algn="r" rtl="1"/>
            <a:r>
              <a:rPr lang="ar-SA" sz="2900" b="1" dirty="0" smtClean="0"/>
              <a:t>المقدرة الفنية</a:t>
            </a:r>
            <a:r>
              <a:rPr lang="ar-SA" sz="2900" dirty="0" smtClean="0"/>
              <a:t> : تتجلى  المقدرة الفنية بالقدرة على التخطيط والتنظيم والتفويض والتحليل واتخاذ القرارات والرقابة والقدرة على كسب ثقة التابعين .  </a:t>
            </a:r>
            <a:endParaRPr lang="en-US" sz="2900" dirty="0" smtClean="0"/>
          </a:p>
          <a:p>
            <a:pPr rtl="1"/>
            <a:r>
              <a:rPr lang="ar-SA" sz="2900" dirty="0" smtClean="0"/>
              <a:t> </a:t>
            </a:r>
            <a:endParaRPr lang="en-US" sz="2900" dirty="0" smtClean="0"/>
          </a:p>
          <a:p>
            <a:pPr algn="r"/>
            <a:endParaRPr lang="en-US" sz="28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3214678" y="2571744"/>
            <a:ext cx="3143272" cy="523220"/>
          </a:xfrm>
          <a:prstGeom prst="rect">
            <a:avLst/>
          </a:prstGeom>
          <a:noFill/>
        </p:spPr>
        <p:txBody>
          <a:bodyPr wrap="square" rtlCol="0">
            <a:spAutoFit/>
          </a:bodyPr>
          <a:lstStyle/>
          <a:p>
            <a:r>
              <a:rPr lang="ar-IQ" sz="2800" dirty="0" smtClean="0"/>
              <a:t>المحاضرة العاشرة</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70000" lnSpcReduction="20000"/>
          </a:bodyPr>
          <a:lstStyle/>
          <a:p>
            <a:pPr algn="r" rtl="1"/>
            <a:r>
              <a:rPr lang="ar-SA" b="1" dirty="0" smtClean="0">
                <a:cs typeface="+mj-cs"/>
              </a:rPr>
              <a:t>الاداري الرياضي </a:t>
            </a:r>
            <a:endParaRPr lang="en-US" dirty="0" smtClean="0">
              <a:cs typeface="+mj-cs"/>
            </a:endParaRPr>
          </a:p>
          <a:p>
            <a:pPr algn="r" rtl="1"/>
            <a:r>
              <a:rPr lang="ar-SA" dirty="0" smtClean="0">
                <a:cs typeface="+mj-cs"/>
              </a:rPr>
              <a:t>ان ادارة شؤون الرياضيين من المسؤوليات الكبيرة باعتبار انها مساهمة في تدابير احتياجاتهم والعمل على تنميتهم فنيا لتحقيق اهداف المؤسسة او النادي او الفريق , لهذا كان دور الاداري في المؤسسات الرياضية هاما و مؤثرا باعتباره مصدر لتحسين اداء الاعبين في الاندية والفرق المدرسية والمراكز المتخصصة , وفي هذا الاطار حدد نموذج لمجموعة من الخصائص والسمات التي تساعد الاداري وتمكنه من تحقيق اهدافه , ومن هذه الخصائص :</a:t>
            </a:r>
            <a:endParaRPr lang="en-US" dirty="0" smtClean="0">
              <a:cs typeface="+mj-cs"/>
            </a:endParaRPr>
          </a:p>
          <a:p>
            <a:pPr lvl="0" algn="r" rtl="1"/>
            <a:r>
              <a:rPr lang="ar-SA" dirty="0" smtClean="0">
                <a:cs typeface="+mj-cs"/>
              </a:rPr>
              <a:t>ان يتمتع الاداري الرياضي بأخلاقيات مهنة التدريب وان تبنى علاقته الاشرافية على ادارة الفريق او المؤسسة على اساس من الثقة والاحترام والمسئولية</a:t>
            </a:r>
            <a:r>
              <a:rPr lang="en-US" dirty="0" smtClean="0">
                <a:cs typeface="+mj-cs"/>
              </a:rPr>
              <a:t> .</a:t>
            </a:r>
          </a:p>
          <a:p>
            <a:pPr lvl="0" algn="r" rtl="1"/>
            <a:r>
              <a:rPr lang="ar-SA" dirty="0" smtClean="0">
                <a:cs typeface="+mj-cs"/>
              </a:rPr>
              <a:t>ان تكون له القدرات الفنية والنفسية على مساعدة الاعبين والاداريين الاخرين وان يكون محبا للعاملين معه ضمن حدود المهنة</a:t>
            </a:r>
            <a:r>
              <a:rPr lang="en-US" dirty="0" smtClean="0">
                <a:cs typeface="+mj-cs"/>
              </a:rPr>
              <a:t> .</a:t>
            </a:r>
          </a:p>
          <a:p>
            <a:pPr lvl="0" algn="r" rtl="1"/>
            <a:r>
              <a:rPr lang="ar-SA" dirty="0" smtClean="0">
                <a:cs typeface="+mj-cs"/>
              </a:rPr>
              <a:t>ان يكون ملما بالمعرفة والخبرة لتساعده على الابتكار في ادارته</a:t>
            </a:r>
            <a:r>
              <a:rPr lang="en-US" dirty="0" smtClean="0">
                <a:cs typeface="+mj-cs"/>
              </a:rPr>
              <a:t> .</a:t>
            </a:r>
          </a:p>
          <a:p>
            <a:pPr lvl="0" algn="r" rtl="1"/>
            <a:r>
              <a:rPr lang="ar-SA" dirty="0" smtClean="0">
                <a:cs typeface="+mj-cs"/>
              </a:rPr>
              <a:t>ان يتمتع بالمعــرفة بالعــــلوم المرتبــــطة بعمــليات الادارة والتدريب</a:t>
            </a:r>
            <a:r>
              <a:rPr lang="en-US" dirty="0" smtClean="0">
                <a:cs typeface="+mj-cs"/>
              </a:rPr>
              <a:t> .</a:t>
            </a:r>
          </a:p>
          <a:p>
            <a:pPr lvl="0" algn="r" rtl="1"/>
            <a:r>
              <a:rPr lang="ar-SA" dirty="0" smtClean="0">
                <a:cs typeface="+mj-cs"/>
              </a:rPr>
              <a:t>ان يكون ماهرا في تخطيط وادارة تنظيم عمله</a:t>
            </a:r>
            <a:r>
              <a:rPr lang="en-US" dirty="0" smtClean="0">
                <a:cs typeface="+mj-cs"/>
              </a:rPr>
              <a:t> .</a:t>
            </a:r>
          </a:p>
          <a:p>
            <a:pPr lvl="0" algn="r" rtl="1"/>
            <a:r>
              <a:rPr lang="ar-SA" dirty="0" smtClean="0">
                <a:cs typeface="+mj-cs"/>
              </a:rPr>
              <a:t>القدرة على تحليل المواقف واتخاذ القرارات المناسبة</a:t>
            </a:r>
            <a:r>
              <a:rPr lang="en-US" dirty="0" smtClean="0">
                <a:cs typeface="+mj-cs"/>
              </a:rPr>
              <a:t> .</a:t>
            </a:r>
          </a:p>
          <a:p>
            <a:pPr algn="r"/>
            <a:r>
              <a:rPr lang="ar-SA" dirty="0" smtClean="0">
                <a:cs typeface="+mj-cs"/>
              </a:rPr>
              <a:t>ان يتمتع بثقافة عامة تعضد موقفة مع من يشرف عليهم</a:t>
            </a:r>
            <a:r>
              <a:rPr lang="en-US" dirty="0" smtClean="0">
                <a:cs typeface="+mj-cs"/>
              </a:rPr>
              <a:t> </a:t>
            </a:r>
            <a:r>
              <a:rPr lang="en-US" dirty="0" smtClean="0"/>
              <a:t>.</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pic>
        <p:nvPicPr>
          <p:cNvPr id="4" name="صورة 1"/>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75147" y="785813"/>
            <a:ext cx="6193705" cy="53403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lnSpcReduction="10000"/>
          </a:bodyPr>
          <a:lstStyle/>
          <a:p>
            <a:pPr algn="r" rtl="1"/>
            <a:r>
              <a:rPr lang="ar-SA" sz="2300" b="1" dirty="0" smtClean="0"/>
              <a:t>معايير اختيار الاداري الرياضي </a:t>
            </a:r>
            <a:endParaRPr lang="en-US" sz="2300" dirty="0" smtClean="0"/>
          </a:p>
          <a:p>
            <a:pPr algn="r" rtl="1"/>
            <a:r>
              <a:rPr lang="ar-SA" sz="2300" dirty="0" smtClean="0"/>
              <a:t>يراعى عند اختيار او ترشيح الاداري الرياضي لتولي مهام المعايير وهي :</a:t>
            </a:r>
            <a:endParaRPr lang="en-US" sz="2300" dirty="0" smtClean="0"/>
          </a:p>
          <a:p>
            <a:pPr lvl="0" algn="r" rtl="1"/>
            <a:r>
              <a:rPr lang="ar-SA" sz="2300" dirty="0" smtClean="0"/>
              <a:t>الصفات الشخصية</a:t>
            </a:r>
            <a:r>
              <a:rPr lang="en-US" sz="2300" dirty="0" smtClean="0"/>
              <a:t> .</a:t>
            </a:r>
          </a:p>
          <a:p>
            <a:pPr lvl="0" algn="r" rtl="1"/>
            <a:r>
              <a:rPr lang="ar-SA" sz="2300" dirty="0" smtClean="0"/>
              <a:t>الصفات المهنية</a:t>
            </a:r>
            <a:endParaRPr lang="en-US" sz="2300" dirty="0" smtClean="0"/>
          </a:p>
          <a:p>
            <a:pPr lvl="0" algn="r" rtl="1"/>
            <a:r>
              <a:rPr lang="ar-SA" sz="2300" dirty="0" smtClean="0"/>
              <a:t>الشروط الثقافية والتعليمية</a:t>
            </a:r>
            <a:r>
              <a:rPr lang="en-US" sz="2300" dirty="0" smtClean="0"/>
              <a:t> .</a:t>
            </a:r>
          </a:p>
          <a:p>
            <a:pPr lvl="0" algn="r" rtl="1"/>
            <a:r>
              <a:rPr lang="ar-SA" sz="2300" dirty="0" smtClean="0"/>
              <a:t>المهارات وتشمل</a:t>
            </a:r>
            <a:r>
              <a:rPr lang="en-US" sz="2300" dirty="0" smtClean="0"/>
              <a:t> :</a:t>
            </a:r>
          </a:p>
          <a:p>
            <a:pPr lvl="0" algn="r" rtl="1"/>
            <a:r>
              <a:rPr lang="ar-SA" sz="2300" dirty="0" smtClean="0"/>
              <a:t>المهارات الفنية </a:t>
            </a:r>
            <a:endParaRPr lang="en-US" sz="2300" dirty="0" smtClean="0"/>
          </a:p>
          <a:p>
            <a:pPr lvl="0" algn="r" rtl="1"/>
            <a:r>
              <a:rPr lang="ar-SA" sz="2300" dirty="0" smtClean="0"/>
              <a:t>المهارات الانسانية </a:t>
            </a:r>
            <a:endParaRPr lang="en-US" sz="2300" dirty="0" smtClean="0"/>
          </a:p>
          <a:p>
            <a:pPr lvl="0" algn="r" rtl="1"/>
            <a:r>
              <a:rPr lang="ar-SA" sz="2300" dirty="0" smtClean="0"/>
              <a:t>المهارات الادراكية </a:t>
            </a:r>
            <a:endParaRPr lang="en-US" sz="2300" dirty="0" smtClean="0"/>
          </a:p>
          <a:p>
            <a:pPr lvl="0" algn="r" rtl="1"/>
            <a:r>
              <a:rPr lang="ar-SA" sz="2300" dirty="0" smtClean="0"/>
              <a:t>الصفات وتشمل</a:t>
            </a:r>
            <a:r>
              <a:rPr lang="en-US" sz="2300" dirty="0" smtClean="0"/>
              <a:t> :</a:t>
            </a:r>
          </a:p>
          <a:p>
            <a:pPr lvl="0" algn="r" rtl="1"/>
            <a:r>
              <a:rPr lang="ar-SA" sz="2300" dirty="0" smtClean="0"/>
              <a:t>الرغبة في تحقيق نتائج متميزة والابتكار في حل مشاكل العمل</a:t>
            </a:r>
            <a:r>
              <a:rPr lang="en-US" sz="2300" dirty="0" smtClean="0"/>
              <a:t> .</a:t>
            </a:r>
          </a:p>
          <a:p>
            <a:pPr lvl="0" algn="r" rtl="1"/>
            <a:r>
              <a:rPr lang="ar-SA" sz="2300" dirty="0" smtClean="0"/>
              <a:t>الشعور العالي بالمواطنة وخدمة المجتمع</a:t>
            </a:r>
            <a:r>
              <a:rPr lang="en-US" sz="2300" dirty="0" smtClean="0"/>
              <a:t> .</a:t>
            </a:r>
          </a:p>
          <a:p>
            <a:pPr lvl="0" algn="r" rtl="1"/>
            <a:r>
              <a:rPr lang="ar-SA" sz="2300" dirty="0" smtClean="0"/>
              <a:t>الدقة في العمل</a:t>
            </a:r>
            <a:r>
              <a:rPr lang="en-US" sz="2300" dirty="0" smtClean="0"/>
              <a:t> .</a:t>
            </a:r>
          </a:p>
          <a:p>
            <a:pPr lvl="0" algn="r" rtl="1"/>
            <a:r>
              <a:rPr lang="ar-SA" sz="2300" dirty="0" smtClean="0"/>
              <a:t>احترام الوقت</a:t>
            </a:r>
            <a:r>
              <a:rPr lang="en-US" sz="2300" dirty="0" smtClean="0"/>
              <a:t> .</a:t>
            </a:r>
          </a:p>
          <a:p>
            <a:pPr algn="r">
              <a:buNone/>
            </a:pP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6786610"/>
          </a:xfrm>
        </p:spPr>
        <p:txBody>
          <a:bodyPr>
            <a:normAutofit fontScale="25000" lnSpcReduction="20000"/>
          </a:bodyPr>
          <a:lstStyle/>
          <a:p>
            <a:pPr algn="r" rtl="1"/>
            <a:r>
              <a:rPr lang="ar-SA" sz="5500" dirty="0" smtClean="0"/>
              <a:t>الصفات والمهارات القيادية للإداري الرياضي </a:t>
            </a:r>
            <a:endParaRPr lang="en-US" sz="5500" dirty="0" smtClean="0"/>
          </a:p>
          <a:p>
            <a:pPr algn="r" rtl="1"/>
            <a:r>
              <a:rPr lang="ar-SA" sz="5500" dirty="0" smtClean="0"/>
              <a:t>اجمع العديد من المنظورون في مجال الادارة على اهمية الصفات والمهارات القيادية للإداري الذي يعمل في ادارة المؤسسات الرياضية ونسردها فيما يأتي :</a:t>
            </a:r>
            <a:endParaRPr lang="en-US" sz="5500" dirty="0" smtClean="0"/>
          </a:p>
          <a:p>
            <a:pPr algn="r" rtl="1"/>
            <a:r>
              <a:rPr lang="ar-SA" sz="5500" dirty="0" smtClean="0"/>
              <a:t> </a:t>
            </a:r>
            <a:endParaRPr lang="en-US" sz="5500" dirty="0" smtClean="0"/>
          </a:p>
          <a:p>
            <a:pPr lvl="0" algn="r" rtl="1"/>
            <a:r>
              <a:rPr lang="ar-SA" sz="5500" dirty="0" smtClean="0"/>
              <a:t>ان يعمل وفق فلسفة ادارية وفهم واضح لطبيعة عملة</a:t>
            </a:r>
            <a:r>
              <a:rPr lang="en-US" sz="5500" dirty="0" smtClean="0"/>
              <a:t> .</a:t>
            </a:r>
          </a:p>
          <a:p>
            <a:pPr lvl="0" algn="r" rtl="1"/>
            <a:r>
              <a:rPr lang="ar-SA" sz="5500" dirty="0" smtClean="0"/>
              <a:t>ان يتمتع بقوة الشخصية ذو تاثير في الاخرين</a:t>
            </a:r>
            <a:r>
              <a:rPr lang="en-US" sz="5500" dirty="0" smtClean="0"/>
              <a:t> .</a:t>
            </a:r>
          </a:p>
          <a:p>
            <a:pPr lvl="0" algn="r" rtl="1"/>
            <a:r>
              <a:rPr lang="ar-SA" sz="5500" dirty="0" smtClean="0"/>
              <a:t>ان يتمتع بلياقة بدنية ومظهر شخصي جيد</a:t>
            </a:r>
            <a:r>
              <a:rPr lang="en-US" sz="5500" dirty="0" smtClean="0"/>
              <a:t> .</a:t>
            </a:r>
          </a:p>
          <a:p>
            <a:pPr lvl="0" algn="r" rtl="1"/>
            <a:r>
              <a:rPr lang="ar-SA" sz="5500" dirty="0" smtClean="0"/>
              <a:t>ان يكون تحصيله العلمي عاليا</a:t>
            </a:r>
            <a:r>
              <a:rPr lang="en-US" sz="5500" dirty="0" smtClean="0"/>
              <a:t> .</a:t>
            </a:r>
          </a:p>
          <a:p>
            <a:pPr lvl="0" algn="r" rtl="1"/>
            <a:r>
              <a:rPr lang="ar-SA" sz="5500" dirty="0" smtClean="0"/>
              <a:t>يمتلك المهارة الفنية</a:t>
            </a:r>
            <a:r>
              <a:rPr lang="en-US" sz="5500" dirty="0" smtClean="0"/>
              <a:t> .</a:t>
            </a:r>
          </a:p>
          <a:p>
            <a:pPr lvl="0" algn="r" rtl="1"/>
            <a:r>
              <a:rPr lang="ar-SA" sz="5500" dirty="0" smtClean="0"/>
              <a:t>الصحة الجسمية والعقلية والنفسية</a:t>
            </a:r>
            <a:r>
              <a:rPr lang="en-US" sz="5500" dirty="0" smtClean="0"/>
              <a:t> .</a:t>
            </a:r>
          </a:p>
          <a:p>
            <a:pPr lvl="0" algn="r" rtl="1"/>
            <a:r>
              <a:rPr lang="ar-SA" sz="5500" dirty="0" smtClean="0"/>
              <a:t>النزاهة والاستقامة والخلق</a:t>
            </a:r>
            <a:r>
              <a:rPr lang="en-US" sz="5500" dirty="0" smtClean="0"/>
              <a:t> .</a:t>
            </a:r>
          </a:p>
          <a:p>
            <a:pPr lvl="0" algn="r" rtl="1"/>
            <a:r>
              <a:rPr lang="ar-SA" sz="5500" dirty="0" smtClean="0"/>
              <a:t>قدرتة على تقويم نفته ذاتيا</a:t>
            </a:r>
            <a:r>
              <a:rPr lang="en-US" sz="5500" dirty="0" smtClean="0"/>
              <a:t> .</a:t>
            </a:r>
          </a:p>
          <a:p>
            <a:pPr lvl="0" algn="r" rtl="1"/>
            <a:r>
              <a:rPr lang="ar-SA" sz="5500" dirty="0" smtClean="0"/>
              <a:t>الشعور العالي بالمسؤولية</a:t>
            </a:r>
            <a:r>
              <a:rPr lang="en-US" sz="5500" dirty="0" smtClean="0"/>
              <a:t> .</a:t>
            </a:r>
          </a:p>
          <a:p>
            <a:pPr lvl="0" algn="r" rtl="1"/>
            <a:r>
              <a:rPr lang="ar-SA" sz="5500" dirty="0" smtClean="0"/>
              <a:t>الذكاء الاجتماعي وسعة الاطلاع وسرعة البديهة</a:t>
            </a:r>
            <a:r>
              <a:rPr lang="en-US" sz="5500" dirty="0" smtClean="0"/>
              <a:t> .</a:t>
            </a:r>
          </a:p>
          <a:p>
            <a:pPr lvl="0" algn="r" rtl="1"/>
            <a:r>
              <a:rPr lang="ar-SA" sz="5500" dirty="0" smtClean="0"/>
              <a:t>الحكمة في التصرف في المواقف المختلفة</a:t>
            </a:r>
            <a:r>
              <a:rPr lang="en-US" sz="5500" dirty="0" smtClean="0"/>
              <a:t> .</a:t>
            </a:r>
          </a:p>
          <a:p>
            <a:pPr lvl="0" algn="r" rtl="1"/>
            <a:r>
              <a:rPr lang="ar-SA" sz="5500" dirty="0" smtClean="0"/>
              <a:t>الصبر والتاني عند اتخاذ القرار</a:t>
            </a:r>
            <a:r>
              <a:rPr lang="en-US" sz="5500" dirty="0" smtClean="0"/>
              <a:t> .</a:t>
            </a:r>
          </a:p>
          <a:p>
            <a:pPr lvl="0" algn="r" rtl="1"/>
            <a:r>
              <a:rPr lang="ar-SA" sz="5500" dirty="0" smtClean="0"/>
              <a:t>القدرة على استخدام تقنيات الحديثة</a:t>
            </a:r>
            <a:r>
              <a:rPr lang="en-US" sz="5500" dirty="0" smtClean="0"/>
              <a:t> .</a:t>
            </a:r>
          </a:p>
          <a:p>
            <a:pPr lvl="0" algn="r" rtl="1"/>
            <a:r>
              <a:rPr lang="ar-SA" sz="5500" dirty="0" smtClean="0"/>
              <a:t>لدية مهارة في العمل كفريق</a:t>
            </a:r>
            <a:r>
              <a:rPr lang="en-US" sz="5500" dirty="0" smtClean="0"/>
              <a:t> .</a:t>
            </a:r>
          </a:p>
          <a:p>
            <a:pPr lvl="0" algn="r" rtl="1"/>
            <a:r>
              <a:rPr lang="ar-SA" sz="5500" dirty="0" smtClean="0"/>
              <a:t>يتمتع بمهارة التعامل مع الاخرين</a:t>
            </a:r>
            <a:r>
              <a:rPr lang="en-US" sz="5500" dirty="0" smtClean="0"/>
              <a:t> .</a:t>
            </a:r>
          </a:p>
          <a:p>
            <a:pPr lvl="0" algn="r" rtl="1"/>
            <a:r>
              <a:rPr lang="ar-SA" sz="5500" dirty="0" smtClean="0"/>
              <a:t>القدرة على الابتكار</a:t>
            </a:r>
            <a:r>
              <a:rPr lang="en-US" sz="5500" dirty="0" smtClean="0"/>
              <a:t> .</a:t>
            </a:r>
          </a:p>
          <a:p>
            <a:pPr lvl="0" algn="r" rtl="1"/>
            <a:r>
              <a:rPr lang="ar-SA" sz="5500" dirty="0" smtClean="0"/>
              <a:t>القدرة على التخطيط والتنضيم والمتابعة والتوجيه والاشراف</a:t>
            </a:r>
            <a:r>
              <a:rPr lang="en-US" sz="5500" dirty="0" smtClean="0"/>
              <a:t> .</a:t>
            </a:r>
          </a:p>
          <a:p>
            <a:pPr lvl="0" algn="r" rtl="1"/>
            <a:r>
              <a:rPr lang="ar-SA" sz="5500" dirty="0" smtClean="0"/>
              <a:t>القدرة على تحديد الفروق الفردية لدى الفريق ومراعاتها</a:t>
            </a:r>
            <a:r>
              <a:rPr lang="en-US" sz="5500" dirty="0" smtClean="0"/>
              <a:t> .</a:t>
            </a:r>
          </a:p>
          <a:p>
            <a:pPr lvl="0" algn="r" rtl="1"/>
            <a:r>
              <a:rPr lang="ar-SA" sz="5500" dirty="0" smtClean="0"/>
              <a:t>عدم التمييز بين المرؤسين</a:t>
            </a:r>
            <a:r>
              <a:rPr lang="en-US" sz="5500" dirty="0" smtClean="0"/>
              <a:t> .</a:t>
            </a:r>
          </a:p>
          <a:p>
            <a:pPr lvl="0" algn="r" rtl="1"/>
            <a:r>
              <a:rPr lang="ar-SA" sz="5500" dirty="0" smtClean="0"/>
              <a:t>استخدام مبدأ الثواب والعقاب في ادارته</a:t>
            </a:r>
            <a:r>
              <a:rPr lang="en-US" sz="5500" dirty="0" smtClean="0"/>
              <a:t> .</a:t>
            </a:r>
          </a:p>
          <a:p>
            <a:pPr lvl="0" algn="r" rtl="1"/>
            <a:r>
              <a:rPr lang="ar-SA" sz="5500" dirty="0" smtClean="0"/>
              <a:t>معقولية القرارات والاجراءات</a:t>
            </a:r>
            <a:r>
              <a:rPr lang="en-US" sz="5500" dirty="0" smtClean="0"/>
              <a:t> .</a:t>
            </a:r>
          </a:p>
          <a:p>
            <a:pPr lvl="0" algn="r" rtl="1"/>
            <a:r>
              <a:rPr lang="ar-SA" sz="5500" dirty="0" smtClean="0"/>
              <a:t>مشاركة العاملين معه في اتخاذ القرار</a:t>
            </a:r>
            <a:r>
              <a:rPr lang="en-US" sz="5500" dirty="0" smtClean="0"/>
              <a:t> .</a:t>
            </a:r>
          </a:p>
          <a:p>
            <a:pPr lvl="0" algn="r" rtl="1"/>
            <a:r>
              <a:rPr lang="ar-SA" sz="5500" dirty="0" smtClean="0"/>
              <a:t>ان تكون قراراتة مستندة على الحقائق والدراسات</a:t>
            </a:r>
            <a:r>
              <a:rPr lang="en-US" sz="5500" dirty="0" smtClean="0"/>
              <a:t> .</a:t>
            </a:r>
          </a:p>
          <a:p>
            <a:pPr lvl="0" algn="r" rtl="1"/>
            <a:r>
              <a:rPr lang="ar-SA" sz="5500" dirty="0" smtClean="0"/>
              <a:t>يساعد الاخرين ويحفزهم لتحقيق الاهداف</a:t>
            </a:r>
            <a:r>
              <a:rPr lang="en-US" sz="5500" dirty="0" smtClean="0"/>
              <a:t> .</a:t>
            </a:r>
          </a:p>
          <a:p>
            <a:pPr lvl="0" algn="r" rtl="1"/>
            <a:r>
              <a:rPr lang="ar-SA" sz="5500" dirty="0" smtClean="0"/>
              <a:t>الاهتمام بالمشاركات في الانشطة وليس على النتائج بشكل كبير</a:t>
            </a:r>
            <a:r>
              <a:rPr lang="en-US" sz="5500" dirty="0" smtClean="0"/>
              <a:t> . </a:t>
            </a:r>
          </a:p>
          <a:p>
            <a:pPr lvl="0" algn="r" rtl="1"/>
            <a:r>
              <a:rPr lang="ar-SA" sz="5500" dirty="0" smtClean="0"/>
              <a:t>ان يكون اكثر ميلا الى السلوك الدرمقراطي والدبلماسي في القيادة وهي بالتالي اكثر تحقيقا للاهداف</a:t>
            </a:r>
            <a:r>
              <a:rPr lang="en-US" sz="5500" dirty="0" smtClean="0"/>
              <a:t> .</a:t>
            </a:r>
          </a:p>
          <a:p>
            <a:pPr lvl="0" algn="r" rtl="1"/>
            <a:r>
              <a:rPr lang="ar-SA" sz="5500" dirty="0" smtClean="0"/>
              <a:t>القدرة على تخصيص الموارد الازمــة لتحــقيق الاهداف</a:t>
            </a:r>
            <a:r>
              <a:rPr lang="en-US" sz="5500" dirty="0" smtClean="0"/>
              <a:t> .</a:t>
            </a:r>
          </a:p>
          <a:p>
            <a:r>
              <a:rPr lang="ar-SA" dirty="0" smtClean="0"/>
              <a:t>استخدام الادارة الاستراتيجية والتخطيط والاستراتيجي للوصول الى الاهداف المطلوبة </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مصادر القيادة</a:t>
            </a:r>
            <a:endParaRPr lang="en-US" dirty="0"/>
          </a:p>
        </p:txBody>
      </p:sp>
      <p:sp>
        <p:nvSpPr>
          <p:cNvPr id="3" name="Content Placeholder 2"/>
          <p:cNvSpPr>
            <a:spLocks noGrp="1"/>
          </p:cNvSpPr>
          <p:nvPr>
            <p:ph idx="1"/>
          </p:nvPr>
        </p:nvSpPr>
        <p:spPr>
          <a:xfrm>
            <a:off x="428596" y="1285860"/>
            <a:ext cx="8229600" cy="4525963"/>
          </a:xfrm>
        </p:spPr>
        <p:txBody>
          <a:bodyPr>
            <a:normAutofit fontScale="25000" lnSpcReduction="20000"/>
          </a:bodyPr>
          <a:lstStyle/>
          <a:p>
            <a:pPr algn="r" rtl="1">
              <a:buNone/>
            </a:pPr>
            <a:r>
              <a:rPr lang="ar-SA" sz="4800" dirty="0" smtClean="0"/>
              <a:t>القيادة</a:t>
            </a:r>
            <a:r>
              <a:rPr lang="ar-SA" sz="4800" baseline="30000" dirty="0" smtClean="0"/>
              <a:t> </a:t>
            </a:r>
            <a:r>
              <a:rPr lang="ar-SA" sz="4800" dirty="0" smtClean="0"/>
              <a:t>كما أوضحنا سابقا تتضمن قدر كبير من المثابر بالاخرين من أجل تحقيق اهداف محددة . بمعنى أن القيادة تتجسد في شخص يتمتع بموقع قيادي يستطيع من خلاله أن يمارس التأثير على الجماعة في موقف معين . والقيادة تتطلب أن يتمتع الشخص ذو التأثير بسلطة أو قوة تأثير معينة تميزه عن غيره من لا يمتلكون مثل هذه القوة أو السلطة ، وعليه فأن مصادر قوة القيادة تتصف على النحو التالي</a:t>
            </a:r>
            <a:r>
              <a:rPr lang="ar-SA" sz="4800" baseline="30000" dirty="0" smtClean="0"/>
              <a:t>  </a:t>
            </a:r>
            <a:r>
              <a:rPr lang="ar-SA" sz="4800" dirty="0" smtClean="0"/>
              <a:t>:</a:t>
            </a:r>
            <a:endParaRPr lang="en-US" sz="4800" dirty="0" smtClean="0"/>
          </a:p>
          <a:p>
            <a:pPr algn="r" rtl="1">
              <a:buNone/>
            </a:pPr>
            <a:r>
              <a:rPr lang="ar-SA" sz="4800" dirty="0" smtClean="0"/>
              <a:t>1. </a:t>
            </a:r>
            <a:r>
              <a:rPr lang="ar-SA" sz="4800" b="1" dirty="0" smtClean="0"/>
              <a:t>السلطة الرسمية :</a:t>
            </a:r>
            <a:endParaRPr lang="en-US" sz="4800" dirty="0" smtClean="0"/>
          </a:p>
          <a:p>
            <a:pPr algn="r" rtl="1">
              <a:buNone/>
            </a:pPr>
            <a:r>
              <a:rPr lang="ar-SA" sz="4800" dirty="0" smtClean="0"/>
              <a:t>وصف أبرز انواعها الاتية :- </a:t>
            </a:r>
            <a:endParaRPr lang="en-US" sz="4800" dirty="0" smtClean="0"/>
          </a:p>
          <a:p>
            <a:pPr algn="r" rtl="1">
              <a:buNone/>
            </a:pPr>
            <a:r>
              <a:rPr lang="ar-SA" sz="4800" dirty="0" smtClean="0"/>
              <a:t>أ ـ قوة المكافأة : عندما يشعر الفرد أن طاعته للامور رئيسية ستعود بمكافأة مادية (راتب ، أجر على سبيل المثال) أو بمكافئة معنوية (كتاب شكر وتقدير ، وسام عمل .. الخ) فأنـه سوف ينظر الى قائده باجلال ويحترم هذه الخاصية فيه من خلال المزيد من الطاعة والولاء ، في هذه الحالة فأن مصدر قوة القيادة هو قوة المكافأة التي يقدمها الرئيس لاتباعه .</a:t>
            </a:r>
            <a:endParaRPr lang="en-US" sz="4800" dirty="0" smtClean="0"/>
          </a:p>
          <a:p>
            <a:pPr algn="r" rtl="1">
              <a:buNone/>
            </a:pPr>
            <a:r>
              <a:rPr lang="ar-SA" sz="4800" b="1" dirty="0" smtClean="0"/>
              <a:t>ب ـ قوة الكراهية :</a:t>
            </a:r>
            <a:endParaRPr lang="en-US" sz="4800" dirty="0" smtClean="0"/>
          </a:p>
          <a:p>
            <a:pPr algn="r">
              <a:buNone/>
            </a:pPr>
            <a:r>
              <a:rPr lang="ar-SA" sz="4800" dirty="0" smtClean="0"/>
              <a:t>والعكس صحيح ، عندما يشعر الفرد بأن اخفاقاته في عمله ستؤدي الى حرمانه من المكافأة أو إيقاع العقوبة الرادعة بحقه سواء كان العقاب مادياً أو معنوياً ومن هنا فأن الخوف سوف يأنب الفرد فنقول من هذه الحالة أن مصدر القوة هو الخوف من الرئيس إذا ما أرتكب الفرد عملاً يعاقب عليه .                                                                      </a:t>
            </a:r>
            <a:endParaRPr lang="en-US" sz="4800" dirty="0" smtClean="0"/>
          </a:p>
          <a:p>
            <a:pPr algn="r">
              <a:buNone/>
            </a:pPr>
            <a:r>
              <a:rPr lang="ar-SA" sz="4800" dirty="0" smtClean="0"/>
              <a:t>ج. السلطة القانونية :                                                                    </a:t>
            </a:r>
            <a:endParaRPr lang="en-US" sz="4800" dirty="0" smtClean="0"/>
          </a:p>
          <a:p>
            <a:pPr algn="r" rtl="1">
              <a:buNone/>
            </a:pPr>
            <a:r>
              <a:rPr lang="ar-SA" sz="4800" dirty="0" smtClean="0"/>
              <a:t>أن مصدر هذه القوة هو المراكز الرسمية التي يحتلها الفرد في التنظيم الاداري وهذه القوة تنساب من أعلى الى أسفل فترى  الاداري يتمتع بسلطة شرعية أو قانونية على من يعمل معهم تحت سلطته .</a:t>
            </a:r>
            <a:endParaRPr lang="en-US" sz="4800" dirty="0" smtClean="0"/>
          </a:p>
          <a:p>
            <a:pPr algn="r" rtl="1">
              <a:buNone/>
            </a:pPr>
            <a:r>
              <a:rPr lang="ar-SA" sz="4800" b="1" dirty="0" smtClean="0"/>
              <a:t>2. قوة التأثير :</a:t>
            </a:r>
            <a:endParaRPr lang="en-US" sz="4800" dirty="0" smtClean="0"/>
          </a:p>
          <a:p>
            <a:pPr algn="r">
              <a:buNone/>
            </a:pPr>
            <a:r>
              <a:rPr lang="ar-SA" sz="4800" b="1" dirty="0" smtClean="0"/>
              <a:t>هذه القوة مرتبطة بالشخص نفسه لا المنصب . ومن أبرز اشكالها آلاتي :-                </a:t>
            </a:r>
            <a:endParaRPr lang="en-US" sz="4800" b="1" dirty="0" smtClean="0"/>
          </a:p>
          <a:p>
            <a:pPr algn="r" rtl="1">
              <a:buNone/>
            </a:pPr>
            <a:r>
              <a:rPr lang="ar-SA" sz="4800" dirty="0" smtClean="0"/>
              <a:t>أ ـ </a:t>
            </a:r>
            <a:r>
              <a:rPr lang="ar-SA" sz="4800" b="1" dirty="0" smtClean="0"/>
              <a:t>قوة التخصص</a:t>
            </a:r>
            <a:r>
              <a:rPr lang="ar-SA" sz="4800" dirty="0" smtClean="0"/>
              <a:t> :</a:t>
            </a:r>
            <a:endParaRPr lang="en-US" sz="4800" dirty="0" smtClean="0"/>
          </a:p>
          <a:p>
            <a:pPr algn="r" rtl="1">
              <a:buNone/>
            </a:pPr>
            <a:r>
              <a:rPr lang="ar-SA" sz="4800" dirty="0" smtClean="0"/>
              <a:t>أن الخبرة المتراكمة في مجال التخصص أو المعرفة التي يمتلكها الفرد ويكون مميزاً فيها عن غيره أو اقرانه تعطيه قوة تمكنه من القيادة ، فالمهندس الكيمياوي العريق في تخصصه والخبرة في مجال عمله يتمتع بقوة التخصص في التأثير على المهندسين الاخرين ممن لا يتمتعون بهذه القوة الفريدة النابعة من التخصص الدقيق والمعرفة الواسعة والمتعمق في مجال الهندسة الكيمياوية وهكذا </a:t>
            </a:r>
            <a:endParaRPr lang="en-US" sz="4800" dirty="0" smtClean="0"/>
          </a:p>
          <a:p>
            <a:pPr algn="r" rtl="1">
              <a:buNone/>
            </a:pPr>
            <a:r>
              <a:rPr lang="ar-SA" sz="4800" dirty="0" smtClean="0"/>
              <a:t>     ب ـ</a:t>
            </a:r>
            <a:r>
              <a:rPr lang="ar-SA" sz="4800" b="1" dirty="0" smtClean="0"/>
              <a:t> قوة الاعجاب</a:t>
            </a:r>
            <a:r>
              <a:rPr lang="ar-SA" sz="4800" dirty="0" smtClean="0"/>
              <a:t> :</a:t>
            </a:r>
            <a:endParaRPr lang="en-US" sz="4800" dirty="0" smtClean="0"/>
          </a:p>
          <a:p>
            <a:pPr algn="r" rtl="1">
              <a:buNone/>
            </a:pPr>
            <a:r>
              <a:rPr lang="ar-SA" sz="4800" dirty="0" smtClean="0"/>
              <a:t>ويحصل عليها الفرد عادة نتيجة إعجاب مديره أو تابعه ببعض الصفات الشخصية التي تجعلهم يتعلقون به ويعبرون عن إعجابهم به تقديرهم له فالجاذبية تجعل هذا الشخص قائداً يؤثر في الاخرين .</a:t>
            </a:r>
            <a:endParaRPr lang="en-US" sz="4800" dirty="0" smtClean="0"/>
          </a:p>
          <a:p>
            <a:pPr algn="r"/>
            <a:endParaRPr lang="en-US" sz="2800"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التخطيط </a:t>
            </a:r>
            <a:endParaRPr lang="en-US" dirty="0"/>
          </a:p>
        </p:txBody>
      </p:sp>
      <p:pic>
        <p:nvPicPr>
          <p:cNvPr id="4098" name="Picture 2" descr="http://www.mdcegypt.com/Site-Arabic/Management%20Approaches-Arabic/Management-%20Leadership-Arabic/M-Leadership-6/6.gif"/>
          <p:cNvPicPr>
            <a:picLocks noChangeAspect="1" noChangeArrowheads="1"/>
          </p:cNvPicPr>
          <p:nvPr/>
        </p:nvPicPr>
        <p:blipFill>
          <a:blip r:embed="rId2" cstate="print"/>
          <a:srcRect/>
          <a:stretch>
            <a:fillRect/>
          </a:stretch>
        </p:blipFill>
        <p:spPr bwMode="auto">
          <a:xfrm>
            <a:off x="1285852" y="1571612"/>
            <a:ext cx="6429420" cy="364333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ar-IQ" sz="2400" dirty="0" smtClean="0">
                <a:cs typeface="+mj-cs"/>
              </a:rPr>
              <a:t>       </a:t>
            </a:r>
            <a:r>
              <a:rPr lang="ar-SA" sz="2400" dirty="0" smtClean="0">
                <a:cs typeface="+mj-cs"/>
              </a:rPr>
              <a:t>وصف (</a:t>
            </a:r>
            <a:r>
              <a:rPr lang="en-US" sz="2400" dirty="0" smtClean="0">
                <a:cs typeface="+mj-cs"/>
              </a:rPr>
              <a:t>Koontz </a:t>
            </a:r>
            <a:r>
              <a:rPr lang="en-US" sz="2400" dirty="0" err="1" smtClean="0">
                <a:cs typeface="+mj-cs"/>
              </a:rPr>
              <a:t>Weihrich</a:t>
            </a:r>
            <a:r>
              <a:rPr lang="ar-SA" sz="2400" dirty="0" smtClean="0">
                <a:cs typeface="+mj-cs"/>
              </a:rPr>
              <a:t>) الإدارة بأنها : العملية الخاصة بتصميم، وصيانة بيئة معينة يعمل فيها الأفراد معا كفريق بكفاءة؛ وذلك لإنجاز أهداف مختارة". يرى (</a:t>
            </a:r>
            <a:r>
              <a:rPr lang="en-US" sz="2400" dirty="0" smtClean="0">
                <a:cs typeface="+mj-cs"/>
              </a:rPr>
              <a:t>Holt</a:t>
            </a:r>
            <a:r>
              <a:rPr lang="ar-SA" sz="2400" dirty="0" smtClean="0">
                <a:cs typeface="+mj-cs"/>
              </a:rPr>
              <a:t>) أن الإدارة هي: "العملية المتعلقة بالتخطيط، والتنظيم، والقيادة، والرقابة لكل من الموارد البشرية، والمادية، والمالية، والمعلومات في بيئة تنظيمية معينة"</a:t>
            </a:r>
            <a:r>
              <a:rPr lang="en-US" sz="2400" baseline="30000" dirty="0" smtClean="0">
                <a:cs typeface="+mj-cs"/>
              </a:rPr>
              <a:t>(1)</a:t>
            </a:r>
            <a:r>
              <a:rPr lang="ar-SA" sz="2400" dirty="0" smtClean="0">
                <a:cs typeface="+mj-cs"/>
              </a:rPr>
              <a:t>. يعرفها (</a:t>
            </a:r>
            <a:r>
              <a:rPr lang="en-US" sz="2400" dirty="0" smtClean="0">
                <a:cs typeface="+mj-cs"/>
              </a:rPr>
              <a:t>Taylor</a:t>
            </a:r>
            <a:r>
              <a:rPr lang="ar-SA" sz="2400" dirty="0" smtClean="0">
                <a:cs typeface="+mj-cs"/>
              </a:rPr>
              <a:t>) على أنها: "تحديد ما هو مطلوب عمله من العاملين بشكل صحيح، ثم التأكد من انهم ودون ما هو مطلوب به بأفضل الطرق، وأقل التكاليف"</a:t>
            </a:r>
            <a:r>
              <a:rPr lang="en-US" sz="2400" baseline="30000" dirty="0" smtClean="0">
                <a:cs typeface="+mj-cs"/>
              </a:rPr>
              <a:t>(2)</a:t>
            </a:r>
            <a:r>
              <a:rPr lang="ar-SA" sz="2400" dirty="0" smtClean="0">
                <a:cs typeface="+mj-cs"/>
              </a:rPr>
              <a:t>، من خلال التعاريف السابقة، يمكن القول بأن الإدارة هي: تنفيذ الأعمال بوسيلة فعالة، وذات كفاءة؛ لتحقيق الأهداف التي تسعى إليها المنظمة، وذلك عن طريق الاستخدام الأمثل للموارد المتاحة كلها، والتي تتضمنها عمليات التخطيط، والتنسيق، والتوجيه، والرقابة، والتنظيم، والقيادة .</a:t>
            </a:r>
            <a:endParaRPr lang="en-US" sz="2400" dirty="0" smtClean="0">
              <a:cs typeface="+mj-cs"/>
            </a:endParaRPr>
          </a:p>
          <a:p>
            <a:pPr algn="r" rtl="1">
              <a:buNone/>
            </a:pPr>
            <a:r>
              <a:rPr lang="en-US" sz="2400" dirty="0" smtClean="0"/>
              <a:t> </a:t>
            </a:r>
          </a:p>
          <a:p>
            <a:pPr algn="r">
              <a:buNone/>
            </a:pP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التنظيم</a:t>
            </a:r>
            <a:r>
              <a:rPr lang="ar-BH" dirty="0" smtClean="0"/>
              <a:t> </a:t>
            </a:r>
            <a:endParaRPr lang="en-US" dirty="0"/>
          </a:p>
        </p:txBody>
      </p:sp>
      <p:pic>
        <p:nvPicPr>
          <p:cNvPr id="3074" name="Picture 2" descr="Organizational Chart"/>
          <p:cNvPicPr>
            <a:picLocks noChangeAspect="1" noChangeArrowheads="1"/>
          </p:cNvPicPr>
          <p:nvPr/>
        </p:nvPicPr>
        <p:blipFill>
          <a:blip r:embed="rId2" cstate="print"/>
          <a:srcRect/>
          <a:stretch>
            <a:fillRect/>
          </a:stretch>
        </p:blipFill>
        <p:spPr bwMode="auto">
          <a:xfrm>
            <a:off x="1142976" y="1357298"/>
            <a:ext cx="7072362" cy="3857652"/>
          </a:xfrm>
          <a:prstGeom prst="rect">
            <a:avLst/>
          </a:prstGeom>
          <a:noFill/>
        </p:spPr>
      </p:pic>
      <p:sp>
        <p:nvSpPr>
          <p:cNvPr id="3078" name="AutoShape 6"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التوجية</a:t>
            </a:r>
            <a:endParaRPr lang="en-US" dirty="0"/>
          </a:p>
        </p:txBody>
      </p:sp>
      <p:pic>
        <p:nvPicPr>
          <p:cNvPr id="2050" name="Picture 2" descr="Related image"/>
          <p:cNvPicPr>
            <a:picLocks noChangeAspect="1" noChangeArrowheads="1"/>
          </p:cNvPicPr>
          <p:nvPr/>
        </p:nvPicPr>
        <p:blipFill>
          <a:blip r:embed="rId3" cstate="print"/>
          <a:srcRect/>
          <a:stretch>
            <a:fillRect/>
          </a:stretch>
        </p:blipFill>
        <p:spPr bwMode="auto">
          <a:xfrm>
            <a:off x="1357290" y="1500174"/>
            <a:ext cx="6786610" cy="4143404"/>
          </a:xfrm>
          <a:prstGeom prst="rect">
            <a:avLst/>
          </a:prstGeom>
          <a:noFill/>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54494"/>
          </a:xfrm>
        </p:spPr>
        <p:txBody>
          <a:bodyPr/>
          <a:lstStyle/>
          <a:p>
            <a:r>
              <a:rPr lang="ar-IQ" dirty="0" smtClean="0"/>
              <a:t> </a:t>
            </a:r>
            <a:endParaRPr lang="en-US" dirty="0"/>
          </a:p>
        </p:txBody>
      </p:sp>
      <p:pic>
        <p:nvPicPr>
          <p:cNvPr id="1026" name="Picture 2" descr="Image result for ‫التنسيق الاداري‬‎"/>
          <p:cNvPicPr>
            <a:picLocks noChangeAspect="1" noChangeArrowheads="1"/>
          </p:cNvPicPr>
          <p:nvPr/>
        </p:nvPicPr>
        <p:blipFill>
          <a:blip r:embed="rId2" cstate="print"/>
          <a:srcRect/>
          <a:stretch>
            <a:fillRect/>
          </a:stretch>
        </p:blipFill>
        <p:spPr bwMode="auto">
          <a:xfrm>
            <a:off x="214282" y="357166"/>
            <a:ext cx="8715436" cy="5214974"/>
          </a:xfrm>
          <a:prstGeom prst="rect">
            <a:avLst/>
          </a:prstGeom>
          <a:noFill/>
        </p:spPr>
      </p:pic>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Related image"/>
          <p:cNvPicPr>
            <a:picLocks noChangeAspect="1" noChangeArrowheads="1"/>
          </p:cNvPicPr>
          <p:nvPr/>
        </p:nvPicPr>
        <p:blipFill>
          <a:blip r:embed="rId2" cstate="print"/>
          <a:srcRect/>
          <a:stretch>
            <a:fillRect/>
          </a:stretch>
        </p:blipFill>
        <p:spPr bwMode="auto">
          <a:xfrm>
            <a:off x="785786" y="1714488"/>
            <a:ext cx="7358114" cy="45624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642918"/>
            <a:ext cx="8229600" cy="5526095"/>
          </a:xfrm>
        </p:spPr>
        <p:txBody>
          <a:bodyPr>
            <a:normAutofit lnSpcReduction="10000"/>
          </a:bodyPr>
          <a:lstStyle/>
          <a:p>
            <a:pPr algn="r" rtl="1">
              <a:buNone/>
            </a:pPr>
            <a:r>
              <a:rPr lang="ar-SA" sz="1800" b="1" cap="small" dirty="0" smtClean="0">
                <a:cs typeface="+mj-cs"/>
              </a:rPr>
              <a:t>فلسفة الإدارة:</a:t>
            </a:r>
            <a:endParaRPr lang="en-US" sz="1800" b="1" dirty="0" smtClean="0">
              <a:cs typeface="+mj-cs"/>
            </a:endParaRPr>
          </a:p>
          <a:p>
            <a:pPr algn="r" rtl="1">
              <a:buNone/>
            </a:pPr>
            <a:r>
              <a:rPr lang="ar-IQ" sz="1600" dirty="0" smtClean="0">
                <a:cs typeface="+mj-cs"/>
              </a:rPr>
              <a:t>          </a:t>
            </a:r>
            <a:r>
              <a:rPr lang="ar-SA" sz="1600" dirty="0" smtClean="0">
                <a:cs typeface="+mj-cs"/>
              </a:rPr>
              <a:t>كانت الإدارة في الماضي بسيطة ومحدودة وفقا لبساطة المجتمعات وتعقدت تطور المجتمعات وظهرت أصولها العلمية في القرن السادس عشر في أوربا التي دولت تطوير الإدارة الحكومية في ذلك الحين.</a:t>
            </a:r>
            <a:endParaRPr lang="en-US" sz="1600" dirty="0" smtClean="0">
              <a:cs typeface="+mj-cs"/>
            </a:endParaRPr>
          </a:p>
          <a:p>
            <a:pPr algn="r" rtl="1">
              <a:buNone/>
            </a:pPr>
            <a:r>
              <a:rPr lang="ar-IQ" sz="1600" dirty="0" smtClean="0">
                <a:cs typeface="+mj-cs"/>
              </a:rPr>
              <a:t>       </a:t>
            </a:r>
            <a:r>
              <a:rPr lang="ar-SA" sz="1600" dirty="0" smtClean="0">
                <a:cs typeface="+mj-cs"/>
              </a:rPr>
              <a:t>أما ظهور الإدارة علم له أصوله وأسسه وميادينه في القرن العشرين إذ ظهرت مفهوم علمي عام 1911م وتركزت في ميادين الإدارة الصناعية في أمريكا ولقد كان الهدف من الإدارة في بداية ظهورها هو وضع الهداف للعاملين لتنفيذها ووضع القواعد واللوائح لكي يسيروا عليها وتصميم هياكل إدارية للسيطرة ومتابعة رقابية الضمان التنفيذ غير أن أهداف الإدارة في القرن الحادي والعشرين هي تشجيع الإبداع</a:t>
            </a:r>
            <a:endParaRPr lang="en-US" sz="1600" dirty="0" smtClean="0">
              <a:cs typeface="+mj-cs"/>
            </a:endParaRPr>
          </a:p>
          <a:p>
            <a:pPr algn="r" rtl="1">
              <a:buNone/>
            </a:pPr>
            <a:r>
              <a:rPr lang="ar-IQ" sz="1600" dirty="0" smtClean="0">
                <a:cs typeface="+mj-cs"/>
              </a:rPr>
              <a:t>       </a:t>
            </a:r>
            <a:r>
              <a:rPr lang="ar-SA" sz="1600" dirty="0" smtClean="0">
                <a:cs typeface="+mj-cs"/>
              </a:rPr>
              <a:t>والابتكار واستثارة الحماس وتحسين معدلات النمو ومواكبة التحولات والتغيرات الاقتصادية والسياسية والاجتماعية والمناخية وظهور تطور التكنولوجيا الحديثة.</a:t>
            </a:r>
            <a:endParaRPr lang="en-US" sz="1600" dirty="0" smtClean="0">
              <a:cs typeface="+mj-cs"/>
            </a:endParaRPr>
          </a:p>
          <a:p>
            <a:pPr algn="r" rtl="1">
              <a:buNone/>
            </a:pPr>
            <a:r>
              <a:rPr lang="ar-IQ" sz="1600" dirty="0" smtClean="0">
                <a:cs typeface="+mj-cs"/>
              </a:rPr>
              <a:t>       </a:t>
            </a:r>
            <a:r>
              <a:rPr lang="ar-SA" sz="1600" dirty="0" smtClean="0">
                <a:cs typeface="+mj-cs"/>
              </a:rPr>
              <a:t>وقد تأثرت الإدارة في أوربا وامريكا بأفكار ( تايلور) التي تركزت على رفع الكفاءة الصناعية من خلال رفع الإنتاج وخفض كلفته والفصل بين تخطيط الأعمال وتنفيذها وان الملاحظة والقياس والتجربة هي المداخل العلمية للمنهج الإداري فضلا من تأكيد على الحوافز والأجور العالية وتحسين ظروف العمل وتحفيز العاملين باستمرار لتحسين الإنتاج ورفع وإن الدور الذي لعبته فلسفة الإدارة العلمية هي تطوير الإنتاج واستخدام الأسلوب العلمي وإيجاد نظام رقابة فعال وتطوير مفهوم القيادة الإدارية، وبذلك تكون إدارة التربية الرياضية قد أخذت من الإدارة العلمية الكثير من المبادئ في مجالات الأعداد والتدريب والعلاقات الإنسانية اللانفسي بالسلوك الإنساني في العمل وتحسين معنوية العاملين ورفعها.</a:t>
            </a:r>
            <a:endParaRPr lang="en-US" sz="1600" dirty="0" smtClean="0">
              <a:cs typeface="+mj-cs"/>
            </a:endParaRPr>
          </a:p>
          <a:p>
            <a:pPr algn="r" rtl="1">
              <a:buNone/>
            </a:pPr>
            <a:r>
              <a:rPr lang="ar-IQ" sz="1600" dirty="0" smtClean="0">
                <a:cs typeface="+mj-cs"/>
              </a:rPr>
              <a:t>        </a:t>
            </a:r>
            <a:r>
              <a:rPr lang="ar-SA" sz="1600" dirty="0" smtClean="0">
                <a:cs typeface="+mj-cs"/>
              </a:rPr>
              <a:t>وتستمد الإدارة في التربية الرياضية فلسفتها من أهدافها العامة والخاصة عبر الاستراتيجيات فعال توظف مواطن القوة في الجوانب البدنية والنفسية والاجتماعية وتحديد مواطن الضعف وتعالجها فضلا عن فهم قوة المنافس وخصائصه في الأنشطة الرياضية المختلفة.</a:t>
            </a:r>
            <a:endParaRPr lang="en-US" sz="1600" dirty="0" smtClean="0">
              <a:cs typeface="+mj-cs"/>
            </a:endParaRPr>
          </a:p>
          <a:p>
            <a:pPr algn="r">
              <a:buNone/>
            </a:pPr>
            <a:r>
              <a:rPr lang="ar-SA" sz="1600" dirty="0" smtClean="0">
                <a:cs typeface="+mj-cs"/>
              </a:rPr>
              <a:t>وان التخطيط الاستراتيجي في المؤسسات التربوية والرياضية معنى بان يغني عن المعلومات لكي يوفر الأساس البرامج الرياضية قادرة على تحقيق أهداف الهيئات والمؤسسات الشبابية والرياضية من خلال الاستفادة الكاملة من الموارد الامكانيات المتاحة بالتنظيم الجيد والاستثمار الكامل للموارد البشرية باستخدام الطرق والأساليب الحديثة في الإدارية </a:t>
            </a:r>
            <a:r>
              <a:rPr lang="ar-SA" sz="1600" dirty="0" smtClean="0"/>
              <a:t>الرياضية ومواكبة مستحدثات العص</a:t>
            </a:r>
            <a:r>
              <a:rPr lang="ar-SA" sz="1600" dirty="0" smtClean="0">
                <a:cs typeface="+mj-cs"/>
              </a:rPr>
              <a:t>كفاءته</a:t>
            </a:r>
            <a:r>
              <a:rPr lang="ar-SA" sz="1600" dirty="0" smtClean="0"/>
              <a:t>.</a:t>
            </a: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4983179"/>
          </a:xfrm>
        </p:spPr>
        <p:txBody>
          <a:bodyPr>
            <a:normAutofit fontScale="55000" lnSpcReduction="20000"/>
          </a:bodyPr>
          <a:lstStyle/>
          <a:p>
            <a:pPr algn="r">
              <a:buNone/>
            </a:pPr>
            <a:r>
              <a:rPr lang="ar-IQ" sz="2800" dirty="0" smtClean="0"/>
              <a:t>                                                                                  </a:t>
            </a:r>
            <a:endParaRPr lang="en-US" sz="2800" dirty="0" smtClean="0"/>
          </a:p>
          <a:p>
            <a:pPr algn="r">
              <a:buNone/>
            </a:pPr>
            <a:r>
              <a:rPr lang="ar-IQ" sz="2900" dirty="0" smtClean="0"/>
              <a:t>و</a:t>
            </a:r>
            <a:r>
              <a:rPr lang="ar-EG" sz="2900" dirty="0" smtClean="0"/>
              <a:t>عرفت الإدارة منذ وجدت المجتمعات الإنسانية على هذه البسيطه ذلك أن الإنسان منذ هبط على هذه الأرض فرضت علية ظروف الحياة أن يعيش مع غيره ولايستطيع أن يعيش في عزلة لذا أخذ يتعاون وينسق الجهود مع الآخرين لتوفير مطالب الحياة . </a:t>
            </a:r>
            <a:r>
              <a:rPr lang="ar-IQ" sz="2900" dirty="0" smtClean="0"/>
              <a:t>         </a:t>
            </a:r>
            <a:r>
              <a:rPr lang="ar-EG" sz="2900" dirty="0" smtClean="0"/>
              <a:t>                     </a:t>
            </a:r>
            <a:endParaRPr lang="en-US" sz="2900" dirty="0" smtClean="0"/>
          </a:p>
          <a:p>
            <a:pPr algn="r">
              <a:buNone/>
            </a:pPr>
            <a:r>
              <a:rPr lang="en-US" sz="2900" dirty="0" smtClean="0"/>
              <a:t>      </a:t>
            </a:r>
            <a:r>
              <a:rPr lang="ar-EG" sz="2900" dirty="0" smtClean="0"/>
              <a:t>وتظهر العمليات الإدارية في أبسط صورها في الأسرة بحكم تكوينها وطبيعة الروابط التي تربط بين أعضائها إذ تبرز في إطار النظام الأسري كثيراً من العمليات الإدارية التي يقوم بدراستها العلماء الإداريين المتخصصين، كتقسيم العمل، التخصص، توزيع الأدوار، القيادة، التشاور، الضبط  وقد أكد مارشل ديموك في كتابه : تاريخ الإدارة العامة على أن الإدارة قديمة قدم الحضارات الإنسانية اذ كانت موضع إهتمام الحضارات القديمه المصرية والإغريقية والسومرية والصينية وغيرها وتدل على ذلك السجلات القديمه التي أمكن العثور </a:t>
            </a:r>
            <a:r>
              <a:rPr lang="ar-IQ" sz="2900" dirty="0" smtClean="0"/>
              <a:t>عليها</a:t>
            </a:r>
            <a:r>
              <a:rPr lang="ar-EG" sz="2900" dirty="0" smtClean="0"/>
              <a:t>.         </a:t>
            </a:r>
            <a:endParaRPr lang="en-US" sz="2900" dirty="0" smtClean="0"/>
          </a:p>
          <a:p>
            <a:pPr algn="r">
              <a:buNone/>
            </a:pPr>
            <a:r>
              <a:rPr lang="ar-EG" sz="2900" dirty="0" smtClean="0"/>
              <a:t>"ثم جاء الإسلام ليرسي قواعد الأفكار والعمليات الإدارية سابقاً من ذلك تلك الأفكار التي تدعو إليه النظريات الإدارية المعاصره من خلال المبادئ الإدارية الراقية التي أرسي قواعدها الإسلام مثل : مبدأ الشورى ، مبدأ الحوافز، قواعد الطاعه لله فلا طاعة لمخلوق في معصية الخالق وتفويض السلطه. ولقد إنبثق عن ذلك كله النظام الإدارى الإسلامي الذي تمثل بنظام الدواوين التي انتشرت في العهد الاسلامي والتي تشبه الوزارات اليوم.                          </a:t>
            </a:r>
            <a:endParaRPr lang="en-US" sz="2900" dirty="0" smtClean="0"/>
          </a:p>
          <a:p>
            <a:pPr algn="r">
              <a:buNone/>
            </a:pPr>
            <a:r>
              <a:rPr lang="ar-EG" sz="2900" dirty="0" smtClean="0"/>
              <a:t>والإدارة عنصر ضروري في الحياه فكل فرد في المجتمع بحاجة إلى الإدارة لأن كل فرد لديه هدف ولدية الموارد المادية والبشرية فهو يحتاج إلى إدارة أعماله الخاصة وإلى إدارة وقته وإلى إدارة تصرفاته وأسرته وإن كان عنصراً فاعلاً في المجتمع تراه يشارك في إدارة مؤسسات اجتماعية واقتصادية وغيرها، وقد ظهرت الإدارة منذ عهد آدم علية السلام ولكنها بشكل غير متطور وغير منظم كما هو عليه في الوقت الحاضر فكانت لهم أهداف يخططون لها وبعد ذلك يتم التنفيذ من خلال تنظيم الجهود وتوجيهها وتدعيمها بالقرارات، وتطورت الإدارة من خلال جهود وتجارب الآخرين ودراساتهم إذ أصبحت علما مستقلا يتم تعلمه والتطور علية فوصلت إلى ما وصلت إلية من تطور في الوقت الحاضر، والإدارة معناها " مجموعة من الأعمال والنشاطات والقواعد التي تهدف إلى الحصول على الغايات والأهداف المطلوبه والمخطط لها، من خلال العمل والجهد الجماعي للقوى العامله ضمن الوظائف الإدارية التي تضمنت تحقيق الأهداف والتي تلبي رغبة الإدارة في الإنتاجية والاستمرارية وهي التخطيط والتنظيم والتنسيق والتوجيه والرقابة.                                                                           </a:t>
            </a:r>
            <a:endParaRPr lang="en-US" sz="2900" dirty="0" smtClean="0"/>
          </a:p>
          <a:p>
            <a:pPr algn="r"/>
            <a:endParaRPr lang="en-US" sz="29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8270</Words>
  <Application>Microsoft Office PowerPoint</Application>
  <PresentationFormat>عرض على الشاشة (3:4)‏</PresentationFormat>
  <Paragraphs>519</Paragraphs>
  <Slides>73</Slides>
  <Notes>2</Notes>
  <HiddenSlides>1</HiddenSlides>
  <MMClips>0</MMClips>
  <ScaleCrop>false</ScaleCrop>
  <HeadingPairs>
    <vt:vector size="4" baseType="variant">
      <vt:variant>
        <vt:lpstr>نسق</vt:lpstr>
      </vt:variant>
      <vt:variant>
        <vt:i4>1</vt:i4>
      </vt:variant>
      <vt:variant>
        <vt:lpstr>عناوين الشرائح</vt:lpstr>
      </vt:variant>
      <vt:variant>
        <vt:i4>73</vt:i4>
      </vt:variant>
    </vt:vector>
  </HeadingPairs>
  <TitlesOfParts>
    <vt:vector size="74" baseType="lpstr">
      <vt:lpstr>Office Theme</vt:lpstr>
      <vt:lpstr>جامعة ديالى                                                                             كلية التربية الاساسية                                                                             قسم التربية البدنية وعلوم الرياضة                                                                                                                           محاضرات الادارة والتنظيم   اعداد أ.م.د عدي كريم رحمان 2023-2024 </vt:lpstr>
      <vt:lpstr>عرض تقديمي في PowerPoint</vt:lpstr>
      <vt:lpstr>عرض تقديمي في PowerPoint</vt:lpstr>
      <vt:lpstr>عرض تقديمي في PowerPoint</vt:lpstr>
      <vt:lpstr>المحاضرة الاولى</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الثانية</vt:lpstr>
      <vt:lpstr>عرض تقديمي في PowerPoint</vt:lpstr>
      <vt:lpstr>عرض تقديمي في PowerPoint</vt:lpstr>
      <vt:lpstr>عرض تقديمي في PowerPoint</vt:lpstr>
      <vt:lpstr>عرض تقديمي في PowerPoint</vt:lpstr>
      <vt:lpstr>ماهية الادارة</vt:lpstr>
      <vt:lpstr>عرض تقديمي في PowerPoint</vt:lpstr>
      <vt:lpstr>عرض تقديمي في PowerPoint</vt:lpstr>
      <vt:lpstr>الهيئات الرياضية الادارية  </vt:lpstr>
      <vt:lpstr>  عناصر او مكونات  الإدارة                                                                  </vt:lpstr>
      <vt:lpstr>عرض تقديمي في PowerPoint</vt:lpstr>
      <vt:lpstr>المحاضرة الثالثة</vt:lpstr>
      <vt:lpstr>التخطيط   -1 </vt:lpstr>
      <vt:lpstr>عرض تقديمي في PowerPoint</vt:lpstr>
      <vt:lpstr>-  أنواع التخطيط                                                                         </vt:lpstr>
      <vt:lpstr>عرض تقديمي في PowerPoint</vt:lpstr>
      <vt:lpstr>عرض تقديمي في PowerPoint</vt:lpstr>
      <vt:lpstr>التخطيط في المجال الرياضي                                                               </vt:lpstr>
      <vt:lpstr>أهداف التخطيط                                                                           </vt:lpstr>
      <vt:lpstr>عرض تقديمي في PowerPoint</vt:lpstr>
      <vt:lpstr>عرض تقديمي في PowerPoint</vt:lpstr>
      <vt:lpstr>التنظيم</vt:lpstr>
      <vt:lpstr>عرض تقديمي في PowerPoint</vt:lpstr>
      <vt:lpstr> التعاريف للتنظيم </vt:lpstr>
      <vt:lpstr>عرض تقديمي في PowerPoint</vt:lpstr>
      <vt:lpstr>أهمية التنظيم</vt:lpstr>
      <vt:lpstr>عرض تقديمي في PowerPoint</vt:lpstr>
      <vt:lpstr>انواع التنظيم</vt:lpstr>
      <vt:lpstr>عرض تقديمي في PowerPoint</vt:lpstr>
      <vt:lpstr>عرض تقديمي في PowerPoint</vt:lpstr>
      <vt:lpstr>المحاضرة السادسة</vt:lpstr>
      <vt:lpstr>عرض تقديمي في PowerPoint</vt:lpstr>
      <vt:lpstr>التوجية</vt:lpstr>
      <vt:lpstr>عرض تقديمي في PowerPoint</vt:lpstr>
      <vt:lpstr>عرض تقديمي في PowerPoint</vt:lpstr>
      <vt:lpstr>عرض تقديمي في PowerPoint</vt:lpstr>
      <vt:lpstr>الرقابة</vt:lpstr>
      <vt:lpstr>تعاريف الرقابة</vt:lpstr>
      <vt:lpstr>معاير الرقابة</vt:lpstr>
      <vt:lpstr>ادارة وتنظيم درس التربية الرياضية</vt:lpstr>
      <vt:lpstr>المحاضرة الثامنة</vt:lpstr>
      <vt:lpstr>  الخطوات الواجب اتباعها لاخراج درس ناجح </vt:lpstr>
      <vt:lpstr>عرض تقديمي في PowerPoint</vt:lpstr>
      <vt:lpstr>صفات المدرس الجيد </vt:lpstr>
      <vt:lpstr>عرض تقديمي في PowerPoint</vt:lpstr>
      <vt:lpstr> القيادة</vt:lpstr>
      <vt:lpstr>تعاريف القيادة</vt:lpstr>
      <vt:lpstr>مفهوم القيادة</vt:lpstr>
      <vt:lpstr>اهمية القيادة</vt:lpstr>
      <vt:lpstr>عرض تقديمي في PowerPoint</vt:lpstr>
      <vt:lpstr>عرض تقديمي في PowerPoint</vt:lpstr>
      <vt:lpstr>عرض تقديمي في PowerPoint</vt:lpstr>
      <vt:lpstr>عرض تقديمي في PowerPoint</vt:lpstr>
      <vt:lpstr>عرض تقديمي في PowerPoint</vt:lpstr>
      <vt:lpstr>مصادر القيادة</vt:lpstr>
      <vt:lpstr>التخطيط </vt:lpstr>
      <vt:lpstr>التنظيم </vt:lpstr>
      <vt:lpstr>التوجية</vt:lpstr>
      <vt:lpstr>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dell</cp:lastModifiedBy>
  <cp:revision>76</cp:revision>
  <dcterms:created xsi:type="dcterms:W3CDTF">2016-05-30T06:38:55Z</dcterms:created>
  <dcterms:modified xsi:type="dcterms:W3CDTF">2023-12-07T10:02:50Z</dcterms:modified>
</cp:coreProperties>
</file>