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lvl="0">
      <a:defRPr lang="ar-IQ"/>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29C5ABF-4D17-45B9-B1E0-DE76B0EB60A9}" type="datetimeFigureOut">
              <a:rPr lang="ar-IQ" smtClean="0"/>
              <a:t>19/09/1441</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1140363B-A6E8-4FF7-B09F-6817372BF646}" type="slidenum">
              <a:rPr lang="ar-IQ" smtClean="0"/>
              <a:t>‹#›</a:t>
            </a:fld>
            <a:endParaRPr lang="ar-IQ"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29C5ABF-4D17-45B9-B1E0-DE76B0EB60A9}" type="datetimeFigureOut">
              <a:rPr lang="ar-IQ" smtClean="0"/>
              <a:t>19/09/1441</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1140363B-A6E8-4FF7-B09F-6817372BF646}" type="slidenum">
              <a:rPr lang="ar-IQ" smtClean="0"/>
              <a:t>‹#›</a:t>
            </a:fld>
            <a:endParaRPr lang="ar-IQ"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29C5ABF-4D17-45B9-B1E0-DE76B0EB60A9}" type="datetimeFigureOut">
              <a:rPr lang="ar-IQ" smtClean="0"/>
              <a:t>19/09/1441</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1140363B-A6E8-4FF7-B09F-6817372BF646}" type="slidenum">
              <a:rPr lang="ar-IQ" smtClean="0"/>
              <a:t>‹#›</a:t>
            </a:fld>
            <a:endParaRPr lang="ar-IQ"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29C5ABF-4D17-45B9-B1E0-DE76B0EB60A9}" type="datetimeFigureOut">
              <a:rPr lang="ar-IQ" smtClean="0"/>
              <a:t>19/09/1441</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1140363B-A6E8-4FF7-B09F-6817372BF646}" type="slidenum">
              <a:rPr lang="ar-IQ" smtClean="0"/>
              <a:t>‹#›</a:t>
            </a:fld>
            <a:endParaRPr lang="ar-IQ"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95" name="Title 94"/>
          <p:cNvSpPr>
            <a:spLocks noGrp="1"/>
          </p:cNvSpPr>
          <p:nvPr>
            <p:ph type="title"/>
          </p:nvPr>
        </p:nvSpPr>
        <p:spPr>
          <a:xfrm>
            <a:off x="457200" y="4463568"/>
            <a:ext cx="8305800" cy="1143000"/>
          </a:xfrm>
        </p:spPr>
        <p:txBody>
          <a:bodyPr/>
          <a:lstStyle/>
          <a:p>
            <a:r>
              <a:rPr lang="ar-SA" smtClean="0"/>
              <a:t>انقر لتحرير نمط العنوان الرئيسي</a:t>
            </a:r>
            <a:endParaRPr lang="en-US"/>
          </a:p>
        </p:txBody>
      </p:sp>
      <p:sp>
        <p:nvSpPr>
          <p:cNvPr id="2" name="Date Placeholder 1"/>
          <p:cNvSpPr>
            <a:spLocks noGrp="1"/>
          </p:cNvSpPr>
          <p:nvPr>
            <p:ph type="dt" sz="half" idx="10"/>
          </p:nvPr>
        </p:nvSpPr>
        <p:spPr/>
        <p:txBody>
          <a:bodyPr/>
          <a:lstStyle/>
          <a:p>
            <a:fld id="{A29C5ABF-4D17-45B9-B1E0-DE76B0EB60A9}" type="datetimeFigureOut">
              <a:rPr lang="ar-IQ" smtClean="0"/>
              <a:t>19/09/1441</a:t>
            </a:fld>
            <a:endParaRPr lang="ar-IQ" dirty="0"/>
          </a:p>
        </p:txBody>
      </p:sp>
      <p:sp>
        <p:nvSpPr>
          <p:cNvPr id="91" name="Footer Placeholder 90"/>
          <p:cNvSpPr>
            <a:spLocks noGrp="1"/>
          </p:cNvSpPr>
          <p:nvPr>
            <p:ph type="ftr" sz="quarter" idx="11"/>
          </p:nvPr>
        </p:nvSpPr>
        <p:spPr/>
        <p:txBody>
          <a:bodyPr/>
          <a:lstStyle/>
          <a:p>
            <a:endParaRPr lang="ar-IQ" dirty="0"/>
          </a:p>
        </p:txBody>
      </p:sp>
      <p:sp>
        <p:nvSpPr>
          <p:cNvPr id="92" name="Slide Number Placeholder 91"/>
          <p:cNvSpPr>
            <a:spLocks noGrp="1"/>
          </p:cNvSpPr>
          <p:nvPr>
            <p:ph type="sldNum" sz="quarter" idx="12"/>
          </p:nvPr>
        </p:nvSpPr>
        <p:spPr/>
        <p:txBody>
          <a:bodyPr/>
          <a:lstStyle/>
          <a:p>
            <a:fld id="{1140363B-A6E8-4FF7-B09F-6817372BF646}" type="slidenum">
              <a:rPr lang="ar-IQ" smtClean="0"/>
              <a:t>‹#›</a:t>
            </a:fld>
            <a:endParaRPr lang="ar-IQ"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A29C5ABF-4D17-45B9-B1E0-DE76B0EB60A9}" type="datetimeFigureOut">
              <a:rPr lang="ar-IQ" smtClean="0"/>
              <a:t>19/09/1441</a:t>
            </a:fld>
            <a:endParaRPr lang="ar-IQ" dirty="0"/>
          </a:p>
        </p:txBody>
      </p:sp>
      <p:sp>
        <p:nvSpPr>
          <p:cNvPr id="6" name="Footer Placeholder 5"/>
          <p:cNvSpPr>
            <a:spLocks noGrp="1"/>
          </p:cNvSpPr>
          <p:nvPr>
            <p:ph type="ftr" sz="quarter" idx="11"/>
          </p:nvPr>
        </p:nvSpPr>
        <p:spPr/>
        <p:txBody>
          <a:bodyPr/>
          <a:lstStyle/>
          <a:p>
            <a:endParaRPr lang="ar-IQ" dirty="0"/>
          </a:p>
        </p:txBody>
      </p:sp>
      <p:sp>
        <p:nvSpPr>
          <p:cNvPr id="7" name="Slide Number Placeholder 6"/>
          <p:cNvSpPr>
            <a:spLocks noGrp="1"/>
          </p:cNvSpPr>
          <p:nvPr>
            <p:ph type="sldNum" sz="quarter" idx="12"/>
          </p:nvPr>
        </p:nvSpPr>
        <p:spPr/>
        <p:txBody>
          <a:bodyPr/>
          <a:lstStyle/>
          <a:p>
            <a:fld id="{1140363B-A6E8-4FF7-B09F-6817372BF646}" type="slidenum">
              <a:rPr lang="ar-IQ" smtClean="0"/>
              <a:t>‹#›</a:t>
            </a:fld>
            <a:endParaRPr lang="ar-IQ"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A29C5ABF-4D17-45B9-B1E0-DE76B0EB60A9}" type="datetimeFigureOut">
              <a:rPr lang="ar-IQ" smtClean="0"/>
              <a:t>19/09/1441</a:t>
            </a:fld>
            <a:endParaRPr lang="ar-IQ" dirty="0"/>
          </a:p>
        </p:txBody>
      </p:sp>
      <p:sp>
        <p:nvSpPr>
          <p:cNvPr id="8" name="Footer Placeholder 7"/>
          <p:cNvSpPr>
            <a:spLocks noGrp="1"/>
          </p:cNvSpPr>
          <p:nvPr>
            <p:ph type="ftr" sz="quarter" idx="11"/>
          </p:nvPr>
        </p:nvSpPr>
        <p:spPr/>
        <p:txBody>
          <a:bodyPr/>
          <a:lstStyle/>
          <a:p>
            <a:endParaRPr lang="ar-IQ" dirty="0"/>
          </a:p>
        </p:txBody>
      </p:sp>
      <p:sp>
        <p:nvSpPr>
          <p:cNvPr id="9" name="Slide Number Placeholder 8"/>
          <p:cNvSpPr>
            <a:spLocks noGrp="1"/>
          </p:cNvSpPr>
          <p:nvPr>
            <p:ph type="sldNum" sz="quarter" idx="12"/>
          </p:nvPr>
        </p:nvSpPr>
        <p:spPr/>
        <p:txBody>
          <a:bodyPr/>
          <a:lstStyle/>
          <a:p>
            <a:fld id="{1140363B-A6E8-4FF7-B09F-6817372BF646}" type="slidenum">
              <a:rPr lang="ar-IQ" smtClean="0"/>
              <a:t>‹#›</a:t>
            </a:fld>
            <a:endParaRPr lang="ar-IQ"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A29C5ABF-4D17-45B9-B1E0-DE76B0EB60A9}" type="datetimeFigureOut">
              <a:rPr lang="ar-IQ" smtClean="0"/>
              <a:t>19/09/1441</a:t>
            </a:fld>
            <a:endParaRPr lang="ar-IQ" dirty="0"/>
          </a:p>
        </p:txBody>
      </p:sp>
      <p:sp>
        <p:nvSpPr>
          <p:cNvPr id="4" name="Footer Placeholder 3"/>
          <p:cNvSpPr>
            <a:spLocks noGrp="1"/>
          </p:cNvSpPr>
          <p:nvPr>
            <p:ph type="ftr" sz="quarter" idx="11"/>
          </p:nvPr>
        </p:nvSpPr>
        <p:spPr/>
        <p:txBody>
          <a:bodyPr/>
          <a:lstStyle/>
          <a:p>
            <a:endParaRPr lang="ar-IQ" dirty="0"/>
          </a:p>
        </p:txBody>
      </p:sp>
      <p:sp>
        <p:nvSpPr>
          <p:cNvPr id="5" name="Slide Number Placeholder 4"/>
          <p:cNvSpPr>
            <a:spLocks noGrp="1"/>
          </p:cNvSpPr>
          <p:nvPr>
            <p:ph type="sldNum" sz="quarter" idx="12"/>
          </p:nvPr>
        </p:nvSpPr>
        <p:spPr/>
        <p:txBody>
          <a:bodyPr/>
          <a:lstStyle/>
          <a:p>
            <a:fld id="{1140363B-A6E8-4FF7-B09F-6817372BF646}" type="slidenum">
              <a:rPr lang="ar-IQ" smtClean="0"/>
              <a:t>‹#›</a:t>
            </a:fld>
            <a:endParaRPr lang="ar-IQ"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C5ABF-4D17-45B9-B1E0-DE76B0EB60A9}" type="datetimeFigureOut">
              <a:rPr lang="ar-IQ" smtClean="0"/>
              <a:t>19/09/1441</a:t>
            </a:fld>
            <a:endParaRPr lang="ar-IQ" dirty="0"/>
          </a:p>
        </p:txBody>
      </p:sp>
      <p:sp>
        <p:nvSpPr>
          <p:cNvPr id="3" name="Footer Placeholder 2"/>
          <p:cNvSpPr>
            <a:spLocks noGrp="1"/>
          </p:cNvSpPr>
          <p:nvPr>
            <p:ph type="ftr" sz="quarter" idx="11"/>
          </p:nvPr>
        </p:nvSpPr>
        <p:spPr/>
        <p:txBody>
          <a:bodyPr/>
          <a:lstStyle/>
          <a:p>
            <a:endParaRPr lang="ar-IQ" dirty="0"/>
          </a:p>
        </p:txBody>
      </p:sp>
      <p:sp>
        <p:nvSpPr>
          <p:cNvPr id="4" name="Slide Number Placeholder 3"/>
          <p:cNvSpPr>
            <a:spLocks noGrp="1"/>
          </p:cNvSpPr>
          <p:nvPr>
            <p:ph type="sldNum" sz="quarter" idx="12"/>
          </p:nvPr>
        </p:nvSpPr>
        <p:spPr/>
        <p:txBody>
          <a:bodyPr/>
          <a:lstStyle/>
          <a:p>
            <a:fld id="{1140363B-A6E8-4FF7-B09F-6817372BF646}" type="slidenum">
              <a:rPr lang="ar-IQ" smtClean="0"/>
              <a:t>‹#›</a:t>
            </a:fld>
            <a:endParaRPr lang="ar-IQ"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A29C5ABF-4D17-45B9-B1E0-DE76B0EB60A9}" type="datetimeFigureOut">
              <a:rPr lang="ar-IQ" smtClean="0"/>
              <a:t>19/09/1441</a:t>
            </a:fld>
            <a:endParaRPr lang="ar-IQ" dirty="0"/>
          </a:p>
        </p:txBody>
      </p:sp>
      <p:sp>
        <p:nvSpPr>
          <p:cNvPr id="6" name="Footer Placeholder 5"/>
          <p:cNvSpPr>
            <a:spLocks noGrp="1"/>
          </p:cNvSpPr>
          <p:nvPr>
            <p:ph type="ftr" sz="quarter" idx="11"/>
          </p:nvPr>
        </p:nvSpPr>
        <p:spPr/>
        <p:txBody>
          <a:bodyPr/>
          <a:lstStyle/>
          <a:p>
            <a:endParaRPr lang="ar-IQ" dirty="0"/>
          </a:p>
        </p:txBody>
      </p:sp>
      <p:sp>
        <p:nvSpPr>
          <p:cNvPr id="7" name="Slide Number Placeholder 6"/>
          <p:cNvSpPr>
            <a:spLocks noGrp="1"/>
          </p:cNvSpPr>
          <p:nvPr>
            <p:ph type="sldNum" sz="quarter" idx="12"/>
          </p:nvPr>
        </p:nvSpPr>
        <p:spPr/>
        <p:txBody>
          <a:bodyPr/>
          <a:lstStyle/>
          <a:p>
            <a:fld id="{1140363B-A6E8-4FF7-B09F-6817372BF646}" type="slidenum">
              <a:rPr lang="ar-IQ" smtClean="0"/>
              <a:t>‹#›</a:t>
            </a:fld>
            <a:endParaRPr lang="ar-IQ"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en-US" dirty="0"/>
          </a:p>
        </p:txBody>
      </p:sp>
      <p:sp>
        <p:nvSpPr>
          <p:cNvPr id="5" name="Date Placeholder 4"/>
          <p:cNvSpPr>
            <a:spLocks noGrp="1"/>
          </p:cNvSpPr>
          <p:nvPr>
            <p:ph type="dt" sz="half" idx="10"/>
          </p:nvPr>
        </p:nvSpPr>
        <p:spPr/>
        <p:txBody>
          <a:bodyPr/>
          <a:lstStyle/>
          <a:p>
            <a:fld id="{A29C5ABF-4D17-45B9-B1E0-DE76B0EB60A9}" type="datetimeFigureOut">
              <a:rPr lang="ar-IQ" smtClean="0"/>
              <a:t>19/09/1441</a:t>
            </a:fld>
            <a:endParaRPr lang="ar-IQ" dirty="0"/>
          </a:p>
        </p:txBody>
      </p:sp>
      <p:sp>
        <p:nvSpPr>
          <p:cNvPr id="6" name="Footer Placeholder 5"/>
          <p:cNvSpPr>
            <a:spLocks noGrp="1"/>
          </p:cNvSpPr>
          <p:nvPr>
            <p:ph type="ftr" sz="quarter" idx="11"/>
          </p:nvPr>
        </p:nvSpPr>
        <p:spPr/>
        <p:txBody>
          <a:bodyPr/>
          <a:lstStyle/>
          <a:p>
            <a:endParaRPr lang="ar-IQ" dirty="0"/>
          </a:p>
        </p:txBody>
      </p:sp>
      <p:sp>
        <p:nvSpPr>
          <p:cNvPr id="7" name="Slide Number Placeholder 6"/>
          <p:cNvSpPr>
            <a:spLocks noGrp="1"/>
          </p:cNvSpPr>
          <p:nvPr>
            <p:ph type="sldNum" sz="quarter" idx="12"/>
          </p:nvPr>
        </p:nvSpPr>
        <p:spPr/>
        <p:txBody>
          <a:bodyPr/>
          <a:lstStyle/>
          <a:p>
            <a:fld id="{1140363B-A6E8-4FF7-B09F-6817372BF646}" type="slidenum">
              <a:rPr lang="ar-IQ" smtClean="0"/>
              <a:t>‹#›</a:t>
            </a:fld>
            <a:endParaRPr lang="ar-IQ"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29C5ABF-4D17-45B9-B1E0-DE76B0EB60A9}" type="datetimeFigureOut">
              <a:rPr lang="ar-IQ" smtClean="0"/>
              <a:t>19/09/1441</a:t>
            </a:fld>
            <a:endParaRPr lang="ar-IQ"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ar-IQ"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1140363B-A6E8-4FF7-B09F-6817372BF646}" type="slidenum">
              <a:rPr lang="ar-IQ" smtClean="0"/>
              <a:t>‹#›</a:t>
            </a:fld>
            <a:endParaRPr lang="ar-IQ"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usiness4lions.com/2018/03/Max-Weber-and-the-bureaucratic-theory-of-management.html" TargetMode="External"/><Relationship Id="rId2" Type="http://schemas.openxmlformats.org/officeDocument/2006/relationships/hyperlink" Target="https://www.business4lions.com/2018/03/Frederick-Taylor-and-the-Theory-of-Scientific-Management.html"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business4lions.com/2018/03/Henry-Fayol-Management-Theory-and-Management-Principle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نص 4"/>
          <p:cNvSpPr>
            <a:spLocks noGrp="1"/>
          </p:cNvSpPr>
          <p:nvPr>
            <p:ph type="body" idx="1"/>
          </p:nvPr>
        </p:nvSpPr>
        <p:spPr/>
        <p:txBody>
          <a:bodyPr/>
          <a:lstStyle/>
          <a:p>
            <a:r>
              <a:rPr lang="ar-IQ" dirty="0" smtClean="0"/>
              <a:t>                                         أ.م .د  عدي كريم رحمن </a:t>
            </a:r>
            <a:endParaRPr lang="ar-IQ" dirty="0"/>
          </a:p>
        </p:txBody>
      </p:sp>
      <p:sp>
        <p:nvSpPr>
          <p:cNvPr id="4" name="عنوان 3"/>
          <p:cNvSpPr>
            <a:spLocks noGrp="1"/>
          </p:cNvSpPr>
          <p:nvPr>
            <p:ph type="title"/>
          </p:nvPr>
        </p:nvSpPr>
        <p:spPr>
          <a:xfrm>
            <a:off x="457200" y="4463568"/>
            <a:ext cx="8147248" cy="981656"/>
          </a:xfrm>
        </p:spPr>
        <p:txBody>
          <a:bodyPr/>
          <a:lstStyle/>
          <a:p>
            <a:pPr algn="ctr"/>
            <a:r>
              <a:rPr lang="ar-IQ" dirty="0" smtClean="0"/>
              <a:t>التطور التاريخي للأدارة</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640960"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005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924944"/>
            <a:ext cx="655272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عنوان 4"/>
          <p:cNvSpPr>
            <a:spLocks noGrp="1"/>
          </p:cNvSpPr>
          <p:nvPr>
            <p:ph type="title"/>
          </p:nvPr>
        </p:nvSpPr>
        <p:spPr/>
        <p:txBody>
          <a:bodyPr/>
          <a:lstStyle/>
          <a:p>
            <a:pPr algn="ctr"/>
            <a:r>
              <a:rPr lang="ar-IQ" dirty="0" smtClean="0"/>
              <a:t>ثالثا :مدرسة العلاقات الانسانية </a:t>
            </a:r>
            <a:endParaRPr lang="ar-IQ" dirty="0"/>
          </a:p>
        </p:txBody>
      </p:sp>
      <p:sp>
        <p:nvSpPr>
          <p:cNvPr id="6" name="عنصر نائب للمحتوى 5"/>
          <p:cNvSpPr>
            <a:spLocks noGrp="1"/>
          </p:cNvSpPr>
          <p:nvPr>
            <p:ph idx="1"/>
          </p:nvPr>
        </p:nvSpPr>
        <p:spPr/>
        <p:txBody>
          <a:bodyPr/>
          <a:lstStyle/>
          <a:p>
            <a:pPr marL="342900" lvl="0" indent="-342900">
              <a:spcBef>
                <a:spcPts val="0"/>
              </a:spcBef>
              <a:buClrTx/>
            </a:pPr>
            <a:r>
              <a:rPr lang="ar-IQ" dirty="0">
                <a:solidFill>
                  <a:prstClr val="white"/>
                </a:solidFill>
              </a:rPr>
              <a:t>إبراهيم مازلو، وضع نظرية تعرف بنظرية مازلو لتدرج الحاجات“، أو “هرم مازلو لتدرج الحاجات”. في هذه النظرية قام مازلو بتقسيم الهرم إلى خمس شرائح كما في الشكل التالي :</a:t>
            </a:r>
            <a:endParaRPr lang="ar-IQ" sz="3200" dirty="0">
              <a:solidFill>
                <a:prstClr val="white"/>
              </a:solidFill>
            </a:endParaRPr>
          </a:p>
          <a:p>
            <a:endParaRPr lang="ar-IQ" dirty="0"/>
          </a:p>
        </p:txBody>
      </p:sp>
    </p:spTree>
    <p:extLst>
      <p:ext uri="{BB962C8B-B14F-4D97-AF65-F5344CB8AC3E}">
        <p14:creationId xmlns:p14="http://schemas.microsoft.com/office/powerpoint/2010/main" val="4164808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7713" y="141907"/>
            <a:ext cx="8748464" cy="3046988"/>
          </a:xfrm>
          <a:prstGeom prst="rect">
            <a:avLst/>
          </a:prstGeom>
        </p:spPr>
        <p:txBody>
          <a:bodyPr wrap="square">
            <a:spAutoFit/>
          </a:bodyPr>
          <a:lstStyle/>
          <a:p>
            <a:endParaRPr lang="ar-IQ" sz="2400" dirty="0"/>
          </a:p>
          <a:p>
            <a:pPr marL="342900" indent="-342900">
              <a:buFont typeface="Arial" panose="020B0604020202020204" pitchFamily="34" charset="0"/>
              <a:buChar char="•"/>
            </a:pPr>
            <a:r>
              <a:rPr lang="ar-IQ" sz="2400" dirty="0" smtClean="0"/>
              <a:t>فريدريك </a:t>
            </a:r>
            <a:r>
              <a:rPr lang="ar-IQ" sz="2400" dirty="0"/>
              <a:t>هرزبرق، قام بدراسة استنتج </a:t>
            </a:r>
            <a:r>
              <a:rPr lang="ar-IQ" sz="2400" dirty="0" smtClean="0"/>
              <a:t>من خلال نظرية</a:t>
            </a:r>
          </a:p>
          <a:p>
            <a:r>
              <a:rPr lang="ar-IQ" sz="2400" dirty="0" smtClean="0"/>
              <a:t> التحفيز والصيانة</a:t>
            </a:r>
            <a:r>
              <a:rPr lang="ar-IQ" sz="2400" dirty="0"/>
              <a:t>. تقول </a:t>
            </a:r>
            <a:r>
              <a:rPr lang="ar-IQ" sz="2400" dirty="0" smtClean="0"/>
              <a:t>هذه النظرية </a:t>
            </a:r>
            <a:r>
              <a:rPr lang="ar-IQ" sz="2400" dirty="0"/>
              <a:t>أن </a:t>
            </a:r>
            <a:r>
              <a:rPr lang="ar-IQ" sz="2400" dirty="0" smtClean="0"/>
              <a:t>مكان </a:t>
            </a:r>
            <a:r>
              <a:rPr lang="ar-IQ" sz="2400" dirty="0"/>
              <a:t>العمل يحتوي </a:t>
            </a:r>
            <a:endParaRPr lang="ar-IQ" sz="2400" dirty="0" smtClean="0"/>
          </a:p>
          <a:p>
            <a:r>
              <a:rPr lang="ar-IQ" sz="2400" dirty="0" smtClean="0"/>
              <a:t>على </a:t>
            </a:r>
            <a:r>
              <a:rPr lang="ar-IQ" sz="2400" dirty="0"/>
              <a:t>عنصرين وهما </a:t>
            </a:r>
            <a:r>
              <a:rPr lang="ar-IQ" sz="2400" dirty="0" smtClean="0"/>
              <a:t>المحفزات </a:t>
            </a:r>
            <a:r>
              <a:rPr lang="ar-IQ" sz="2400" dirty="0"/>
              <a:t>والصيانة. </a:t>
            </a:r>
            <a:r>
              <a:rPr lang="ar-IQ" sz="2400" dirty="0" smtClean="0"/>
              <a:t>المحفزات</a:t>
            </a:r>
            <a:r>
              <a:rPr lang="ar-IQ" sz="2400" dirty="0"/>
              <a:t>، </a:t>
            </a:r>
            <a:r>
              <a:rPr lang="ar-IQ" sz="2400" dirty="0" smtClean="0"/>
              <a:t>وهي</a:t>
            </a:r>
          </a:p>
          <a:p>
            <a:r>
              <a:rPr lang="ar-IQ" sz="2400" dirty="0" smtClean="0"/>
              <a:t> تحدث من </a:t>
            </a:r>
            <a:r>
              <a:rPr lang="ar-IQ" sz="2400" dirty="0"/>
              <a:t>العمل نفسه </a:t>
            </a:r>
            <a:r>
              <a:rPr lang="ar-IQ" sz="2400" dirty="0" smtClean="0"/>
              <a:t>تعطي </a:t>
            </a:r>
            <a:r>
              <a:rPr lang="ar-IQ" sz="2400" dirty="0"/>
              <a:t>شعور </a:t>
            </a:r>
            <a:r>
              <a:rPr lang="ar-IQ" sz="2400" dirty="0" smtClean="0"/>
              <a:t>إيجابي </a:t>
            </a:r>
            <a:r>
              <a:rPr lang="ar-IQ" sz="2400" dirty="0"/>
              <a:t>تجاه العمل. مثلاً، </a:t>
            </a:r>
            <a:endParaRPr lang="ar-IQ" sz="2400" dirty="0" smtClean="0"/>
          </a:p>
          <a:p>
            <a:r>
              <a:rPr lang="ar-IQ" sz="2400" dirty="0" smtClean="0"/>
              <a:t>لقيام بالعمل، تحقيق </a:t>
            </a:r>
            <a:r>
              <a:rPr lang="ar-IQ" sz="2400" dirty="0"/>
              <a:t>إنجاز</a:t>
            </a:r>
            <a:r>
              <a:rPr lang="ar-IQ" sz="2400" dirty="0" smtClean="0"/>
              <a:t>،، </a:t>
            </a:r>
            <a:r>
              <a:rPr lang="ar-IQ" sz="2400" dirty="0"/>
              <a:t>أو </a:t>
            </a:r>
            <a:r>
              <a:rPr lang="ar-IQ" sz="2400" dirty="0" smtClean="0"/>
              <a:t>التطور </a:t>
            </a:r>
            <a:r>
              <a:rPr lang="ar-IQ" sz="2400" dirty="0"/>
              <a:t>الوظيفي </a:t>
            </a:r>
            <a:r>
              <a:rPr lang="ar-IQ" sz="2400" dirty="0" smtClean="0"/>
              <a:t>والشخصي</a:t>
            </a:r>
            <a:r>
              <a:rPr lang="ar-IQ" sz="2400" dirty="0"/>
              <a:t>. </a:t>
            </a:r>
            <a:endParaRPr lang="ar-IQ" sz="2400" dirty="0" smtClean="0"/>
          </a:p>
          <a:p>
            <a:r>
              <a:rPr lang="ar-IQ" sz="2400" dirty="0" smtClean="0"/>
              <a:t>أما </a:t>
            </a:r>
            <a:r>
              <a:rPr lang="ar-IQ" sz="2400" dirty="0"/>
              <a:t>الصيانة، </a:t>
            </a:r>
            <a:r>
              <a:rPr lang="ar-IQ" sz="2400" dirty="0" smtClean="0"/>
              <a:t>فهي </a:t>
            </a:r>
            <a:r>
              <a:rPr lang="ar-IQ" sz="2400" dirty="0"/>
              <a:t>ذات علاقة </a:t>
            </a:r>
            <a:r>
              <a:rPr lang="ar-IQ" sz="2400" dirty="0" smtClean="0"/>
              <a:t>بالإنتاجية </a:t>
            </a:r>
            <a:r>
              <a:rPr lang="ar-IQ" sz="2400" dirty="0"/>
              <a:t>في العمل </a:t>
            </a:r>
            <a:r>
              <a:rPr lang="ar-IQ" sz="2400" dirty="0" smtClean="0"/>
              <a:t>ولكنها</a:t>
            </a:r>
          </a:p>
          <a:p>
            <a:r>
              <a:rPr lang="ar-IQ" sz="2400" dirty="0" smtClean="0"/>
              <a:t> تحدث </a:t>
            </a:r>
            <a:r>
              <a:rPr lang="ar-IQ" sz="2400" dirty="0"/>
              <a:t>من طرف </a:t>
            </a:r>
            <a:r>
              <a:rPr lang="ar-IQ" sz="2400" dirty="0" smtClean="0"/>
              <a:t>خارج </a:t>
            </a:r>
            <a:r>
              <a:rPr lang="ar-IQ" sz="2400" dirty="0"/>
              <a:t>نطاق العمل</a:t>
            </a:r>
            <a:r>
              <a:rPr lang="ar-IQ" sz="2400" dirty="0" smtClean="0"/>
              <a:t>. </a:t>
            </a:r>
            <a:r>
              <a:rPr lang="ar-IQ" sz="2400" dirty="0"/>
              <a:t>مثلاً، الراتب والفوائد المادي</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212976"/>
            <a:ext cx="6480720" cy="337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0648"/>
            <a:ext cx="2278938"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26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رابعا :مدرسةالإدارة </a:t>
            </a:r>
            <a:r>
              <a:rPr lang="ar-IQ" dirty="0"/>
              <a:t>الحديثة </a:t>
            </a:r>
          </a:p>
        </p:txBody>
      </p:sp>
      <p:sp>
        <p:nvSpPr>
          <p:cNvPr id="3" name="عنصر نائب للمحتوى 2"/>
          <p:cNvSpPr>
            <a:spLocks noGrp="1"/>
          </p:cNvSpPr>
          <p:nvPr>
            <p:ph idx="1"/>
          </p:nvPr>
        </p:nvSpPr>
        <p:spPr/>
        <p:txBody>
          <a:bodyPr>
            <a:normAutofit lnSpcReduction="10000"/>
          </a:bodyPr>
          <a:lstStyle/>
          <a:p>
            <a:endParaRPr lang="ar-IQ" dirty="0" smtClean="0"/>
          </a:p>
          <a:p>
            <a:endParaRPr lang="ar-IQ" dirty="0"/>
          </a:p>
          <a:p>
            <a:endParaRPr lang="ar-IQ" dirty="0" smtClean="0"/>
          </a:p>
          <a:p>
            <a:endParaRPr lang="ar-IQ" dirty="0"/>
          </a:p>
          <a:p>
            <a:endParaRPr lang="ar-IQ" dirty="0" smtClean="0"/>
          </a:p>
          <a:p>
            <a:endParaRPr lang="ar-IQ" dirty="0" smtClean="0"/>
          </a:p>
          <a:p>
            <a:pPr marL="0" indent="0">
              <a:buNone/>
            </a:pPr>
            <a:r>
              <a:rPr lang="ar-IQ" dirty="0" smtClean="0"/>
              <a:t>ومن أهم مدارس الفكر الحديث فى الإدارة هى :</a:t>
            </a:r>
          </a:p>
          <a:p>
            <a:pPr marL="0" indent="0">
              <a:buNone/>
            </a:pPr>
            <a:endParaRPr lang="ar-IQ" sz="2800" dirty="0" smtClean="0"/>
          </a:p>
          <a:p>
            <a:pPr marL="0" indent="0">
              <a:buNone/>
            </a:pPr>
            <a:r>
              <a:rPr lang="ar-IQ" sz="2800" dirty="0" smtClean="0"/>
              <a:t>1-المدرسة الكمية فى الإدارة        2-المدرسة </a:t>
            </a:r>
            <a:r>
              <a:rPr lang="ar-IQ" sz="2800" dirty="0"/>
              <a:t>الموقفية </a:t>
            </a:r>
            <a:r>
              <a:rPr lang="ar-IQ" sz="2800" dirty="0" smtClean="0"/>
              <a:t> فى </a:t>
            </a:r>
            <a:r>
              <a:rPr lang="ar-IQ" sz="2800" dirty="0"/>
              <a:t>الإدارة</a:t>
            </a:r>
          </a:p>
          <a:p>
            <a:pPr marL="0" indent="0">
              <a:buNone/>
            </a:pPr>
            <a:r>
              <a:rPr lang="ar-IQ" sz="2800" dirty="0" smtClean="0"/>
              <a:t>3-النظرية(</a:t>
            </a:r>
            <a:r>
              <a:rPr lang="en-US" sz="2800" dirty="0" smtClean="0"/>
              <a:t>y</a:t>
            </a:r>
            <a:r>
              <a:rPr lang="ar-IQ" sz="2800" dirty="0" smtClean="0"/>
              <a:t>،</a:t>
            </a:r>
            <a:r>
              <a:rPr lang="en-US" sz="2800" dirty="0" smtClean="0"/>
              <a:t>(x</a:t>
            </a:r>
            <a:r>
              <a:rPr lang="ar-IQ" sz="2800" dirty="0" smtClean="0"/>
              <a:t>في الإدارة</a:t>
            </a:r>
          </a:p>
          <a:p>
            <a:endParaRPr lang="ar-IQ" sz="2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484784"/>
            <a:ext cx="4672621" cy="216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6303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51520" y="2377314"/>
            <a:ext cx="8352928" cy="461665"/>
          </a:xfrm>
          <a:prstGeom prst="rect">
            <a:avLst/>
          </a:prstGeom>
        </p:spPr>
        <p:txBody>
          <a:bodyPr wrap="square">
            <a:spAutoFit/>
          </a:bodyPr>
          <a:lstStyle/>
          <a:p>
            <a:pPr lvl="0"/>
            <a:r>
              <a:rPr lang="ar-IQ" sz="2400" dirty="0" smtClean="0"/>
              <a:t> </a:t>
            </a:r>
            <a:endParaRPr lang="en-US" dirty="0"/>
          </a:p>
        </p:txBody>
      </p:sp>
      <p:sp>
        <p:nvSpPr>
          <p:cNvPr id="6" name="عنوان 5"/>
          <p:cNvSpPr>
            <a:spLocks noGrp="1"/>
          </p:cNvSpPr>
          <p:nvPr>
            <p:ph type="title"/>
          </p:nvPr>
        </p:nvSpPr>
        <p:spPr/>
        <p:txBody>
          <a:bodyPr/>
          <a:lstStyle/>
          <a:p>
            <a:pPr algn="ctr"/>
            <a:r>
              <a:rPr lang="ar-IQ" dirty="0"/>
              <a:t>المدرسة الكمية فى الإدارة</a:t>
            </a:r>
          </a:p>
        </p:txBody>
      </p:sp>
      <p:sp>
        <p:nvSpPr>
          <p:cNvPr id="8" name="عنصر نائب للمحتوى 7"/>
          <p:cNvSpPr>
            <a:spLocks noGrp="1"/>
          </p:cNvSpPr>
          <p:nvPr>
            <p:ph idx="1"/>
          </p:nvPr>
        </p:nvSpPr>
        <p:spPr>
          <a:xfrm>
            <a:off x="457200" y="1600200"/>
            <a:ext cx="8229600" cy="5069160"/>
          </a:xfrm>
        </p:spPr>
        <p:txBody>
          <a:bodyPr>
            <a:normAutofit/>
          </a:bodyPr>
          <a:lstStyle/>
          <a:p>
            <a:pPr marL="0" indent="0">
              <a:buNone/>
            </a:pPr>
            <a:r>
              <a:rPr lang="ar-IQ" dirty="0"/>
              <a:t>تركز هذة المدرسة على الأساليب الكمية مثل النماذج الرياضية و الإحصائية تساعد الإدارة في حل المشاكل الإدارية و اتخاذ القرارات المناسبة. ويمكن تقسيمه إلى  تقسيمات رئيسية:</a:t>
            </a:r>
            <a:endParaRPr lang="en-US" dirty="0"/>
          </a:p>
          <a:p>
            <a:pPr marL="0" indent="0">
              <a:buNone/>
            </a:pPr>
            <a:r>
              <a:rPr lang="ar-IQ" b="1" dirty="0"/>
              <a:t> أ. بحوث العمليات : </a:t>
            </a:r>
            <a:r>
              <a:rPr lang="ar-IQ" dirty="0" smtClean="0"/>
              <a:t>والغرض </a:t>
            </a:r>
            <a:r>
              <a:rPr lang="ar-IQ" dirty="0"/>
              <a:t>منه تنمية عدد من النماذج الرياضية. </a:t>
            </a:r>
            <a:endParaRPr lang="ar-IQ" dirty="0" smtClean="0"/>
          </a:p>
          <a:p>
            <a:pPr marL="0" indent="0">
              <a:buNone/>
            </a:pPr>
            <a:r>
              <a:rPr lang="ar-IQ" b="1" dirty="0" smtClean="0"/>
              <a:t>ب</a:t>
            </a:r>
            <a:r>
              <a:rPr lang="ar-IQ" b="1" dirty="0"/>
              <a:t>. إدارة العمليات </a:t>
            </a:r>
            <a:r>
              <a:rPr lang="ar-IQ" b="1" dirty="0" smtClean="0"/>
              <a:t>:</a:t>
            </a:r>
            <a:r>
              <a:rPr lang="ar-IQ" dirty="0"/>
              <a:t> </a:t>
            </a:r>
            <a:r>
              <a:rPr lang="ar-IQ" dirty="0" smtClean="0"/>
              <a:t>الغرض منها تحويل </a:t>
            </a:r>
            <a:r>
              <a:rPr lang="ar-IQ" dirty="0"/>
              <a:t>المدخلات إلى مخرجات في شكل سلع أو </a:t>
            </a:r>
            <a:r>
              <a:rPr lang="ar-IQ" dirty="0" smtClean="0"/>
              <a:t>خدمات</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885817"/>
            <a:ext cx="5184576" cy="2279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590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066130"/>
          </a:xfrm>
        </p:spPr>
        <p:txBody>
          <a:bodyPr/>
          <a:lstStyle/>
          <a:p>
            <a:pPr marL="0" indent="0" algn="ctr"/>
            <a:r>
              <a:rPr lang="ar-IQ" dirty="0" smtClean="0"/>
              <a:t>المدرسة </a:t>
            </a:r>
            <a:r>
              <a:rPr lang="ar-IQ" dirty="0"/>
              <a:t>الموقفية فى الإدارة</a:t>
            </a:r>
          </a:p>
        </p:txBody>
      </p:sp>
      <p:sp>
        <p:nvSpPr>
          <p:cNvPr id="3" name="عنصر نائب للمحتوى 2"/>
          <p:cNvSpPr>
            <a:spLocks noGrp="1"/>
          </p:cNvSpPr>
          <p:nvPr>
            <p:ph idx="1"/>
          </p:nvPr>
        </p:nvSpPr>
        <p:spPr>
          <a:xfrm>
            <a:off x="539552" y="1484784"/>
            <a:ext cx="8229600" cy="4896544"/>
          </a:xfrm>
        </p:spPr>
        <p:txBody>
          <a:bodyPr>
            <a:normAutofit/>
          </a:bodyPr>
          <a:lstStyle/>
          <a:p>
            <a:pPr marL="0" indent="0">
              <a:buNone/>
            </a:pPr>
            <a:r>
              <a:rPr lang="ar-IQ" sz="2000" dirty="0" smtClean="0"/>
              <a:t>في عام 1958 قامت </a:t>
            </a:r>
            <a:r>
              <a:rPr lang="en-US" sz="2000" dirty="0" smtClean="0"/>
              <a:t>Wood Ward </a:t>
            </a:r>
            <a:r>
              <a:rPr lang="ar-IQ" sz="2000" dirty="0" smtClean="0"/>
              <a:t>باختبار لكل من النظرية التقليدية (الكلاسيكية) في الإدارة في التطبيق العملي . في ذلك الوقت اتسع انتشار الأفكار السلوكية في الإدارة التي ترى أن طريق تحقيق الإنتاجية هو الاهتمام بالعنصر البشري ودراسة احتياجاته المتعددة والعمل على إشباعها</a:t>
            </a:r>
          </a:p>
          <a:p>
            <a:pPr marL="0" indent="0">
              <a:buNone/>
            </a:pPr>
            <a:endParaRPr lang="ar-IQ" sz="2000" dirty="0"/>
          </a:p>
          <a:p>
            <a:pPr marL="0" indent="0">
              <a:buNone/>
            </a:pPr>
            <a:endParaRPr lang="ar-IQ" sz="2000" dirty="0" smtClean="0"/>
          </a:p>
          <a:p>
            <a:pPr marL="0" indent="0">
              <a:buNone/>
            </a:pPr>
            <a:endParaRPr lang="ar-IQ" sz="2000" dirty="0"/>
          </a:p>
          <a:p>
            <a:pPr marL="0" indent="0">
              <a:buNone/>
            </a:pPr>
            <a:endParaRPr lang="ar-IQ" sz="2000" dirty="0" smtClean="0"/>
          </a:p>
          <a:p>
            <a:pPr marL="0" indent="0">
              <a:buNone/>
            </a:pPr>
            <a:endParaRPr lang="ar-IQ" sz="2000" dirty="0"/>
          </a:p>
          <a:p>
            <a:pPr marL="0" indent="0">
              <a:buNone/>
            </a:pPr>
            <a:endParaRPr lang="ar-IQ" sz="2000" dirty="0" smtClean="0"/>
          </a:p>
          <a:p>
            <a:pPr marL="0" indent="0">
              <a:buNone/>
            </a:pPr>
            <a:endParaRPr lang="ar-IQ" sz="2000" dirty="0" smtClean="0"/>
          </a:p>
          <a:p>
            <a:r>
              <a:rPr lang="ar-IQ" sz="2000" dirty="0"/>
              <a:t>– وجدت وودوارد أن هناك فكرا إدارياً ( تخطيط دقيق– تنظيم مفصل – رقابة مباشرة ) وسمته بالإدارة المتشددة وهذا الفكر الذي رفضه مفكروا النظرية السلوكية في الإدارة واستبدلوا الإدارة المتشددة بنوع آخر من الإدارة التي تركز على اهتمامات العامل وترك الحرية له تخطيطاً وتنظيماً ومراقبة وسمى هذا بالإدارة الناعمة </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133" y="2564904"/>
            <a:ext cx="4468192" cy="2124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959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0" indent="0" algn="ctr"/>
            <a:r>
              <a:rPr lang="ar-IQ" dirty="0" smtClean="0"/>
              <a:t>النظرية(</a:t>
            </a:r>
            <a:r>
              <a:rPr lang="en-US" dirty="0"/>
              <a:t>y</a:t>
            </a:r>
            <a:r>
              <a:rPr lang="ar-IQ" dirty="0"/>
              <a:t>،</a:t>
            </a:r>
            <a:r>
              <a:rPr lang="en-US" dirty="0"/>
              <a:t>(x</a:t>
            </a:r>
            <a:r>
              <a:rPr lang="ar-IQ" dirty="0"/>
              <a:t>في الإدارة</a:t>
            </a:r>
          </a:p>
        </p:txBody>
      </p:sp>
      <p:sp>
        <p:nvSpPr>
          <p:cNvPr id="3" name="عنصر نائب للمحتوى 2"/>
          <p:cNvSpPr>
            <a:spLocks noGrp="1"/>
          </p:cNvSpPr>
          <p:nvPr>
            <p:ph idx="1"/>
          </p:nvPr>
        </p:nvSpPr>
        <p:spPr/>
        <p:txBody>
          <a:bodyPr/>
          <a:lstStyle/>
          <a:p>
            <a:r>
              <a:rPr lang="ar-IQ" dirty="0"/>
              <a:t>قدم دوجلاس ماكجريجور نظريتي ( </a:t>
            </a:r>
            <a:r>
              <a:rPr lang="en-US" dirty="0"/>
              <a:t>y - x</a:t>
            </a:r>
            <a:r>
              <a:rPr lang="ar-IQ" dirty="0"/>
              <a:t> ) كبلورة عامة تركز علي بعض الجوانب المتعلقة بطبيعة الإنسان وأنماط القيادة، حيث وضح أن نظريتي </a:t>
            </a:r>
            <a:r>
              <a:rPr lang="en-US" dirty="0"/>
              <a:t>y - x </a:t>
            </a:r>
            <a:r>
              <a:rPr lang="ar-IQ" dirty="0"/>
              <a:t>أحداهما تناقض الأخرى حيث تعرض نظرية ( </a:t>
            </a:r>
            <a:r>
              <a:rPr lang="en-US" dirty="0"/>
              <a:t>X</a:t>
            </a:r>
            <a:r>
              <a:rPr lang="ar-IQ" dirty="0"/>
              <a:t> ) القيادة المتسلطة التي تركز بالإنتاج والتي تهتم بتصميم العمل وإجراءاته.</a:t>
            </a:r>
            <a:endParaRPr lang="en-US" dirty="0"/>
          </a:p>
          <a:p>
            <a:r>
              <a:rPr lang="ar-IQ" dirty="0"/>
              <a:t>ونظرية </a:t>
            </a:r>
            <a:r>
              <a:rPr lang="en-US" dirty="0"/>
              <a:t>X </a:t>
            </a:r>
            <a:r>
              <a:rPr lang="ar-IQ" dirty="0"/>
              <a:t>تفترض عدم حب العاملين للعمل، وتقص الطموح لديهم وعدم الرغبة في تحمل المسئولية ويفضلون التحفيز المادي فقط، وتعكس هذه النظرية النظرة الكلاسيكية للعمل</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293096"/>
            <a:ext cx="5400600" cy="216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360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lgn="ctr">
              <a:spcBef>
                <a:spcPct val="20000"/>
              </a:spcBef>
              <a:tabLst/>
            </a:pPr>
            <a:r>
              <a:rPr lang="ar-IQ" sz="4400" b="0" spc="0" dirty="0">
                <a:ln>
                  <a:noFill/>
                </a:ln>
                <a:solidFill>
                  <a:srgbClr val="B9AB6F">
                    <a:lumMod val="20000"/>
                    <a:lumOff val="80000"/>
                  </a:srgbClr>
                </a:solidFill>
                <a:ea typeface="+mn-ea"/>
              </a:rPr>
              <a:t>شكرا لاصغائكم </a:t>
            </a:r>
          </a:p>
        </p:txBody>
      </p:sp>
      <p:sp>
        <p:nvSpPr>
          <p:cNvPr id="3" name="عنصر نائب للمحتوى 2"/>
          <p:cNvSpPr>
            <a:spLocks noGrp="1"/>
          </p:cNvSpPr>
          <p:nvPr>
            <p:ph idx="1"/>
          </p:nvPr>
        </p:nvSpPr>
        <p:spPr/>
        <p:txBody>
          <a:bodyPr>
            <a:normAutofit/>
          </a:bodyPr>
          <a:lstStyle/>
          <a:p>
            <a:pPr marL="0" indent="0" algn="ctr">
              <a:buNone/>
            </a:pPr>
            <a:endParaRPr lang="ar-IQ" sz="4400" dirty="0">
              <a:solidFill>
                <a:schemeClr val="accent6">
                  <a:lumMod val="20000"/>
                  <a:lumOff val="80000"/>
                </a:schemeClr>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13690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483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764704"/>
            <a:ext cx="8229600" cy="1143000"/>
          </a:xfrm>
        </p:spPr>
        <p:txBody>
          <a:bodyPr>
            <a:normAutofit fontScale="90000"/>
          </a:bodyPr>
          <a:lstStyle/>
          <a:p>
            <a:pPr algn="ctr"/>
            <a:r>
              <a:rPr lang="ar-IQ" dirty="0" smtClean="0"/>
              <a:t>اولا:</a:t>
            </a:r>
            <a:r>
              <a:rPr lang="ar-IQ" dirty="0"/>
              <a:t> الفكر الكلاسيكي </a:t>
            </a:r>
            <a:r>
              <a:rPr lang="ar-IQ" dirty="0" smtClean="0"/>
              <a:t>المدرسة </a:t>
            </a:r>
            <a:r>
              <a:rPr lang="ar-IQ" dirty="0"/>
              <a:t>الكلاسيكية  </a:t>
            </a:r>
            <a:br>
              <a:rPr lang="ar-IQ" dirty="0"/>
            </a:br>
            <a:endParaRPr lang="ar-IQ" dirty="0"/>
          </a:p>
        </p:txBody>
      </p:sp>
      <p:sp>
        <p:nvSpPr>
          <p:cNvPr id="3" name="عنصر نائب للمحتوى 2"/>
          <p:cNvSpPr>
            <a:spLocks noGrp="1"/>
          </p:cNvSpPr>
          <p:nvPr>
            <p:ph idx="1"/>
          </p:nvPr>
        </p:nvSpPr>
        <p:spPr>
          <a:xfrm>
            <a:off x="323528" y="1436925"/>
            <a:ext cx="8496944" cy="4944403"/>
          </a:xfrm>
        </p:spPr>
        <p:txBody>
          <a:bodyPr>
            <a:normAutofit lnSpcReduction="10000"/>
          </a:bodyPr>
          <a:lstStyle/>
          <a:p>
            <a:pPr marL="0" indent="0">
              <a:buNone/>
            </a:pPr>
            <a:r>
              <a:rPr lang="ar-IQ" b="1" dirty="0"/>
              <a:t/>
            </a:r>
            <a:br>
              <a:rPr lang="ar-IQ" b="1" dirty="0"/>
            </a:br>
            <a:endParaRPr lang="ar-IQ" b="1" dirty="0" smtClean="0"/>
          </a:p>
          <a:p>
            <a:pPr marL="0" indent="0">
              <a:buNone/>
            </a:pPr>
            <a:r>
              <a:rPr lang="ar-IQ" b="1" dirty="0"/>
              <a:t/>
            </a:r>
            <a:br>
              <a:rPr lang="ar-IQ" b="1" dirty="0"/>
            </a:br>
            <a:endParaRPr lang="ar-IQ" b="1" dirty="0" smtClean="0"/>
          </a:p>
          <a:p>
            <a:pPr marL="0" indent="0">
              <a:buNone/>
            </a:pPr>
            <a:endParaRPr lang="ar-IQ" b="1" dirty="0"/>
          </a:p>
          <a:p>
            <a:pPr marL="0" indent="0">
              <a:buNone/>
            </a:pPr>
            <a:endParaRPr lang="ar-IQ" dirty="0"/>
          </a:p>
          <a:p>
            <a:pPr marL="0" indent="0">
              <a:buNone/>
            </a:pPr>
            <a:r>
              <a:rPr lang="ar-IQ" b="1" dirty="0"/>
              <a:t>وتشتمل المدرسة الكلاسيكية أو التقليدية للإدارة على ثلاث نظريات هي : </a:t>
            </a:r>
            <a:endParaRPr lang="ar-IQ" b="1" dirty="0" smtClean="0"/>
          </a:p>
          <a:p>
            <a:endParaRPr lang="ar-IQ" dirty="0"/>
          </a:p>
          <a:p>
            <a:pPr marL="0" indent="0">
              <a:buNone/>
            </a:pPr>
            <a:r>
              <a:rPr lang="ar-IQ" b="1" dirty="0"/>
              <a:t>1) </a:t>
            </a:r>
            <a:r>
              <a:rPr lang="ar-IQ" b="1" dirty="0">
                <a:solidFill>
                  <a:schemeClr val="bg1">
                    <a:lumMod val="95000"/>
                    <a:lumOff val="5000"/>
                  </a:schemeClr>
                </a:solidFill>
                <a:hlinkClick r:id="rId2"/>
              </a:rPr>
              <a:t>نظرية الإدارة العلمية</a:t>
            </a:r>
            <a:r>
              <a:rPr lang="ar-IQ" b="1" dirty="0"/>
              <a:t>    </a:t>
            </a:r>
            <a:r>
              <a:rPr lang="ar-IQ" b="1" dirty="0" smtClean="0"/>
              <a:t>تركز </a:t>
            </a:r>
            <a:r>
              <a:rPr lang="ar-IQ" b="1" dirty="0"/>
              <a:t>على البحث عن أفضل طريقة لأداء العمل </a:t>
            </a:r>
            <a:endParaRPr lang="ar-IQ" b="1" dirty="0" smtClean="0"/>
          </a:p>
          <a:p>
            <a:pPr marL="0" indent="0">
              <a:buNone/>
            </a:pPr>
            <a:r>
              <a:rPr lang="ar-IQ" b="1" dirty="0" smtClean="0"/>
              <a:t>2</a:t>
            </a:r>
            <a:r>
              <a:rPr lang="ar-IQ" b="1" dirty="0"/>
              <a:t>) </a:t>
            </a:r>
            <a:r>
              <a:rPr lang="ar-IQ" b="1" dirty="0">
                <a:hlinkClick r:id="rId3"/>
              </a:rPr>
              <a:t>النظرية البيروقراطية</a:t>
            </a:r>
            <a:r>
              <a:rPr lang="ar-IQ" b="1" dirty="0"/>
              <a:t>     تركز على القواعد والإجراءات، والتسلسل </a:t>
            </a:r>
            <a:r>
              <a:rPr lang="ar-IQ" b="1" dirty="0" smtClean="0"/>
              <a:t>              الهرمي </a:t>
            </a:r>
            <a:r>
              <a:rPr lang="ar-IQ" b="1" dirty="0"/>
              <a:t>وتقسيم واضح للعمل</a:t>
            </a:r>
            <a:endParaRPr lang="ar-IQ" dirty="0"/>
          </a:p>
          <a:p>
            <a:pPr marL="0" indent="0">
              <a:buNone/>
            </a:pPr>
            <a:r>
              <a:rPr lang="ar-IQ" b="1" dirty="0"/>
              <a:t>3) </a:t>
            </a:r>
            <a:r>
              <a:rPr lang="ar-IQ" b="1" dirty="0">
                <a:hlinkClick r:id="rId4"/>
              </a:rPr>
              <a:t>نظرية المبادئ الإدارية</a:t>
            </a:r>
            <a:r>
              <a:rPr lang="ar-IQ" b="1" dirty="0"/>
              <a:t>   تؤكد على تدفق المعلومات داخل المنظمة  </a:t>
            </a:r>
            <a:endParaRPr lang="ar-IQ" dirty="0"/>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1460770"/>
            <a:ext cx="4404033" cy="1896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308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a:t>نظرية الإدارة العلمية</a:t>
            </a:r>
          </a:p>
        </p:txBody>
      </p:sp>
      <p:sp>
        <p:nvSpPr>
          <p:cNvPr id="3" name="عنصر نائب للمحتوى 2"/>
          <p:cNvSpPr>
            <a:spLocks noGrp="1"/>
          </p:cNvSpPr>
          <p:nvPr>
            <p:ph idx="1"/>
          </p:nvPr>
        </p:nvSpPr>
        <p:spPr/>
        <p:txBody>
          <a:bodyPr/>
          <a:lstStyle/>
          <a:p>
            <a:pPr marL="0" indent="0">
              <a:buNone/>
            </a:pPr>
            <a:r>
              <a:rPr lang="ar-IQ" dirty="0" smtClean="0"/>
              <a:t>ويعد صاحب هذه النظرية هوالمهندس الميكانيكي تايلور</a:t>
            </a:r>
          </a:p>
          <a:p>
            <a:pPr marL="0" indent="0">
              <a:buNone/>
            </a:pPr>
            <a:endParaRPr lang="ar-IQ" dirty="0" smtClean="0"/>
          </a:p>
          <a:p>
            <a:pPr marL="0" indent="0">
              <a:buNone/>
            </a:pPr>
            <a:r>
              <a:rPr lang="ar-IQ" dirty="0"/>
              <a:t>كان نهج تايلور هو زيادة الإنتاجية التنظيمية من خلال زيادة كفاءة عملية الإنتاج من خلال التركيز على البحوث التجريبية. </a:t>
            </a:r>
            <a:endParaRPr lang="ar-IQ" dirty="0" smtClean="0"/>
          </a:p>
          <a:p>
            <a:pPr marL="0" indent="0">
              <a:buNone/>
            </a:pPr>
            <a:r>
              <a:rPr lang="ar-IQ" dirty="0"/>
              <a:t>تنص الإدارة العلمية على أنه ينبغي تصميم خط العمل بحيث يكون لكل عامل مهمة خاضعة لرقابة جيدة ومحددة جيدا، </a:t>
            </a:r>
            <a:r>
              <a:rPr lang="ar-IQ" dirty="0" smtClean="0"/>
              <a:t>                                                                      كما </a:t>
            </a:r>
            <a:r>
              <a:rPr lang="ar-IQ" dirty="0"/>
              <a:t>يتم اتباع أساليب وإجراءات </a:t>
            </a:r>
            <a:r>
              <a:rPr lang="ar-IQ" dirty="0" smtClean="0"/>
              <a:t>محددة                                                      بدقة </a:t>
            </a:r>
            <a:r>
              <a:rPr lang="ar-IQ" dirty="0"/>
              <a:t>لكل وظيفة.</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933056"/>
            <a:ext cx="3240360" cy="2310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747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611560" y="1124744"/>
            <a:ext cx="8229600" cy="4525963"/>
          </a:xfrm>
        </p:spPr>
        <p:txBody>
          <a:bodyPr>
            <a:normAutofit/>
          </a:bodyPr>
          <a:lstStyle/>
          <a:p>
            <a:pPr marL="0" indent="0">
              <a:buNone/>
            </a:pPr>
            <a:r>
              <a:rPr lang="ar-IQ" dirty="0"/>
              <a:t>. تتلخص أفكار تايلور فيما يلي :</a:t>
            </a:r>
          </a:p>
          <a:p>
            <a:pPr marL="0" indent="0">
              <a:buNone/>
            </a:pPr>
            <a:endParaRPr lang="ar-IQ" dirty="0"/>
          </a:p>
          <a:p>
            <a:pPr marL="457200" indent="-457200">
              <a:buFont typeface="+mj-lt"/>
              <a:buAutoNum type="arabicParenR"/>
            </a:pPr>
            <a:r>
              <a:rPr lang="ar-IQ" dirty="0" smtClean="0"/>
              <a:t>تحديد </a:t>
            </a:r>
            <a:r>
              <a:rPr lang="ar-IQ" dirty="0"/>
              <a:t>الطريقة المثلى لأداء العمل عن طريق دراسة الحركة والزمن وإلغاء الحركات غير الضرورية .</a:t>
            </a:r>
          </a:p>
          <a:p>
            <a:pPr marL="0" indent="0">
              <a:buNone/>
            </a:pPr>
            <a:endParaRPr lang="ar-IQ" dirty="0"/>
          </a:p>
          <a:p>
            <a:pPr marL="0" indent="0">
              <a:buNone/>
            </a:pPr>
            <a:r>
              <a:rPr lang="ar-IQ" dirty="0" smtClean="0"/>
              <a:t>2)الاختيار </a:t>
            </a:r>
            <a:r>
              <a:rPr lang="ar-IQ" dirty="0"/>
              <a:t>الجيد للعمال والتدريب الجيد .</a:t>
            </a:r>
          </a:p>
          <a:p>
            <a:pPr marL="0" indent="0">
              <a:buNone/>
            </a:pPr>
            <a:endParaRPr lang="ar-IQ" dirty="0"/>
          </a:p>
          <a:p>
            <a:pPr marL="0" indent="0">
              <a:buNone/>
            </a:pPr>
            <a:r>
              <a:rPr lang="ar-IQ" dirty="0" smtClean="0"/>
              <a:t>3)تنفيذ </a:t>
            </a:r>
            <a:r>
              <a:rPr lang="ar-IQ" dirty="0"/>
              <a:t>العمل طبقاً للنظام المحدد بواسطة الإدارة .</a:t>
            </a:r>
          </a:p>
          <a:p>
            <a:pPr marL="0" indent="0">
              <a:buNone/>
            </a:pPr>
            <a:endParaRPr lang="ar-IQ" dirty="0"/>
          </a:p>
          <a:p>
            <a:pPr marL="0" indent="0">
              <a:buNone/>
            </a:pPr>
            <a:r>
              <a:rPr lang="ar-IQ" dirty="0" smtClean="0"/>
              <a:t>4)تقسيم </a:t>
            </a:r>
            <a:r>
              <a:rPr lang="ar-IQ" dirty="0"/>
              <a:t>العمل بأن تتولى الإدارة وظيفة التخطيط وتنفرد بها ويقوم العمال بالتنفيذ .</a:t>
            </a: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420888"/>
            <a:ext cx="2736304" cy="2448272"/>
          </a:xfrm>
          <a:prstGeom prst="rect">
            <a:avLst/>
          </a:prstGeom>
        </p:spPr>
      </p:pic>
    </p:spTree>
    <p:extLst>
      <p:ext uri="{BB962C8B-B14F-4D97-AF65-F5344CB8AC3E}">
        <p14:creationId xmlns:p14="http://schemas.microsoft.com/office/powerpoint/2010/main" val="3599554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a:t>النظرية البيروقراطية</a:t>
            </a:r>
          </a:p>
        </p:txBody>
      </p:sp>
      <p:sp>
        <p:nvSpPr>
          <p:cNvPr id="3" name="عنصر نائب للمحتوى 2"/>
          <p:cNvSpPr>
            <a:spLocks noGrp="1"/>
          </p:cNvSpPr>
          <p:nvPr>
            <p:ph idx="1"/>
          </p:nvPr>
        </p:nvSpPr>
        <p:spPr/>
        <p:txBody>
          <a:bodyPr/>
          <a:lstStyle/>
          <a:p>
            <a:r>
              <a:rPr lang="ar-IQ" dirty="0"/>
              <a:t>كان عالم الاجتماع الألماني ماكس </a:t>
            </a:r>
            <a:r>
              <a:rPr lang="ar-IQ" dirty="0" smtClean="0"/>
              <a:t>فيبر </a:t>
            </a:r>
            <a:r>
              <a:rPr lang="ar-IQ" dirty="0"/>
              <a:t>أول من درس البيروقراطية رسميا وأدت أعماله إلى </a:t>
            </a:r>
            <a:r>
              <a:rPr lang="ar-IQ" dirty="0" smtClean="0"/>
              <a:t>تعميم</a:t>
            </a:r>
            <a:endParaRPr lang="ar-IQ"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87356"/>
            <a:ext cx="2857500" cy="230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مستطيل 4"/>
          <p:cNvSpPr/>
          <p:nvPr/>
        </p:nvSpPr>
        <p:spPr>
          <a:xfrm>
            <a:off x="3132538" y="2415402"/>
            <a:ext cx="5579414" cy="2677656"/>
          </a:xfrm>
          <a:prstGeom prst="rect">
            <a:avLst/>
          </a:prstGeom>
        </p:spPr>
        <p:txBody>
          <a:bodyPr wrap="square">
            <a:spAutoFit/>
          </a:bodyPr>
          <a:lstStyle/>
          <a:p>
            <a:endParaRPr lang="ar-IQ" sz="2400" dirty="0" smtClean="0"/>
          </a:p>
          <a:p>
            <a:r>
              <a:rPr lang="ar-IQ" sz="2400" dirty="0" smtClean="0"/>
              <a:t> البيروقراطية سلاح ذو حدين فهي تنظيم نموذجي من المفروض أن يؤدي إلى إتمام العمل على أفضل وجه.  اما السلبيات التي تحيط بمفهوم البيروقراطية فهي في حقيقة الأمر تتعلق بكيفية تطبيق البيروقراطية و تتعلق ايضاً بالبيروقراطيين أنفسهم ومن الممكن ان تقوم اى أدارة بتلافى السلبيات.</a:t>
            </a:r>
            <a:endParaRPr lang="ar-IQ" sz="2400" dirty="0"/>
          </a:p>
        </p:txBody>
      </p:sp>
    </p:spTree>
    <p:extLst>
      <p:ext uri="{BB962C8B-B14F-4D97-AF65-F5344CB8AC3E}">
        <p14:creationId xmlns:p14="http://schemas.microsoft.com/office/powerpoint/2010/main" val="3578630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23528" y="325777"/>
            <a:ext cx="8727807" cy="5693866"/>
          </a:xfrm>
          <a:prstGeom prst="rect">
            <a:avLst/>
          </a:prstGeom>
        </p:spPr>
        <p:txBody>
          <a:bodyPr wrap="square">
            <a:spAutoFit/>
          </a:bodyPr>
          <a:lstStyle/>
          <a:p>
            <a:r>
              <a:rPr lang="ar-IQ" sz="2800" dirty="0" smtClean="0"/>
              <a:t>إن أهم الدراسات التي أسهم بها (ماكس فيبر) فيما يتعلق بالدراسات التنظيمية والإدارية، هي نظريته الخاصة بهياكل السلطة، وقد أوضح  الفرق بين هذه الأنواع وقد قسمها إلى ثلاثة أنواع:</a:t>
            </a:r>
          </a:p>
          <a:p>
            <a:endParaRPr lang="ar-IQ" sz="2800" dirty="0" smtClean="0"/>
          </a:p>
          <a:p>
            <a:r>
              <a:rPr lang="ar-IQ" sz="2800" dirty="0" smtClean="0"/>
              <a:t>النوع الأول: السلطة البطولية الكاريزماتية :يمارس السلطة من خلال المواصفات الشخصية.</a:t>
            </a:r>
            <a:endParaRPr lang="ar-IQ" sz="2800" i="1" dirty="0" smtClean="0"/>
          </a:p>
          <a:p>
            <a:endParaRPr lang="ar-IQ" sz="2800" dirty="0" smtClean="0"/>
          </a:p>
          <a:p>
            <a:r>
              <a:rPr lang="ar-IQ" sz="2800" dirty="0" smtClean="0"/>
              <a:t>النوع الثاني: السلطة التقليدية:يمارس </a:t>
            </a:r>
          </a:p>
          <a:p>
            <a:r>
              <a:rPr lang="ar-IQ" sz="2800" dirty="0" smtClean="0"/>
              <a:t>سلطته من خلال موقعه في التنظيم .</a:t>
            </a:r>
          </a:p>
          <a:p>
            <a:endParaRPr lang="ar-IQ" sz="2800" dirty="0" smtClean="0"/>
          </a:p>
          <a:p>
            <a:r>
              <a:rPr lang="ar-IQ" sz="2800" dirty="0" smtClean="0"/>
              <a:t>النوع الثالث:السلطة القانونية الرشيدة:</a:t>
            </a:r>
          </a:p>
          <a:p>
            <a:r>
              <a:rPr lang="ar-IQ" sz="2800" dirty="0" smtClean="0"/>
              <a:t>فتكون ممارسته من خلال الشكل</a:t>
            </a:r>
          </a:p>
          <a:p>
            <a:r>
              <a:rPr lang="ar-IQ" sz="2800" dirty="0" smtClean="0"/>
              <a:t> البيروقراطي للتنظيم .</a:t>
            </a:r>
            <a:endParaRPr lang="ar-IQ"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25" y="2564904"/>
            <a:ext cx="4390008" cy="3240360"/>
          </a:xfrm>
          <a:prstGeom prst="rect">
            <a:avLst/>
          </a:prstGeom>
        </p:spPr>
      </p:pic>
    </p:spTree>
    <p:extLst>
      <p:ext uri="{BB962C8B-B14F-4D97-AF65-F5344CB8AC3E}">
        <p14:creationId xmlns:p14="http://schemas.microsoft.com/office/powerpoint/2010/main" val="1648869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ctr"/>
            <a:r>
              <a:rPr lang="ar-IQ" dirty="0" smtClean="0"/>
              <a:t>نظرية التقسيم الإدارى ومبادئ الإدارة</a:t>
            </a:r>
            <a:endParaRPr lang="ar-IQ" dirty="0"/>
          </a:p>
        </p:txBody>
      </p:sp>
      <p:sp>
        <p:nvSpPr>
          <p:cNvPr id="6" name="عنصر نائب للمحتوى 5"/>
          <p:cNvSpPr>
            <a:spLocks noGrp="1"/>
          </p:cNvSpPr>
          <p:nvPr>
            <p:ph idx="1"/>
          </p:nvPr>
        </p:nvSpPr>
        <p:spPr/>
        <p:txBody>
          <a:bodyPr>
            <a:normAutofit fontScale="77500" lnSpcReduction="20000"/>
          </a:bodyPr>
          <a:lstStyle/>
          <a:p>
            <a:pPr marL="0" indent="0">
              <a:buNone/>
            </a:pPr>
            <a:r>
              <a:rPr lang="ar-IQ" dirty="0" smtClean="0"/>
              <a:t>صاحب هذه النظرية هو مهندس التعدين الفرنسي هنري  فايول </a:t>
            </a:r>
          </a:p>
          <a:p>
            <a:pPr marL="0" indent="0">
              <a:buNone/>
            </a:pPr>
            <a:endParaRPr lang="ar-IQ" dirty="0" smtClean="0"/>
          </a:p>
          <a:p>
            <a:pPr marL="0" indent="0">
              <a:buNone/>
            </a:pPr>
            <a:r>
              <a:rPr lang="ar-IQ" sz="2600" dirty="0" smtClean="0"/>
              <a:t>ويعد أول عالم في الإدارة يهتم بالإدارة في المستويات الإدارية </a:t>
            </a:r>
          </a:p>
          <a:p>
            <a:pPr marL="0" indent="0">
              <a:buNone/>
            </a:pPr>
            <a:r>
              <a:rPr lang="ar-IQ" sz="2600" dirty="0" smtClean="0"/>
              <a:t>العليا </a:t>
            </a:r>
            <a:r>
              <a:rPr lang="ar-IQ" sz="2600" dirty="0"/>
              <a:t>بتحديد خمس وظائف للإدارة وهي :</a:t>
            </a:r>
          </a:p>
          <a:p>
            <a:endParaRPr lang="ar-IQ" sz="2600" dirty="0" smtClean="0"/>
          </a:p>
          <a:p>
            <a:pPr marL="0" indent="0">
              <a:buNone/>
            </a:pPr>
            <a:r>
              <a:rPr lang="ar-IQ" sz="2600" dirty="0" smtClean="0"/>
              <a:t>1)التخطيط </a:t>
            </a:r>
            <a:r>
              <a:rPr lang="ar-IQ" sz="2600" dirty="0"/>
              <a:t>.</a:t>
            </a:r>
          </a:p>
          <a:p>
            <a:endParaRPr lang="ar-IQ" sz="2600" dirty="0"/>
          </a:p>
          <a:p>
            <a:pPr marL="0" indent="0">
              <a:buNone/>
            </a:pPr>
            <a:r>
              <a:rPr lang="ar-IQ" sz="2600" dirty="0" smtClean="0"/>
              <a:t>2)التنظيم </a:t>
            </a:r>
            <a:r>
              <a:rPr lang="ar-IQ" sz="2600" dirty="0"/>
              <a:t>.</a:t>
            </a:r>
          </a:p>
          <a:p>
            <a:endParaRPr lang="ar-IQ" sz="2600" dirty="0"/>
          </a:p>
          <a:p>
            <a:pPr marL="0" indent="0">
              <a:buNone/>
            </a:pPr>
            <a:r>
              <a:rPr lang="ar-IQ" sz="2600" dirty="0" smtClean="0"/>
              <a:t>3)الأمر</a:t>
            </a:r>
          </a:p>
          <a:p>
            <a:endParaRPr lang="en-US" sz="2600" dirty="0"/>
          </a:p>
          <a:p>
            <a:pPr marL="0" indent="0">
              <a:buNone/>
            </a:pPr>
            <a:r>
              <a:rPr lang="ar-IQ" sz="2600" dirty="0" smtClean="0"/>
              <a:t>4)التوجيه </a:t>
            </a:r>
            <a:r>
              <a:rPr lang="ar-IQ" sz="2600" dirty="0"/>
              <a:t>.</a:t>
            </a:r>
          </a:p>
          <a:p>
            <a:endParaRPr lang="ar-IQ" sz="2600" dirty="0"/>
          </a:p>
          <a:p>
            <a:pPr marL="0" indent="0">
              <a:buNone/>
            </a:pPr>
            <a:r>
              <a:rPr lang="ar-IQ" sz="2600" dirty="0" smtClean="0"/>
              <a:t>5)الرقابة </a:t>
            </a:r>
            <a:r>
              <a:rPr lang="ar-IQ"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31358"/>
            <a:ext cx="165618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356992"/>
            <a:ext cx="3960440" cy="2966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811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ثانيا :المدرسة </a:t>
            </a:r>
            <a:r>
              <a:rPr lang="ar-IQ" dirty="0"/>
              <a:t>السلوكية</a:t>
            </a:r>
          </a:p>
        </p:txBody>
      </p:sp>
      <p:sp>
        <p:nvSpPr>
          <p:cNvPr id="3" name="عنصر نائب للمحتوى 2"/>
          <p:cNvSpPr>
            <a:spLocks noGrp="1"/>
          </p:cNvSpPr>
          <p:nvPr>
            <p:ph idx="1"/>
          </p:nvPr>
        </p:nvSpPr>
        <p:spPr>
          <a:xfrm>
            <a:off x="457200" y="1600200"/>
            <a:ext cx="8363272" cy="5069160"/>
          </a:xfrm>
        </p:spPr>
        <p:txBody>
          <a:bodyPr>
            <a:normAutofit fontScale="92500" lnSpcReduction="20000"/>
          </a:bodyPr>
          <a:lstStyle/>
          <a:p>
            <a:endParaRPr lang="ar-IQ" dirty="0"/>
          </a:p>
          <a:p>
            <a:pPr marL="0" indent="0" algn="l">
              <a:buNone/>
            </a:pPr>
            <a:r>
              <a:rPr lang="ar-IQ" dirty="0"/>
              <a:t>روبرت أون في 1813 أول مفكر في </a:t>
            </a:r>
          </a:p>
          <a:p>
            <a:pPr marL="0" indent="0" algn="l">
              <a:buNone/>
            </a:pPr>
            <a:r>
              <a:rPr lang="ar-IQ" dirty="0"/>
              <a:t>الإدارة يتكلم عن دور وأهمية الفرد في </a:t>
            </a:r>
          </a:p>
          <a:p>
            <a:pPr marL="0" indent="0" algn="l">
              <a:buNone/>
            </a:pPr>
            <a:r>
              <a:rPr lang="ar-IQ" dirty="0"/>
              <a:t>محيط العمل ولا يعطي الاهتمام الأكبر </a:t>
            </a:r>
          </a:p>
          <a:p>
            <a:pPr marL="0" indent="0" algn="l">
              <a:buNone/>
            </a:pPr>
            <a:r>
              <a:rPr lang="ar-IQ" dirty="0"/>
              <a:t>للآلة بل يعطي اهتمام للبشر يفوق الآلية </a:t>
            </a:r>
          </a:p>
          <a:p>
            <a:pPr marL="0" indent="0" algn="l">
              <a:buNone/>
            </a:pPr>
            <a:r>
              <a:rPr lang="ar-IQ" dirty="0"/>
              <a:t>المادية ، ويعد هذا النوع من التفكير في </a:t>
            </a:r>
          </a:p>
          <a:p>
            <a:pPr marL="0" indent="0" algn="l">
              <a:buNone/>
            </a:pPr>
            <a:r>
              <a:rPr lang="ar-IQ" dirty="0"/>
              <a:t>ذلك الوقت سابقاً لأوانه بفترة زمنية طويلة  </a:t>
            </a:r>
          </a:p>
          <a:p>
            <a:endParaRPr lang="ar-IQ" dirty="0"/>
          </a:p>
          <a:p>
            <a:pPr marL="0" indent="0">
              <a:buNone/>
            </a:pPr>
            <a:r>
              <a:rPr lang="ar-IQ" dirty="0"/>
              <a:t>اهتمت أيضا ماري باركر فيوليت في 1920</a:t>
            </a:r>
            <a:endParaRPr lang="ar-IQ" dirty="0" smtClean="0"/>
          </a:p>
          <a:p>
            <a:endParaRPr lang="ar-IQ" dirty="0" smtClean="0"/>
          </a:p>
          <a:p>
            <a:pPr marL="0" indent="0">
              <a:buNone/>
            </a:pPr>
            <a:r>
              <a:rPr lang="ar-IQ" dirty="0" smtClean="0"/>
              <a:t> </a:t>
            </a:r>
            <a:r>
              <a:rPr lang="ar-IQ" dirty="0"/>
              <a:t>بإدارة الأفراد والعلاقات الجماعية </a:t>
            </a:r>
            <a:r>
              <a:rPr lang="ar-IQ" dirty="0" smtClean="0"/>
              <a:t>ي العمل</a:t>
            </a:r>
          </a:p>
          <a:p>
            <a:pPr marL="0" indent="0">
              <a:buNone/>
            </a:pPr>
            <a:r>
              <a:rPr lang="ar-IQ" dirty="0" smtClean="0"/>
              <a:t> </a:t>
            </a:r>
            <a:r>
              <a:rPr lang="ar-IQ" dirty="0"/>
              <a:t>وركزت على دور العلاقات </a:t>
            </a:r>
            <a:r>
              <a:rPr lang="ar-IQ" dirty="0" smtClean="0"/>
              <a:t>الإنسانية والعمل </a:t>
            </a:r>
          </a:p>
          <a:p>
            <a:pPr marL="0" indent="0">
              <a:buNone/>
            </a:pPr>
            <a:r>
              <a:rPr lang="ar-IQ" dirty="0" smtClean="0"/>
              <a:t>الجماعي </a:t>
            </a:r>
            <a:r>
              <a:rPr lang="ar-IQ" dirty="0"/>
              <a:t>كأساليب إدارية </a:t>
            </a:r>
            <a:r>
              <a:rPr lang="ar-IQ" dirty="0" smtClean="0"/>
              <a:t>تساعد </a:t>
            </a:r>
            <a:r>
              <a:rPr lang="ar-IQ" dirty="0"/>
              <a:t>الإدارة </a:t>
            </a:r>
            <a:r>
              <a:rPr lang="ar-IQ" dirty="0" smtClean="0"/>
              <a:t>على </a:t>
            </a:r>
          </a:p>
          <a:p>
            <a:pPr marL="0" indent="0">
              <a:buNone/>
            </a:pPr>
            <a:r>
              <a:rPr lang="ar-IQ" dirty="0" smtClean="0"/>
              <a:t>استغلال </a:t>
            </a:r>
            <a:r>
              <a:rPr lang="ar-IQ" dirty="0"/>
              <a:t>طاقات وإمكانيات البشر إلي أقصى درجة ممكنة . </a:t>
            </a:r>
            <a:endParaRPr lang="ar-IQ" b="1" dirty="0"/>
          </a:p>
          <a:p>
            <a:endParaRPr lang="ar-IQ" dirty="0"/>
          </a:p>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93096"/>
            <a:ext cx="315210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628800"/>
            <a:ext cx="3533775"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262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0" y="836712"/>
            <a:ext cx="9036496" cy="5289451"/>
          </a:xfrm>
        </p:spPr>
        <p:txBody>
          <a:bodyPr/>
          <a:lstStyle/>
          <a:p>
            <a:pPr lvl="0">
              <a:buClr>
                <a:srgbClr val="759AA5">
                  <a:lumMod val="60000"/>
                  <a:lumOff val="40000"/>
                </a:srgbClr>
              </a:buClr>
            </a:pPr>
            <a:r>
              <a:rPr lang="ar-IQ" dirty="0">
                <a:solidFill>
                  <a:srgbClr val="DFE6D0"/>
                </a:solidFill>
              </a:rPr>
              <a:t>وبالرغم من أفكار روبرت أون وكذلك ماري باركر فيوليت التي ظهرت مبكراً إلا أن التفكير والدراسات الإنسانية والسلوكية في الإدارة قد بدأت بشكل جدي مركز بعد أن أدى تطبيق مبادئ الإدارية الكلاسيكية إلي مشكلات إدارية أدت إلي عدم تحقيق الكفاية الكلية في العمل </a:t>
            </a:r>
            <a:r>
              <a:rPr lang="ar-IQ" dirty="0" smtClean="0">
                <a:solidFill>
                  <a:srgbClr val="DFE6D0"/>
                </a:solidFill>
              </a:rPr>
              <a:t>وأن </a:t>
            </a:r>
            <a:r>
              <a:rPr lang="ar-IQ" dirty="0">
                <a:solidFill>
                  <a:srgbClr val="DFE6D0"/>
                </a:solidFill>
              </a:rPr>
              <a:t>توقعات أصحاب الفكر الكلاسيكي فيما يتعلق بالإنتاجية وبسلوك وتصرفات العمال لم تتحقق ولم تتطابق مع ما تقوله النظرية الكلاسيكية . </a:t>
            </a:r>
          </a:p>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852936"/>
            <a:ext cx="5904656" cy="3331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294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غماء">
  <a:themeElements>
    <a:clrScheme name="غماء">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ألوان متوسطة">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834</Words>
  <Application>Microsoft Office PowerPoint</Application>
  <PresentationFormat>عرض على الشاشة (3:4)‏</PresentationFormat>
  <Paragraphs>111</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غماء</vt:lpstr>
      <vt:lpstr>التطور التاريخي للأدارة</vt:lpstr>
      <vt:lpstr>اولا: الفكر الكلاسيكي المدرسة الكلاسيكية   </vt:lpstr>
      <vt:lpstr>نظرية الإدارة العلمية</vt:lpstr>
      <vt:lpstr>عرض تقديمي في PowerPoint</vt:lpstr>
      <vt:lpstr>النظرية البيروقراطية</vt:lpstr>
      <vt:lpstr>عرض تقديمي في PowerPoint</vt:lpstr>
      <vt:lpstr>نظرية التقسيم الإدارى ومبادئ الإدارة</vt:lpstr>
      <vt:lpstr>ثانيا :المدرسة السلوكية</vt:lpstr>
      <vt:lpstr>عرض تقديمي في PowerPoint</vt:lpstr>
      <vt:lpstr>ثالثا :مدرسة العلاقات الانسانية </vt:lpstr>
      <vt:lpstr>عرض تقديمي في PowerPoint</vt:lpstr>
      <vt:lpstr>رابعا :مدرسةالإدارة الحديثة </vt:lpstr>
      <vt:lpstr>المدرسة الكمية فى الإدارة</vt:lpstr>
      <vt:lpstr>المدرسة الموقفية فى الإدارة</vt:lpstr>
      <vt:lpstr>النظرية(y،(xفي الإدارة</vt:lpstr>
      <vt:lpstr>شكرا لاصغائكم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التطور التاريخي للأدارة</dc:title>
  <dc:creator>dell</dc:creator>
  <cp:lastModifiedBy>dell</cp:lastModifiedBy>
  <cp:revision>3</cp:revision>
  <dcterms:modified xsi:type="dcterms:W3CDTF">2020-05-11T20:26:43Z</dcterms:modified>
</cp:coreProperties>
</file>