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452619845"/>
      </p:ext>
    </p:extLst>
  </p:cSld>
  <p:clrMapOvr>
    <a:masterClrMapping/>
  </p:clrMapOvr>
  <p:transition spd="med">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745590298"/>
      </p:ext>
    </p:extLst>
  </p:cSld>
  <p:clrMapOvr>
    <a:masterClrMapping/>
  </p:clrMapOvr>
  <p:transition spd="med">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1309001001"/>
      </p:ext>
    </p:extLst>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3824229238"/>
      </p:ext>
    </p:extLst>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3608106912"/>
      </p:ext>
    </p:extLst>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2269030036"/>
      </p:ext>
    </p:extLst>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1627541329"/>
      </p:ext>
    </p:extLst>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3802158275"/>
      </p:ext>
    </p:extLst>
  </p:cSld>
  <p:clrMapOvr>
    <a:masterClrMapping/>
  </p:clrMapOvr>
  <p:transition spd="med">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2498613045"/>
      </p:ext>
    </p:extLst>
  </p:cSld>
  <p:clrMapOvr>
    <a:masterClrMapping/>
  </p:clrMapOvr>
  <p:transition spd="med">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2463065479"/>
      </p:ext>
    </p:extLst>
  </p:cSld>
  <p:clrMapOvr>
    <a:masterClrMapping/>
  </p:clrMapOvr>
  <p:transition spd="med">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5F9CC97-CC1A-48AF-B85E-5AD71FBFE66A}" type="datetimeFigureOut">
              <a:rPr lang="ar-IQ" smtClean="0"/>
              <a:pPr/>
              <a:t>26/04/1446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3010B22-47FC-48D4-9D93-4E04424BC524}" type="slidenum">
              <a:rPr lang="ar-IQ" smtClean="0"/>
              <a:pPr/>
              <a:t>‹#›</a:t>
            </a:fld>
            <a:endParaRPr lang="ar-IQ"/>
          </a:p>
        </p:txBody>
      </p:sp>
    </p:spTree>
    <p:extLst>
      <p:ext uri="{BB962C8B-B14F-4D97-AF65-F5344CB8AC3E}">
        <p14:creationId xmlns:p14="http://schemas.microsoft.com/office/powerpoint/2010/main" val="3834822348"/>
      </p:ext>
    </p:extLst>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9CC97-CC1A-48AF-B85E-5AD71FBFE66A}" type="datetimeFigureOut">
              <a:rPr lang="ar-IQ" smtClean="0"/>
              <a:pPr/>
              <a:t>26/04/1446</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10B22-47FC-48D4-9D93-4E04424BC524}" type="slidenum">
              <a:rPr lang="ar-IQ" smtClean="0"/>
              <a:pPr/>
              <a:t>‹#›</a:t>
            </a:fld>
            <a:endParaRPr lang="ar-IQ"/>
          </a:p>
        </p:txBody>
      </p:sp>
    </p:spTree>
    <p:extLst>
      <p:ext uri="{BB962C8B-B14F-4D97-AF65-F5344CB8AC3E}">
        <p14:creationId xmlns:p14="http://schemas.microsoft.com/office/powerpoint/2010/main" val="16043565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diamond/>
  </p:transition>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334852"/>
            <a:ext cx="9144000" cy="6375044"/>
          </a:xfrm>
        </p:spPr>
        <p:txBody>
          <a:bodyPr>
            <a:normAutofit fontScale="90000"/>
          </a:bodyPr>
          <a:lstStyle/>
          <a:p>
            <a:pPr>
              <a:lnSpc>
                <a:spcPct val="115000"/>
              </a:lnSpc>
              <a:tabLst>
                <a:tab pos="3267710" algn="l"/>
              </a:tabLst>
            </a:pPr>
            <a:r>
              <a:rPr lang="ar-EG" b="1" dirty="0">
                <a:latin typeface="Simplified Arabic" panose="02020603050405020304" pitchFamily="18" charset="-78"/>
                <a:ea typeface="Times New Roman" panose="02020603050405020304" pitchFamily="18" charset="0"/>
                <a:cs typeface="Old Antic Bold" panose="02010400000000000000" pitchFamily="2" charset="-78"/>
              </a:rPr>
              <a:t>وزارة التعليم العالي والبحث العلمي</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EG" b="1" dirty="0">
                <a:latin typeface="Simplified Arabic" panose="02020603050405020304" pitchFamily="18" charset="-78"/>
                <a:ea typeface="Times New Roman" panose="02020603050405020304" pitchFamily="18" charset="0"/>
                <a:cs typeface="Old Antic Bold" panose="02010400000000000000" pitchFamily="2" charset="-78"/>
              </a:rPr>
              <a:t>  جامعة ديالى</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EG" b="1" dirty="0">
                <a:latin typeface="Simplified Arabic" panose="02020603050405020304" pitchFamily="18" charset="-78"/>
                <a:ea typeface="Times New Roman" panose="02020603050405020304" pitchFamily="18" charset="0"/>
                <a:cs typeface="Old Antic Bold" panose="02010400000000000000" pitchFamily="2" charset="-78"/>
              </a:rPr>
              <a:t>      كلية التربية الأساسية</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EG" sz="6600" b="1" dirty="0">
                <a:latin typeface="Bodoni MT Black" panose="02070A03080606020203" pitchFamily="18" charset="0"/>
                <a:ea typeface="Times New Roman" panose="02020603050405020304" pitchFamily="18" charset="0"/>
                <a:cs typeface="Old Antic Bold" panose="02010400000000000000" pitchFamily="2" charset="-78"/>
              </a:rPr>
              <a:t>قسم التربية البدنية وعلوم الرياضة </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EG" b="1" dirty="0">
                <a:latin typeface="Calibri" panose="020F0502020204030204" pitchFamily="34" charset="0"/>
                <a:ea typeface="Times New Roman" panose="02020603050405020304" pitchFamily="18" charset="0"/>
                <a:cs typeface="Arial" panose="020B0604020202020204" pitchFamily="34" charset="0"/>
              </a:rPr>
              <a:t> </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r>
              <a:rPr lang="ar-IQ" sz="6600" b="1" dirty="0">
                <a:latin typeface="Calibri" panose="020F0502020204030204" pitchFamily="34" charset="0"/>
                <a:ea typeface="Calibri" panose="020F0502020204030204" pitchFamily="34" charset="0"/>
                <a:cs typeface="PT Bold Heading" panose="02010400000000000000" pitchFamily="2" charset="-78"/>
              </a:rPr>
              <a:t>واجب مادة الادارة </a:t>
            </a:r>
            <a:r>
              <a:rPr lang="ar-IQ" sz="6600" b="1" dirty="0" smtClean="0">
                <a:latin typeface="Calibri" panose="020F0502020204030204" pitchFamily="34" charset="0"/>
                <a:ea typeface="Calibri" panose="020F0502020204030204" pitchFamily="34" charset="0"/>
                <a:cs typeface="PT Bold Heading" panose="02010400000000000000" pitchFamily="2" charset="-78"/>
              </a:rPr>
              <a:t>والتنظيم</a:t>
            </a:r>
            <a:endParaRPr lang="ar-IQ" dirty="0"/>
          </a:p>
        </p:txBody>
      </p:sp>
      <p:sp>
        <p:nvSpPr>
          <p:cNvPr id="3" name="عنوان فرعي 2"/>
          <p:cNvSpPr>
            <a:spLocks noGrp="1"/>
          </p:cNvSpPr>
          <p:nvPr>
            <p:ph type="subTitle" idx="1"/>
          </p:nvPr>
        </p:nvSpPr>
        <p:spPr>
          <a:xfrm>
            <a:off x="1524000" y="6259131"/>
            <a:ext cx="9144000" cy="450761"/>
          </a:xfrm>
        </p:spPr>
        <p:txBody>
          <a:bodyPr>
            <a:noAutofit/>
          </a:bodyPr>
          <a:lstStyle/>
          <a:p>
            <a:r>
              <a:rPr lang="ar-IQ" sz="5400" dirty="0" smtClean="0">
                <a:cs typeface="+mj-cs"/>
              </a:rPr>
              <a:t>القيادة </a:t>
            </a:r>
            <a:endParaRPr lang="ar-IQ" sz="5400" dirty="0">
              <a:cs typeface="+mj-cs"/>
            </a:endParaRPr>
          </a:p>
        </p:txBody>
      </p:sp>
    </p:spTree>
    <p:extLst>
      <p:ext uri="{BB962C8B-B14F-4D97-AF65-F5344CB8AC3E}">
        <p14:creationId xmlns:p14="http://schemas.microsoft.com/office/powerpoint/2010/main" val="325539697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4"/>
            <a:ext cx="10515600" cy="3163687"/>
          </a:xfrm>
        </p:spPr>
        <p:txBody>
          <a:bodyPr>
            <a:normAutofit fontScale="90000"/>
          </a:bodyPr>
          <a:lstStyle/>
          <a:p>
            <a:pPr algn="r"/>
            <a:r>
              <a:rPr lang="ar-IQ" dirty="0"/>
              <a:t>سمات القائد الناجح:</a:t>
            </a:r>
            <a:br>
              <a:rPr lang="ar-IQ" dirty="0"/>
            </a:br>
            <a:r>
              <a:rPr lang="ar-IQ" dirty="0"/>
              <a:t>  </a:t>
            </a:r>
            <a:r>
              <a:rPr lang="ar-IQ" sz="3100" dirty="0"/>
              <a:t>قام العديد من الباحثين باتخاذ منهج دراسة سمات او صفات القائد الناجح بغية تقديم مجموعة من الصفات الاساسية وكانت طريقة البحث تتلخص في استطلاع اراء هؤلاء القادة الذين اثبتوا قدراتهم وكفاءتهم بشهادة العاملين الاخرين والعاملين معهم بخصوص الصفات التي يمتلكونها انفسهم وتلك التي شعروا بانها ذات اهمية في نجاحهم كقادة, وتم وضع وتصنيف هذه المعايير الستة بمجموعة رئيسية وهي( ).</a:t>
            </a:r>
            <a:r>
              <a:rPr lang="ar-IQ" dirty="0"/>
              <a:t/>
            </a:r>
            <a:br>
              <a:rPr lang="ar-IQ" dirty="0"/>
            </a:br>
            <a:endParaRPr lang="ar-IQ" dirty="0"/>
          </a:p>
        </p:txBody>
      </p:sp>
      <p:sp>
        <p:nvSpPr>
          <p:cNvPr id="3" name="عنصر نائب للمحتوى 2"/>
          <p:cNvSpPr>
            <a:spLocks noGrp="1"/>
          </p:cNvSpPr>
          <p:nvPr>
            <p:ph idx="1"/>
          </p:nvPr>
        </p:nvSpPr>
        <p:spPr>
          <a:xfrm>
            <a:off x="838200" y="3760631"/>
            <a:ext cx="10515600" cy="2416331"/>
          </a:xfrm>
        </p:spPr>
        <p:txBody>
          <a:bodyPr>
            <a:normAutofit fontScale="92500" lnSpcReduction="20000"/>
          </a:bodyPr>
          <a:lstStyle/>
          <a:p>
            <a:r>
              <a:rPr lang="ar-IQ" dirty="0"/>
              <a:t>1-	الخصائص الفسيولوجية (الجسمية):</a:t>
            </a:r>
          </a:p>
          <a:p>
            <a:r>
              <a:rPr lang="ar-IQ" dirty="0"/>
              <a:t>تشمل هذه الخصائص على العمر, الطول, الوزن وهذه الخصائص لها التأثير في الاخرين ولكن ليس في كل الاحوال والمواقف .</a:t>
            </a:r>
          </a:p>
          <a:p>
            <a:r>
              <a:rPr lang="ar-IQ" dirty="0"/>
              <a:t>2- الخلفيات الاجتماعية: للتعرف على العوامل الاجتماعية ومدى تأثيرا في السلوك القيادي وهذه العوامل مثل التعليم, الحالة الاجتماعية, التحولات الاجتماعية.</a:t>
            </a:r>
          </a:p>
          <a:p>
            <a:r>
              <a:rPr lang="ar-IQ" dirty="0"/>
              <a:t>3- الذكاء: عبارة عن القدرة على البت في الامور بحكمة ودقة في استيعاب المشكلات والمؤثرات المحيطة والقدرة على اتخاذ القرارات والتزود بالمعلومات.</a:t>
            </a:r>
          </a:p>
          <a:p>
            <a:endParaRPr lang="ar-IQ" dirty="0"/>
          </a:p>
        </p:txBody>
      </p:sp>
    </p:spTree>
    <p:extLst>
      <p:ext uri="{BB962C8B-B14F-4D97-AF65-F5344CB8AC3E}">
        <p14:creationId xmlns:p14="http://schemas.microsoft.com/office/powerpoint/2010/main" val="316956026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202323"/>
          </a:xfrm>
        </p:spPr>
        <p:txBody>
          <a:bodyPr>
            <a:normAutofit/>
          </a:bodyPr>
          <a:lstStyle/>
          <a:p>
            <a:pPr algn="r"/>
            <a:r>
              <a:rPr lang="ar-IQ" sz="2700" dirty="0"/>
              <a:t>4- الشخصية: اوضحت الدراسات ان للشخصية التأثير في مقدرة القائد على القيادة, فالقائد الناجح يمتاز بسمات مثل اليقظة, الثقة بالنفس, الاعتماد على النفس, السيطرة على الحاجات الشخصية.</a:t>
            </a:r>
            <a:br>
              <a:rPr lang="ar-IQ" sz="2700" dirty="0"/>
            </a:br>
            <a:r>
              <a:rPr lang="ar-IQ" sz="2700" dirty="0"/>
              <a:t>5- المهمات ذات العلاقة بالخصائص: لا شك ان المهمات التي يمارسها القائد هي موضع اختيار لصفاته وخصائصه الفردية مثل المسؤوليات والقدرة على تحملها.</a:t>
            </a:r>
            <a:br>
              <a:rPr lang="ar-IQ" sz="2700" dirty="0"/>
            </a:br>
            <a:r>
              <a:rPr lang="ar-IQ" sz="2700" dirty="0"/>
              <a:t>6- الخصائص والصفات الاجتماعية: </a:t>
            </a:r>
            <a:br>
              <a:rPr lang="ar-IQ" sz="2700" dirty="0"/>
            </a:br>
            <a:r>
              <a:rPr lang="ar-IQ" sz="2700" dirty="0"/>
              <a:t>القائد الناجح يمتاز بانه نشيط ومتعاون ومشارك في نشاطات عديدة ومتنوعة وانه شخص متفاعل مع العديد من الافراد وهذه الصفات ذات قيمة من قبل الجماعة للقائد وينعكس اثرها على وحدة الجماعة وتعاونهم. وبذلك </a:t>
            </a:r>
          </a:p>
        </p:txBody>
      </p:sp>
      <p:sp>
        <p:nvSpPr>
          <p:cNvPr id="3" name="عنصر نائب للمحتوى 2"/>
          <p:cNvSpPr>
            <a:spLocks noGrp="1"/>
          </p:cNvSpPr>
          <p:nvPr>
            <p:ph idx="1"/>
          </p:nvPr>
        </p:nvSpPr>
        <p:spPr>
          <a:xfrm>
            <a:off x="838200" y="4056845"/>
            <a:ext cx="10515600" cy="2120118"/>
          </a:xfrm>
        </p:spPr>
        <p:txBody>
          <a:bodyPr/>
          <a:lstStyle/>
          <a:p>
            <a:r>
              <a:rPr lang="ar-IQ" dirty="0"/>
              <a:t>يكون قد فتح المجال امام منهج اكثر واقعية في دراسة القيادة من خلال السمات القيادية, فلقد بحث الكثير من رواد الادارة وعلماء النفس وغيرهم من الدارسين والباحثين في موضوع السمات ومنهم( ):</a:t>
            </a:r>
          </a:p>
          <a:p>
            <a:r>
              <a:rPr lang="ar-IQ" dirty="0"/>
              <a:t>-</a:t>
            </a:r>
            <a:r>
              <a:rPr lang="ar-IQ" dirty="0" err="1"/>
              <a:t>تايجي</a:t>
            </a:r>
            <a:r>
              <a:rPr lang="ar-IQ" dirty="0"/>
              <a:t> </a:t>
            </a:r>
            <a:r>
              <a:rPr lang="en-US" dirty="0" err="1"/>
              <a:t>tyagi</a:t>
            </a:r>
            <a:endParaRPr lang="en-US" dirty="0"/>
          </a:p>
          <a:p>
            <a:endParaRPr lang="ar-IQ" dirty="0"/>
          </a:p>
        </p:txBody>
      </p:sp>
    </p:spTree>
    <p:extLst>
      <p:ext uri="{BB962C8B-B14F-4D97-AF65-F5344CB8AC3E}">
        <p14:creationId xmlns:p14="http://schemas.microsoft.com/office/powerpoint/2010/main" val="2366898275"/>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137929"/>
          </a:xfrm>
        </p:spPr>
        <p:txBody>
          <a:bodyPr>
            <a:normAutofit fontScale="90000"/>
          </a:bodyPr>
          <a:lstStyle/>
          <a:p>
            <a:pPr algn="r"/>
            <a:r>
              <a:rPr lang="ar-IQ" sz="2700" dirty="0"/>
              <a:t>قام </a:t>
            </a:r>
            <a:r>
              <a:rPr lang="ar-IQ" sz="2700" dirty="0" err="1"/>
              <a:t>تايجي</a:t>
            </a:r>
            <a:r>
              <a:rPr lang="ar-IQ" sz="2700" dirty="0"/>
              <a:t> بتقسيم السمات الى :</a:t>
            </a:r>
            <a:br>
              <a:rPr lang="ar-IQ" sz="2700" dirty="0"/>
            </a:br>
            <a:r>
              <a:rPr lang="ar-IQ" sz="2700" dirty="0"/>
              <a:t>1-الطاقة الجسمية والصحية.</a:t>
            </a:r>
            <a:br>
              <a:rPr lang="ar-IQ" sz="2700" dirty="0"/>
            </a:br>
            <a:r>
              <a:rPr lang="ar-IQ" sz="2700" dirty="0"/>
              <a:t>2- الثقة بالنفس وادراك الهدف.</a:t>
            </a:r>
            <a:br>
              <a:rPr lang="ar-IQ" sz="2700" dirty="0"/>
            </a:br>
            <a:r>
              <a:rPr lang="ar-IQ" sz="2700" dirty="0"/>
              <a:t>3- روح الصداقة في التعامل.</a:t>
            </a:r>
            <a:br>
              <a:rPr lang="ar-IQ" sz="2700" dirty="0"/>
            </a:br>
            <a:r>
              <a:rPr lang="ar-IQ" sz="2700" dirty="0"/>
              <a:t>4- الذكاء والسرعة البديهية.</a:t>
            </a:r>
            <a:br>
              <a:rPr lang="ar-IQ" sz="2700" dirty="0"/>
            </a:br>
            <a:r>
              <a:rPr lang="ar-IQ" sz="2700" dirty="0"/>
              <a:t>5- الاخلاق من الامانة والاستقامة.</a:t>
            </a:r>
            <a:br>
              <a:rPr lang="ar-IQ" sz="2700" dirty="0"/>
            </a:br>
            <a:r>
              <a:rPr lang="ar-IQ" sz="2700" dirty="0"/>
              <a:t>6- الحكم الصائب على الامور</a:t>
            </a:r>
            <a:r>
              <a:rPr lang="ar-IQ" dirty="0"/>
              <a:t>.</a:t>
            </a:r>
            <a:br>
              <a:rPr lang="ar-IQ" dirty="0"/>
            </a:br>
            <a:endParaRPr lang="ar-IQ" dirty="0"/>
          </a:p>
        </p:txBody>
      </p:sp>
      <p:sp>
        <p:nvSpPr>
          <p:cNvPr id="3" name="عنصر نائب للمحتوى 2"/>
          <p:cNvSpPr>
            <a:spLocks noGrp="1"/>
          </p:cNvSpPr>
          <p:nvPr>
            <p:ph idx="1"/>
          </p:nvPr>
        </p:nvSpPr>
        <p:spPr>
          <a:xfrm>
            <a:off x="838200" y="3412901"/>
            <a:ext cx="10515600" cy="2944365"/>
          </a:xfrm>
        </p:spPr>
        <p:txBody>
          <a:bodyPr/>
          <a:lstStyle/>
          <a:p>
            <a:r>
              <a:rPr lang="ar-IQ" dirty="0"/>
              <a:t> وعليه فأن نظرية السمات ترى بأن القدرة القيادية قد تكون حلا موحدا يتميز بها القادة عن الاخرين, بغض النظر عن نوع القيادة وطبيعتها, وبغض النظر عن طبيعة الموقف ومتغيراته التي قد تؤثر في هذه القدرة والتي تعني القدرة على الالتزام وقد تكون نمطا قياديا من السمات المتفاعلة التي تستند اليها قدرة القائد في التأثير في سلوك الاخرين .</a:t>
            </a:r>
          </a:p>
        </p:txBody>
      </p:sp>
    </p:spTree>
    <p:extLst>
      <p:ext uri="{BB962C8B-B14F-4D97-AF65-F5344CB8AC3E}">
        <p14:creationId xmlns:p14="http://schemas.microsoft.com/office/powerpoint/2010/main" val="3046553035"/>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493985"/>
          </a:xfrm>
        </p:spPr>
        <p:txBody>
          <a:bodyPr>
            <a:normAutofit fontScale="90000"/>
          </a:bodyPr>
          <a:lstStyle/>
          <a:p>
            <a:r>
              <a:rPr lang="ar-IQ" dirty="0"/>
              <a:t> ولهذا عملت نظرية السمات على توضيح متطلبات القيادة والى القاء الضوء على السمات اللازمة لنجاحها فالنظرية قد افترضت سمات قيادية عامة وان كانت ضرورية للقائد الناجح, وبإلقاء الضوء على السمات المختلفة نستنتج على انها تقسم الى قسمين:</a:t>
            </a:r>
          </a:p>
        </p:txBody>
      </p:sp>
      <p:sp>
        <p:nvSpPr>
          <p:cNvPr id="3" name="عنصر نائب للمحتوى 2"/>
          <p:cNvSpPr>
            <a:spLocks noGrp="1"/>
          </p:cNvSpPr>
          <p:nvPr>
            <p:ph idx="1"/>
          </p:nvPr>
        </p:nvSpPr>
        <p:spPr>
          <a:xfrm>
            <a:off x="838200" y="3168203"/>
            <a:ext cx="10515600" cy="3008760"/>
          </a:xfrm>
        </p:spPr>
        <p:txBody>
          <a:bodyPr/>
          <a:lstStyle/>
          <a:p>
            <a:r>
              <a:rPr lang="ar-IQ" dirty="0" smtClean="0"/>
              <a:t>1-سمات </a:t>
            </a:r>
            <a:r>
              <a:rPr lang="ar-IQ" dirty="0"/>
              <a:t>فطرية: كالذكاء والقدرات الجسمية وهي سمات توجد لدى القائد اثناء توليه المركز القيادي.</a:t>
            </a:r>
          </a:p>
          <a:p>
            <a:r>
              <a:rPr lang="ar-IQ" dirty="0"/>
              <a:t>2- سمات مكتسبة: وهي السمات التي يمكن للقائد اكتسابها بعد ادائه  لمهامه القيادية .</a:t>
            </a:r>
          </a:p>
          <a:p>
            <a:endParaRPr lang="ar-IQ" dirty="0"/>
          </a:p>
        </p:txBody>
      </p:sp>
    </p:spTree>
    <p:extLst>
      <p:ext uri="{BB962C8B-B14F-4D97-AF65-F5344CB8AC3E}">
        <p14:creationId xmlns:p14="http://schemas.microsoft.com/office/powerpoint/2010/main" val="819966097"/>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292475"/>
          </a:xfrm>
        </p:spPr>
        <p:txBody>
          <a:bodyPr/>
          <a:lstStyle/>
          <a:p>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186" y="365126"/>
            <a:ext cx="11178862" cy="5811838"/>
          </a:xfrm>
        </p:spPr>
      </p:pic>
    </p:spTree>
    <p:extLst>
      <p:ext uri="{BB962C8B-B14F-4D97-AF65-F5344CB8AC3E}">
        <p14:creationId xmlns:p14="http://schemas.microsoft.com/office/powerpoint/2010/main" val="96947198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687168"/>
          </a:xfrm>
        </p:spPr>
        <p:txBody>
          <a:bodyPr>
            <a:normAutofit/>
          </a:bodyPr>
          <a:lstStyle/>
          <a:p>
            <a:pPr algn="r"/>
            <a:r>
              <a:rPr lang="ar-IQ" sz="2400" dirty="0"/>
              <a:t>سمات القائد الرياضي:</a:t>
            </a:r>
            <a:br>
              <a:rPr lang="ar-IQ" sz="2400" dirty="0"/>
            </a:br>
            <a:r>
              <a:rPr lang="ar-IQ" sz="2400" dirty="0"/>
              <a:t>   في العديد من الدراسات تم التوصل الى السمات الشخصية التالية للقائد الرياضي .</a:t>
            </a:r>
            <a:br>
              <a:rPr lang="ar-IQ" sz="2400" dirty="0"/>
            </a:br>
            <a:r>
              <a:rPr lang="ar-IQ" sz="2400" dirty="0"/>
              <a:t>1-الثبات الانفعالي : يعتبر التحكم بالانفعالات من الاهمية بمكان للقائد الرياضي حتى يستطيع اشعاع الهدوء والاستقرار في نفوس التابعين وحتى يستطيع ان يعطي تعليماته ونصائحه وقراراته لهم بصورة واضحة ونبرات هادئة , وخاصة في المواقف ذات الطابع الانفعالي العنيف والضبوط النفسية العالية </a:t>
            </a:r>
          </a:p>
        </p:txBody>
      </p:sp>
      <p:sp>
        <p:nvSpPr>
          <p:cNvPr id="3" name="عنصر نائب للمحتوى 2"/>
          <p:cNvSpPr>
            <a:spLocks noGrp="1"/>
          </p:cNvSpPr>
          <p:nvPr>
            <p:ph idx="1"/>
          </p:nvPr>
        </p:nvSpPr>
        <p:spPr>
          <a:xfrm>
            <a:off x="838200" y="3052293"/>
            <a:ext cx="10515600" cy="3124670"/>
          </a:xfrm>
        </p:spPr>
        <p:txBody>
          <a:bodyPr/>
          <a:lstStyle/>
          <a:p>
            <a:r>
              <a:rPr lang="ar-IQ" dirty="0"/>
              <a:t>, هذا من ناحية , ومن ناحية اخرى فأن الانفعالات كما يقولون (معدية) اي ينتقل اثرها بسرعة , وظهور انفعالات الخوف والقلق والتوتر على القائد الرياضي سوف ينتقل اثرها بصورة فورية على التابعين وبالتالي يصبح القائد مسؤولا بصورة مباشرة عن عدم تحكم التابعين في انفعالاتهم .</a:t>
            </a:r>
          </a:p>
        </p:txBody>
      </p:sp>
    </p:spTree>
    <p:extLst>
      <p:ext uri="{BB962C8B-B14F-4D97-AF65-F5344CB8AC3E}">
        <p14:creationId xmlns:p14="http://schemas.microsoft.com/office/powerpoint/2010/main" val="818038765"/>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009140"/>
          </a:xfrm>
        </p:spPr>
        <p:txBody>
          <a:bodyPr>
            <a:normAutofit/>
          </a:bodyPr>
          <a:lstStyle/>
          <a:p>
            <a:pPr algn="r"/>
            <a:r>
              <a:rPr lang="ar-IQ" dirty="0"/>
              <a:t>-</a:t>
            </a:r>
            <a:r>
              <a:rPr lang="ar-IQ" sz="3100" dirty="0"/>
              <a:t>التناغم الوجداني : يقصد بالتناغم الوجداني احساس وادراك القائد الرياضي لما يحس به التابعين وتفهم انفعالاتهم , وقد اشارت العديد من الدراسات الى ان (التناغم الوجداني) من ابرز السمات الفاعلة بالنسبة للقائد الرياضي كمعين ومساعد للتابعين , اذ ان هذه السمة تساعد القائد الرياضي على تفهم حاجات وميول ودوافع التابعين ليس بهدف التأثير عليهم ولكن بهدف القدرة على حفزهم لإخراج افضل ما عندهم.</a:t>
            </a:r>
          </a:p>
        </p:txBody>
      </p:sp>
      <p:sp>
        <p:nvSpPr>
          <p:cNvPr id="3" name="عنصر نائب للمحتوى 2"/>
          <p:cNvSpPr>
            <a:spLocks noGrp="1"/>
          </p:cNvSpPr>
          <p:nvPr>
            <p:ph idx="1"/>
          </p:nvPr>
        </p:nvSpPr>
        <p:spPr>
          <a:xfrm>
            <a:off x="838200" y="3284113"/>
            <a:ext cx="10515600" cy="2892850"/>
          </a:xfrm>
        </p:spPr>
        <p:txBody>
          <a:bodyPr>
            <a:normAutofit lnSpcReduction="10000"/>
          </a:bodyPr>
          <a:lstStyle/>
          <a:p>
            <a:r>
              <a:rPr lang="ar-IQ" dirty="0" smtClean="0"/>
              <a:t>4-الثقة </a:t>
            </a:r>
            <a:r>
              <a:rPr lang="ar-IQ" dirty="0"/>
              <a:t>بالنفس : ان القائد الرياضي الذي يتميز بثقته بنفسه وبقدراته ومعلوماته ومعارفه وخبراته يكتسب مركزا قوي بين التابعين ويساعد على احترامهم له وتقبلهم لتوجيهاته , والثقة بالنفس تساعد القائد الرياضي على سهولة اتخاذ القرار وتقبل اراء التابعين دون حساسية مفرطة .</a:t>
            </a:r>
          </a:p>
          <a:p>
            <a:r>
              <a:rPr lang="ar-IQ" dirty="0"/>
              <a:t>5-تحمل المسؤولية : ان القائد الرياضي الفاعل يكون مستعدا لتحمل المسؤولية في جميع الاوقات وخاصة في حالات الفشل ويسعى الى ممارسة النقد الذاتي قبل انتقاد الاخرين , ومحاولة مواجهة الاسباب التي ادت الى مثل هذه الحالات .</a:t>
            </a:r>
          </a:p>
          <a:p>
            <a:endParaRPr lang="ar-IQ" dirty="0"/>
          </a:p>
        </p:txBody>
      </p:sp>
    </p:spTree>
    <p:extLst>
      <p:ext uri="{BB962C8B-B14F-4D97-AF65-F5344CB8AC3E}">
        <p14:creationId xmlns:p14="http://schemas.microsoft.com/office/powerpoint/2010/main" val="35782542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202323"/>
          </a:xfrm>
        </p:spPr>
        <p:txBody>
          <a:bodyPr>
            <a:normAutofit fontScale="90000"/>
          </a:bodyPr>
          <a:lstStyle/>
          <a:p>
            <a:pPr algn="r"/>
            <a:r>
              <a:rPr lang="ar-IQ" sz="2700" dirty="0"/>
              <a:t>-المرونة : لا يقصد بالمرونة ان يتقاضى القائد الرياضي عن الخطأ او ان يتقبل الامر الواقع لعدم حدوث الكثير من المشاكل , ولكن يقصد بسمة المرونة التي تميز القائد الرياضي القدرة على تحقيق الاهداف المرجوة في ضوء متطلبات الموقف او امكانية استخدام اكثر من وسيلة لتحقيق الهدف وعدم الجمود او النمطية او الاصرار على طريقة واحدة وعدم تغييرها بالرغم من فشلها في تحقيق الاهداف .</a:t>
            </a:r>
            <a:br>
              <a:rPr lang="ar-IQ" sz="2700" dirty="0"/>
            </a:br>
            <a:r>
              <a:rPr lang="ar-IQ" sz="2700" dirty="0"/>
              <a:t>7-الطموح : القائد الرياضي الفاعل طموح يتميز بالدافعية نحو التفوق والمزيد من التفوق في ضوء الاسس الموضوعية وبالتالي يسعى الى دفع وحفز التابعين بشتى الوسائل الايجابية لتحقيق اعلى ما يمكن من مستوى </a:t>
            </a:r>
            <a:r>
              <a:rPr lang="ar-IQ" dirty="0"/>
              <a:t>.</a:t>
            </a:r>
            <a:br>
              <a:rPr lang="ar-IQ" dirty="0"/>
            </a:br>
            <a:endParaRPr lang="ar-IQ" dirty="0"/>
          </a:p>
        </p:txBody>
      </p:sp>
      <p:sp>
        <p:nvSpPr>
          <p:cNvPr id="3" name="عنصر نائب للمحتوى 2"/>
          <p:cNvSpPr>
            <a:spLocks noGrp="1"/>
          </p:cNvSpPr>
          <p:nvPr>
            <p:ph idx="1"/>
          </p:nvPr>
        </p:nvSpPr>
        <p:spPr>
          <a:xfrm>
            <a:off x="838200" y="3567449"/>
            <a:ext cx="10515600" cy="2609514"/>
          </a:xfrm>
        </p:spPr>
        <p:txBody>
          <a:bodyPr/>
          <a:lstStyle/>
          <a:p>
            <a:r>
              <a:rPr lang="ar-IQ" dirty="0"/>
              <a:t>-القيادية : القائد الرياضي الناجح يتسم بسمة القيادية ويقصد بذلك قدرته على التوجيه والتأثير في سلوك التابعين وقدرته على التنسيق والترتيب وقدرته على نقدهم او احيانا ايقاع بعض العقوبات عليهم في التوقيت المناسب وبصورة تناسب مع حجم الخطأ .</a:t>
            </a:r>
          </a:p>
          <a:p>
            <a:endParaRPr lang="ar-IQ" dirty="0"/>
          </a:p>
          <a:p>
            <a:endParaRPr lang="ar-IQ" dirty="0"/>
          </a:p>
        </p:txBody>
      </p:sp>
    </p:spTree>
    <p:extLst>
      <p:ext uri="{BB962C8B-B14F-4D97-AF65-F5344CB8AC3E}">
        <p14:creationId xmlns:p14="http://schemas.microsoft.com/office/powerpoint/2010/main" val="3927727120"/>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918988"/>
          </a:xfrm>
        </p:spPr>
        <p:txBody>
          <a:bodyPr>
            <a:normAutofit/>
          </a:bodyPr>
          <a:lstStyle/>
          <a:p>
            <a:pPr algn="r"/>
            <a:r>
              <a:rPr lang="ar-IQ" sz="2700" dirty="0"/>
              <a:t>صفات القائد </a:t>
            </a:r>
            <a:r>
              <a:rPr lang="ar-IQ" sz="2700" dirty="0" smtClean="0"/>
              <a:t>الناجح</a:t>
            </a:r>
            <a:r>
              <a:rPr lang="ar-IQ" sz="2700" dirty="0"/>
              <a:t/>
            </a:r>
            <a:br>
              <a:rPr lang="ar-IQ" sz="2700" dirty="0"/>
            </a:br>
            <a:r>
              <a:rPr lang="ar-IQ" sz="2700" dirty="0"/>
              <a:t>يمكن معرفة القائد الناجح من خلال الصفات التي يتصف بها وهي.</a:t>
            </a:r>
            <a:br>
              <a:rPr lang="ar-IQ" sz="2700" dirty="0"/>
            </a:br>
            <a:r>
              <a:rPr lang="ar-IQ" sz="2700" dirty="0"/>
              <a:t>1-الكفاية العلمية: ان تكون ذا مستوى علمي متميز في مجال اختصاصه وله القدرة على توظيف العلوم التربوية ونتائج بحوثها واستثمارها في مجال عمله.</a:t>
            </a:r>
            <a:br>
              <a:rPr lang="ar-IQ" sz="2700" dirty="0"/>
            </a:br>
            <a:r>
              <a:rPr lang="ar-IQ" sz="2700" dirty="0"/>
              <a:t>2- الخبرة: ان الخبرة والممارسة العلمية للمهنة ضرورة مكملة لكفاءة الاداري</a:t>
            </a:r>
            <a:r>
              <a:rPr lang="ar-IQ" dirty="0"/>
              <a:t>.</a:t>
            </a:r>
            <a:br>
              <a:rPr lang="ar-IQ" dirty="0"/>
            </a:br>
            <a:endParaRPr lang="ar-IQ" dirty="0"/>
          </a:p>
        </p:txBody>
      </p:sp>
      <p:sp>
        <p:nvSpPr>
          <p:cNvPr id="3" name="عنصر نائب للمحتوى 2"/>
          <p:cNvSpPr>
            <a:spLocks noGrp="1"/>
          </p:cNvSpPr>
          <p:nvPr>
            <p:ph idx="1"/>
          </p:nvPr>
        </p:nvSpPr>
        <p:spPr>
          <a:xfrm>
            <a:off x="838200" y="3090931"/>
            <a:ext cx="10515600" cy="3086032"/>
          </a:xfrm>
        </p:spPr>
        <p:txBody>
          <a:bodyPr/>
          <a:lstStyle/>
          <a:p>
            <a:r>
              <a:rPr lang="ar-IQ" dirty="0"/>
              <a:t>- امتلاك الطاقة الادارية: لا توجد قواعد لضمان نجاح الاداري في عمله ولكن توجد قواعد السلوك والتصرفات والمميزات الشخصية.</a:t>
            </a:r>
          </a:p>
          <a:p>
            <a:r>
              <a:rPr lang="ar-IQ" dirty="0"/>
              <a:t>4- الروح الديمقراطية في التعامل مع الاخرين وقيادتهم وحماية مصالح المواطنين.</a:t>
            </a:r>
          </a:p>
          <a:p>
            <a:r>
              <a:rPr lang="ar-IQ" dirty="0"/>
              <a:t>5- ان يكون حازما واوامره قاطعة وتكن يجب ان يكون في نفس الوقت لبقا مؤدبا.</a:t>
            </a:r>
          </a:p>
          <a:p>
            <a:r>
              <a:rPr lang="ar-IQ" dirty="0"/>
              <a:t>6- حب خدمة الناس والايمان بقيم الحياة.</a:t>
            </a:r>
          </a:p>
          <a:p>
            <a:endParaRPr lang="ar-IQ" dirty="0"/>
          </a:p>
        </p:txBody>
      </p:sp>
    </p:spTree>
    <p:extLst>
      <p:ext uri="{BB962C8B-B14F-4D97-AF65-F5344CB8AC3E}">
        <p14:creationId xmlns:p14="http://schemas.microsoft.com/office/powerpoint/2010/main" val="3185325157"/>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1978830"/>
          </a:xfrm>
        </p:spPr>
        <p:txBody>
          <a:bodyPr>
            <a:normAutofit/>
          </a:bodyPr>
          <a:lstStyle/>
          <a:p>
            <a:pPr algn="r"/>
            <a:r>
              <a:rPr lang="ar-IQ" sz="2400" dirty="0"/>
              <a:t>7</a:t>
            </a:r>
            <a:r>
              <a:rPr lang="ar-IQ" sz="2400" dirty="0" smtClean="0"/>
              <a:t>- </a:t>
            </a:r>
            <a:r>
              <a:rPr lang="ar-IQ" sz="2400" dirty="0"/>
              <a:t>ان يكون قوي الاستعداد للاهتمام بالمشاكل الخاصة اذا استدعى الامر.</a:t>
            </a:r>
            <a:br>
              <a:rPr lang="ar-IQ" sz="2400" dirty="0"/>
            </a:br>
            <a:r>
              <a:rPr lang="ar-IQ" sz="2400" dirty="0"/>
              <a:t>8- ان يكون عادلا ومنصفا في معاملاته.</a:t>
            </a:r>
            <a:br>
              <a:rPr lang="ar-IQ" sz="2400" dirty="0"/>
            </a:br>
            <a:r>
              <a:rPr lang="ar-IQ" sz="2400" dirty="0"/>
              <a:t>9- ان يحمل صفات الاخوة وحب الصداقة.</a:t>
            </a:r>
            <a:br>
              <a:rPr lang="ar-IQ" sz="2400" dirty="0"/>
            </a:br>
            <a:r>
              <a:rPr lang="ar-IQ" sz="2400" dirty="0"/>
              <a:t>10- العقل المتفتح الواعي والتفكير المنظم والعقلية الاجتماعية.</a:t>
            </a:r>
            <a:br>
              <a:rPr lang="ar-IQ" sz="2400" dirty="0"/>
            </a:br>
            <a:endParaRPr lang="ar-IQ" sz="2400"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3944" y="2125014"/>
            <a:ext cx="10998557" cy="4121239"/>
          </a:xfrm>
        </p:spPr>
      </p:pic>
    </p:spTree>
    <p:extLst>
      <p:ext uri="{BB962C8B-B14F-4D97-AF65-F5344CB8AC3E}">
        <p14:creationId xmlns:p14="http://schemas.microsoft.com/office/powerpoint/2010/main" val="334572033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latin typeface="Calibri" panose="020F0502020204030204" pitchFamily="34" charset="0"/>
                <a:ea typeface="Calibri" panose="020F0502020204030204" pitchFamily="34" charset="0"/>
                <a:cs typeface="PT Bold Mirror" panose="02010400000000000000" pitchFamily="2" charset="-78"/>
              </a:rPr>
              <a:t>القــــائد الناجــــــح</a:t>
            </a:r>
            <a:endParaRPr lang="ar-IQ" dirty="0"/>
          </a:p>
        </p:txBody>
      </p:sp>
      <p:sp>
        <p:nvSpPr>
          <p:cNvPr id="3" name="عنصر نائب للمحتوى 2"/>
          <p:cNvSpPr>
            <a:spLocks noGrp="1"/>
          </p:cNvSpPr>
          <p:nvPr>
            <p:ph idx="1"/>
          </p:nvPr>
        </p:nvSpPr>
        <p:spPr/>
        <p:txBody>
          <a:bodyPr/>
          <a:lstStyle/>
          <a:p>
            <a:pPr algn="ctr">
              <a:lnSpc>
                <a:spcPct val="115000"/>
              </a:lnSpc>
              <a:spcBef>
                <a:spcPts val="1200"/>
              </a:spcBef>
              <a:buNone/>
            </a:pPr>
            <a:endParaRPr lang="ar-IQ" b="1" dirty="0" smtClean="0">
              <a:latin typeface="Calibri" panose="020F0502020204030204" pitchFamily="34" charset="0"/>
              <a:ea typeface="Calibri" panose="020F0502020204030204" pitchFamily="34" charset="0"/>
            </a:endParaRPr>
          </a:p>
          <a:p>
            <a:pPr algn="ctr">
              <a:lnSpc>
                <a:spcPct val="115000"/>
              </a:lnSpc>
              <a:spcBef>
                <a:spcPts val="1200"/>
              </a:spcBef>
              <a:buNone/>
            </a:pPr>
            <a:endParaRPr lang="ar-IQ" sz="1400" b="1" dirty="0" smtClean="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Bef>
                <a:spcPts val="1200"/>
              </a:spcBef>
              <a:buNone/>
            </a:pPr>
            <a:endParaRPr lang="ar-IQ" sz="1400" b="1" dirty="0" smtClean="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Bef>
                <a:spcPts val="1200"/>
              </a:spcBef>
              <a:buNone/>
            </a:pPr>
            <a:endParaRPr lang="ar-IQ" sz="1400" b="1" dirty="0" smtClean="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Bef>
                <a:spcPts val="1200"/>
              </a:spcBef>
              <a:buNone/>
            </a:pPr>
            <a:endParaRPr lang="en-US" sz="1400" dirty="0">
              <a:latin typeface="Calibri" panose="020F0502020204030204" pitchFamily="34" charset="0"/>
              <a:ea typeface="Calibri" panose="020F0502020204030204" pitchFamily="34" charset="0"/>
              <a:cs typeface="Arial" panose="020B0604020202020204" pitchFamily="34" charset="0"/>
            </a:endParaRPr>
          </a:p>
          <a:p>
            <a:r>
              <a:rPr lang="ar-IQ" b="1" dirty="0">
                <a:latin typeface="Simplified Arabic" panose="02020603050405020304" pitchFamily="18" charset="-78"/>
                <a:ea typeface="Calibri" panose="020F0502020204030204" pitchFamily="34" charset="0"/>
                <a:cs typeface="Diwani Bent" panose="02010400000000000000" pitchFamily="2" charset="-78"/>
              </a:rPr>
              <a:t> </a:t>
            </a:r>
            <a:r>
              <a:rPr lang="ar-IQ" b="1" dirty="0" smtClean="0">
                <a:ea typeface="Calibri" panose="020F0502020204030204" pitchFamily="34" charset="0"/>
              </a:rPr>
              <a:t>144</a:t>
            </a:r>
            <a:r>
              <a:rPr lang="ar-BH" b="1" smtClean="0">
                <a:ea typeface="Calibri" panose="020F0502020204030204" pitchFamily="34" charset="0"/>
              </a:rPr>
              <a:t>3</a:t>
            </a:r>
            <a:r>
              <a:rPr lang="ar-IQ" b="1" smtClean="0">
                <a:ea typeface="Calibri" panose="020F0502020204030204" pitchFamily="34" charset="0"/>
              </a:rPr>
              <a:t>هـ</a:t>
            </a:r>
            <a:r>
              <a:rPr lang="ar-IQ" b="1" smtClean="0">
                <a:latin typeface="Simplified Arabic" panose="02020603050405020304" pitchFamily="18" charset="-78"/>
                <a:ea typeface="Calibri" panose="020F0502020204030204" pitchFamily="34" charset="0"/>
                <a:cs typeface="Diwani Bent" panose="02010400000000000000" pitchFamily="2" charset="-78"/>
              </a:rPr>
              <a:t>                                                         </a:t>
            </a:r>
            <a:r>
              <a:rPr lang="ar-IQ" sz="3600" b="1" dirty="0">
                <a:latin typeface="Simplified Arabic" panose="02020603050405020304" pitchFamily="18" charset="-78"/>
                <a:ea typeface="Calibri" panose="020F0502020204030204" pitchFamily="34" charset="0"/>
                <a:cs typeface="Diwani Bent" panose="02010400000000000000" pitchFamily="2" charset="-78"/>
              </a:rPr>
              <a:t>أ. د. م عدي كريم رحمان</a:t>
            </a:r>
            <a:r>
              <a:rPr lang="ar-IQ" b="1" dirty="0">
                <a:latin typeface="Simplified Arabic" panose="02020603050405020304" pitchFamily="18" charset="-78"/>
                <a:ea typeface="Calibri" panose="020F0502020204030204" pitchFamily="34" charset="0"/>
                <a:cs typeface="Diwani Bent" panose="02010400000000000000" pitchFamily="2" charset="-78"/>
              </a:rPr>
              <a:t> </a:t>
            </a:r>
            <a:r>
              <a:rPr lang="ar-IQ" b="1" dirty="0">
                <a:latin typeface="Simplified Arabic" panose="02020603050405020304" pitchFamily="18" charset="-78"/>
                <a:ea typeface="Calibri" panose="020F0502020204030204" pitchFamily="34" charset="0"/>
                <a:cs typeface="DecoType Naskh Swashes" panose="02010400000000000000" pitchFamily="2" charset="-78"/>
              </a:rPr>
              <a:t>       </a:t>
            </a:r>
            <a:r>
              <a:rPr lang="ar-IQ" b="1" dirty="0" smtClean="0">
                <a:latin typeface="Simplified Arabic" panose="02020603050405020304" pitchFamily="18" charset="-78"/>
                <a:ea typeface="Calibri" panose="020F0502020204030204" pitchFamily="34" charset="0"/>
                <a:cs typeface="DecoType Naskh Swashes" panose="02010400000000000000" pitchFamily="2" charset="-78"/>
              </a:rPr>
              <a:t>          </a:t>
            </a:r>
            <a:r>
              <a:rPr lang="ar-IQ" b="1" dirty="0" smtClean="0">
                <a:ea typeface="Calibri" panose="020F0502020204030204" pitchFamily="34" charset="0"/>
              </a:rPr>
              <a:t>        </a:t>
            </a:r>
            <a:r>
              <a:rPr lang="ar-IQ" b="1" dirty="0" smtClean="0">
                <a:ea typeface="Calibri" panose="020F0502020204030204" pitchFamily="34" charset="0"/>
              </a:rPr>
              <a:t>202</a:t>
            </a:r>
            <a:r>
              <a:rPr lang="ar-BH" b="1" dirty="0" smtClean="0">
                <a:ea typeface="Calibri" panose="020F0502020204030204" pitchFamily="34" charset="0"/>
              </a:rPr>
              <a:t>4</a:t>
            </a:r>
            <a:r>
              <a:rPr lang="ar-IQ" b="1" dirty="0" smtClean="0">
                <a:ea typeface="Calibri" panose="020F0502020204030204" pitchFamily="34" charset="0"/>
              </a:rPr>
              <a:t>م </a:t>
            </a:r>
            <a:endParaRPr lang="ar-IQ" dirty="0"/>
          </a:p>
        </p:txBody>
      </p:sp>
    </p:spTree>
    <p:extLst>
      <p:ext uri="{BB962C8B-B14F-4D97-AF65-F5344CB8AC3E}">
        <p14:creationId xmlns:p14="http://schemas.microsoft.com/office/powerpoint/2010/main" val="124092658"/>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 calcmode="lin" valueType="num">
                                      <p:cBhvr>
                                        <p:cTn id="1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57577"/>
            <a:ext cx="10515600" cy="3631843"/>
          </a:xfrm>
        </p:spPr>
        <p:txBody>
          <a:bodyPr>
            <a:normAutofit fontScale="90000"/>
          </a:bodyPr>
          <a:lstStyle/>
          <a:p>
            <a:pPr algn="r"/>
            <a:r>
              <a:rPr lang="ar-IQ" sz="2700" dirty="0"/>
              <a:t>واجبات القائد وحقوقه:</a:t>
            </a:r>
            <a:br>
              <a:rPr lang="ar-IQ" sz="2700" dirty="0"/>
            </a:br>
            <a:r>
              <a:rPr lang="ar-IQ" sz="2700" dirty="0"/>
              <a:t>1-اتخاذ الاحتياطات اللازمة لأمن الافراد والعمل.</a:t>
            </a:r>
            <a:br>
              <a:rPr lang="ar-IQ" sz="2700" dirty="0"/>
            </a:br>
            <a:r>
              <a:rPr lang="ar-IQ" sz="2700" dirty="0"/>
              <a:t>2- تقسيم العمل بحيث يتناسب مع قدرات العاملين ويحقق الاهداف المرسومة. </a:t>
            </a:r>
            <a:br>
              <a:rPr lang="ar-IQ" sz="2700" dirty="0"/>
            </a:br>
            <a:r>
              <a:rPr lang="ar-IQ" sz="2700" dirty="0"/>
              <a:t>3- تطهير الافراد من عناصر الفتنة </a:t>
            </a:r>
            <a:r>
              <a:rPr lang="ar-IQ" sz="2700" dirty="0" err="1"/>
              <a:t>والتخذيل</a:t>
            </a:r>
            <a:r>
              <a:rPr lang="ar-IQ" sz="2700" dirty="0"/>
              <a:t>. </a:t>
            </a:r>
            <a:br>
              <a:rPr lang="ar-IQ" sz="2700" dirty="0"/>
            </a:br>
            <a:r>
              <a:rPr lang="ar-IQ" sz="2700" dirty="0"/>
              <a:t>4- العدل بين الافراد في المعاملة واسداء النصح لهم دوما. </a:t>
            </a:r>
            <a:br>
              <a:rPr lang="ar-IQ" sz="2700" dirty="0"/>
            </a:br>
            <a:r>
              <a:rPr lang="ar-IQ" sz="2700" dirty="0"/>
              <a:t>5- المشاورة. </a:t>
            </a:r>
            <a:br>
              <a:rPr lang="ar-IQ" sz="2700" dirty="0"/>
            </a:br>
            <a:r>
              <a:rPr lang="ar-IQ" sz="2700" dirty="0"/>
              <a:t>6- اشاعة ثقافة الحوار وتقبل الرأي الاخر عند الافراد .</a:t>
            </a:r>
            <a:br>
              <a:rPr lang="ar-IQ" sz="2700" dirty="0"/>
            </a:br>
            <a:r>
              <a:rPr lang="ar-IQ" sz="2700" dirty="0"/>
              <a:t>7- اعداد قادة المستقبل.</a:t>
            </a:r>
            <a:br>
              <a:rPr lang="ar-IQ" sz="2700" dirty="0"/>
            </a:br>
            <a:r>
              <a:rPr lang="ar-IQ" sz="2700" dirty="0"/>
              <a:t>8- اعداد قادة المستقبل.</a:t>
            </a:r>
            <a:r>
              <a:rPr lang="ar-IQ" dirty="0"/>
              <a:t/>
            </a:r>
            <a:br>
              <a:rPr lang="ar-IQ" dirty="0"/>
            </a:br>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3644720"/>
            <a:ext cx="10263388" cy="2781837"/>
          </a:xfrm>
        </p:spPr>
      </p:pic>
    </p:spTree>
    <p:extLst>
      <p:ext uri="{BB962C8B-B14F-4D97-AF65-F5344CB8AC3E}">
        <p14:creationId xmlns:p14="http://schemas.microsoft.com/office/powerpoint/2010/main" val="2093310810"/>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880351"/>
          </a:xfrm>
        </p:spPr>
        <p:txBody>
          <a:bodyPr>
            <a:normAutofit fontScale="90000"/>
          </a:bodyPr>
          <a:lstStyle/>
          <a:p>
            <a:pPr algn="r"/>
            <a:r>
              <a:rPr lang="ar-IQ" sz="2700" dirty="0" err="1"/>
              <a:t>ماهو</a:t>
            </a:r>
            <a:r>
              <a:rPr lang="ar-IQ" sz="2700" dirty="0"/>
              <a:t> الفرق بين القائد والمدير( ) :</a:t>
            </a:r>
            <a:br>
              <a:rPr lang="ar-IQ" sz="2700" dirty="0"/>
            </a:br>
            <a:r>
              <a:rPr lang="ar-IQ" sz="2700" dirty="0"/>
              <a:t>#-القائد :</a:t>
            </a:r>
            <a:br>
              <a:rPr lang="ar-IQ" sz="2700" dirty="0"/>
            </a:br>
            <a:r>
              <a:rPr lang="ar-IQ" sz="2700" dirty="0"/>
              <a:t>1-يركز على المستقبل والتوجهات طويلة المدى .</a:t>
            </a:r>
            <a:br>
              <a:rPr lang="ar-IQ" sz="2700" dirty="0"/>
            </a:br>
            <a:r>
              <a:rPr lang="ar-IQ" sz="2700" dirty="0"/>
              <a:t>2- يعبر عن الثقافة القائمة والقيم السائدة .</a:t>
            </a:r>
            <a:br>
              <a:rPr lang="ar-IQ" sz="2700" dirty="0"/>
            </a:br>
            <a:r>
              <a:rPr lang="ar-IQ" sz="2700" dirty="0"/>
              <a:t>3- يقيم رابطة عاطفية مع الاعضاء .</a:t>
            </a:r>
            <a:br>
              <a:rPr lang="ar-IQ" sz="2700" dirty="0"/>
            </a:br>
            <a:r>
              <a:rPr lang="ar-IQ" sz="2700" dirty="0"/>
              <a:t>4- يستخدم قوة تأثيره الشخصي ويعمل من خلال حب الجماعة له </a:t>
            </a:r>
            <a:r>
              <a:rPr lang="ar-IQ" dirty="0"/>
              <a:t>.</a:t>
            </a:r>
            <a:br>
              <a:rPr lang="ar-IQ" dirty="0"/>
            </a:br>
            <a:endParaRPr lang="ar-IQ" dirty="0"/>
          </a:p>
        </p:txBody>
      </p:sp>
      <p:sp>
        <p:nvSpPr>
          <p:cNvPr id="3" name="عنصر نائب للمحتوى 2"/>
          <p:cNvSpPr>
            <a:spLocks noGrp="1"/>
          </p:cNvSpPr>
          <p:nvPr>
            <p:ph idx="1"/>
          </p:nvPr>
        </p:nvSpPr>
        <p:spPr>
          <a:xfrm>
            <a:off x="838200" y="3245476"/>
            <a:ext cx="10515600" cy="2931487"/>
          </a:xfrm>
        </p:spPr>
        <p:txBody>
          <a:bodyPr>
            <a:normAutofit/>
          </a:bodyPr>
          <a:lstStyle/>
          <a:p>
            <a:r>
              <a:rPr lang="ar-IQ" sz="2400" dirty="0"/>
              <a:t>#- المدير:</a:t>
            </a:r>
          </a:p>
          <a:p>
            <a:r>
              <a:rPr lang="ar-IQ" sz="2400" dirty="0"/>
              <a:t>1-يركز على الحاضر ويمكن ان تكون ذلك بمعزل عن المضمون الاخلاقي .</a:t>
            </a:r>
          </a:p>
          <a:p>
            <a:r>
              <a:rPr lang="ar-IQ" sz="2400" dirty="0"/>
              <a:t>2- يطبق السياسات واللوائح .</a:t>
            </a:r>
          </a:p>
          <a:p>
            <a:r>
              <a:rPr lang="ar-IQ" sz="2400" dirty="0"/>
              <a:t>3- يبقى محايد للوصول لقرار موضوعي .</a:t>
            </a:r>
          </a:p>
          <a:p>
            <a:r>
              <a:rPr lang="ar-IQ" sz="2400" dirty="0"/>
              <a:t>4- يستغل مكانته الوظيفية وموضعه داخل المؤسسة لتحقيق اهداف المؤسسة .</a:t>
            </a:r>
          </a:p>
        </p:txBody>
      </p:sp>
    </p:spTree>
    <p:extLst>
      <p:ext uri="{BB962C8B-B14F-4D97-AF65-F5344CB8AC3E}">
        <p14:creationId xmlns:p14="http://schemas.microsoft.com/office/powerpoint/2010/main" val="315808224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910661"/>
          </a:xfrm>
        </p:spPr>
        <p:txBody>
          <a:bodyPr/>
          <a:lstStyle/>
          <a:p>
            <a:r>
              <a:rPr lang="ar-IQ" dirty="0" smtClean="0"/>
              <a:t>وفي الختام لكم مني وافر الاحترام </a:t>
            </a:r>
            <a:br>
              <a:rPr lang="ar-IQ" dirty="0" smtClean="0"/>
            </a:br>
            <a:r>
              <a:rPr lang="ar-IQ" dirty="0" smtClean="0"/>
              <a:t>وأقول لكم </a:t>
            </a:r>
            <a:br>
              <a:rPr lang="ar-IQ" dirty="0" smtClean="0"/>
            </a:br>
            <a:r>
              <a:rPr lang="ar-IQ" dirty="0" smtClean="0"/>
              <a:t>القائد الناجح هو الذي يسيطر على عقول اعدائه قبل ابدانهم </a:t>
            </a:r>
            <a:endParaRPr lang="ar-IQ" dirty="0"/>
          </a:p>
        </p:txBody>
      </p:sp>
      <p:sp>
        <p:nvSpPr>
          <p:cNvPr id="3" name="عنصر نائب للمحتوى 2"/>
          <p:cNvSpPr>
            <a:spLocks noGrp="1"/>
          </p:cNvSpPr>
          <p:nvPr>
            <p:ph idx="1"/>
          </p:nvPr>
        </p:nvSpPr>
        <p:spPr>
          <a:xfrm>
            <a:off x="838200" y="4662151"/>
            <a:ext cx="10515600" cy="1514811"/>
          </a:xfrm>
        </p:spPr>
        <p:txBody>
          <a:bodyPr/>
          <a:lstStyle/>
          <a:p>
            <a:endParaRPr lang="ar-IQ" dirty="0"/>
          </a:p>
        </p:txBody>
      </p:sp>
    </p:spTree>
    <p:extLst>
      <p:ext uri="{BB962C8B-B14F-4D97-AF65-F5344CB8AC3E}">
        <p14:creationId xmlns:p14="http://schemas.microsoft.com/office/powerpoint/2010/main" val="3216472300"/>
      </p:ext>
    </p:extLst>
  </p:cSld>
  <p:clrMapOvr>
    <a:masterClrMapping/>
  </p:clrMapOvr>
  <p:transition spd="med">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18941"/>
            <a:ext cx="10515600" cy="2859110"/>
          </a:xfrm>
        </p:spPr>
        <p:txBody>
          <a:bodyPr>
            <a:normAutofit/>
          </a:bodyPr>
          <a:lstStyle/>
          <a:p>
            <a:pPr lvl="0" algn="r"/>
            <a:r>
              <a:rPr lang="ar-IQ" sz="3200" b="1" u="sng" dirty="0"/>
              <a:t>مفهوم القيادة:</a:t>
            </a:r>
            <a:r>
              <a:rPr lang="en-US" sz="3200" dirty="0"/>
              <a:t/>
            </a:r>
            <a:br>
              <a:rPr lang="en-US" sz="3200" dirty="0"/>
            </a:br>
            <a:r>
              <a:rPr lang="ar-IQ" sz="3200" b="1" dirty="0"/>
              <a:t>     ان القيادة مفهوم هام لكل حضارة, لأنها تتضمن قيام القادة بحث وتحفيز العاملين لإنجاز اعمالهم بصورة جيدة مهما كانت المهام الموكلة اليهم , وحتى يمكن تحقيق الاهداف المرسومة بكفاءة يجب ان يكون القائد مدركا لجميع العوامل المؤثرة في الموقف, ومن ثم اختيار نمط القيادة المناسب لهذا الموقف</a:t>
            </a:r>
            <a:endParaRPr lang="ar-IQ" sz="3200" dirty="0"/>
          </a:p>
        </p:txBody>
      </p:sp>
      <p:sp>
        <p:nvSpPr>
          <p:cNvPr id="3" name="عنصر نائب للمحتوى 2"/>
          <p:cNvSpPr>
            <a:spLocks noGrp="1"/>
          </p:cNvSpPr>
          <p:nvPr>
            <p:ph idx="1"/>
          </p:nvPr>
        </p:nvSpPr>
        <p:spPr>
          <a:xfrm>
            <a:off x="838200" y="3464417"/>
            <a:ext cx="10515600" cy="2712546"/>
          </a:xfrm>
        </p:spPr>
        <p:txBody>
          <a:bodyPr/>
          <a:lstStyle/>
          <a:p>
            <a:r>
              <a:rPr lang="ar-IQ" b="1" dirty="0"/>
              <a:t> وتعتبر القيادة خاصية او ميزة تتوفر في القائد الكفء لها اثرها على استجابة الافراد لشخصيته  وتوجيهاته , والقادة الأكفاء محتاجون الى ان يكونوا ماهرين في الاتصال , وربما ان يكونوا فوق كل شيء مدرسين أكفاء خاصة وان القائد هو المعلم الوحيد الذي يكون متاحا للعديد </a:t>
            </a:r>
            <a:r>
              <a:rPr lang="ar-IQ" b="1"/>
              <a:t>من </a:t>
            </a:r>
            <a:r>
              <a:rPr lang="ar-IQ" b="1" smtClean="0"/>
              <a:t>العاملين</a:t>
            </a:r>
            <a:endParaRPr lang="en-US" dirty="0"/>
          </a:p>
        </p:txBody>
      </p:sp>
    </p:spTree>
    <p:extLst>
      <p:ext uri="{BB962C8B-B14F-4D97-AF65-F5344CB8AC3E}">
        <p14:creationId xmlns:p14="http://schemas.microsoft.com/office/powerpoint/2010/main" val="388590219"/>
      </p:ext>
    </p:extLst>
  </p:cSld>
  <p:clrMapOvr>
    <a:masterClrMapping/>
  </p:clrMapOvr>
  <p:transition spd="med" advClick="0" advTm="1000">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777320"/>
          </a:xfrm>
        </p:spPr>
        <p:txBody>
          <a:bodyPr>
            <a:normAutofit/>
          </a:bodyPr>
          <a:lstStyle/>
          <a:p>
            <a:pPr algn="r"/>
            <a:r>
              <a:rPr lang="ar-IQ" sz="3100" b="1" dirty="0"/>
              <a:t>اما مفهوم القيادة من وجهة نظر ( محمود داود الربيعي واحمد بدري ) فهي القدرة على المبادرة وتحمل المسؤولية واتخاذ القرار السريع والصائب في الظروف التي تستوجب اتخاذ مثل هذا القرار لأجل تحقيق هدف منشود </a:t>
            </a:r>
            <a:r>
              <a:rPr lang="ar-IQ" sz="3100" b="1" baseline="30000" dirty="0"/>
              <a:t>()</a:t>
            </a:r>
            <a:r>
              <a:rPr lang="ar-IQ" sz="3100" b="1" dirty="0"/>
              <a:t> . </a:t>
            </a:r>
            <a:r>
              <a:rPr lang="en-US" sz="3100" dirty="0"/>
              <a:t/>
            </a:r>
            <a:br>
              <a:rPr lang="en-US" sz="3100" dirty="0"/>
            </a:br>
            <a:endParaRPr lang="ar-IQ" dirty="0"/>
          </a:p>
        </p:txBody>
      </p:sp>
      <p:sp>
        <p:nvSpPr>
          <p:cNvPr id="3" name="عنصر نائب للمحتوى 2"/>
          <p:cNvSpPr>
            <a:spLocks noGrp="1"/>
          </p:cNvSpPr>
          <p:nvPr>
            <p:ph idx="1"/>
          </p:nvPr>
        </p:nvSpPr>
        <p:spPr>
          <a:xfrm>
            <a:off x="838200" y="3387144"/>
            <a:ext cx="10515600" cy="2789819"/>
          </a:xfrm>
        </p:spPr>
        <p:txBody>
          <a:bodyPr>
            <a:normAutofit/>
          </a:bodyPr>
          <a:lstStyle/>
          <a:p>
            <a:r>
              <a:rPr lang="ar-IQ" b="1" dirty="0"/>
              <a:t>اذا فالقيادة مصطلح يشير الى (العلمية) التي بواسطتها يقوم الفرد بتوجيه او بالتأثير قد يحدث من خلال اعمال الفرد او مؤلفاته او اختراعاته او ابتكاراته وهذا النوع يطلق عليه القيادة غير المباشرة , وقد يحدث التأثير عن طريق اتصال الشخص وجها لوجه بأشخاص اخرين من خلال الحديث او التخاطب وهذا النوع يطلق عليه القيادة المباشرة </a:t>
            </a:r>
            <a:r>
              <a:rPr lang="ar-IQ" b="1" baseline="30000" dirty="0"/>
              <a:t>()</a:t>
            </a:r>
            <a:r>
              <a:rPr lang="ar-IQ" b="1" dirty="0"/>
              <a:t> . اي كان نوعها فيجب ان تشتمل على توجيه لسلوك الاخرين لتحقيق هدف معين يرغب القائد في تحقيقه .</a:t>
            </a:r>
            <a:endParaRPr lang="en-US" dirty="0"/>
          </a:p>
          <a:p>
            <a:endParaRPr lang="ar-IQ" dirty="0"/>
          </a:p>
        </p:txBody>
      </p:sp>
    </p:spTree>
    <p:extLst>
      <p:ext uri="{BB962C8B-B14F-4D97-AF65-F5344CB8AC3E}">
        <p14:creationId xmlns:p14="http://schemas.microsoft.com/office/powerpoint/2010/main" val="152650966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442469"/>
          </a:xfrm>
        </p:spPr>
        <p:txBody>
          <a:bodyPr/>
          <a:lstStyle/>
          <a:p>
            <a:endParaRPr lang="ar-IQ"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1126273" cy="6074312"/>
          </a:xfrm>
        </p:spPr>
      </p:pic>
    </p:spTree>
    <p:extLst>
      <p:ext uri="{BB962C8B-B14F-4D97-AF65-F5344CB8AC3E}">
        <p14:creationId xmlns:p14="http://schemas.microsoft.com/office/powerpoint/2010/main" val="2380244909"/>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257577"/>
            <a:ext cx="10515600" cy="2498502"/>
          </a:xfrm>
        </p:spPr>
        <p:txBody>
          <a:bodyPr>
            <a:normAutofit/>
          </a:bodyPr>
          <a:lstStyle/>
          <a:p>
            <a:pPr lvl="0" algn="r"/>
            <a:r>
              <a:rPr lang="en-US" b="1" u="sng" dirty="0"/>
              <a:t> </a:t>
            </a:r>
            <a:r>
              <a:rPr lang="ar-IQ" sz="2700" b="1" u="sng" dirty="0"/>
              <a:t>تعريف القائد:</a:t>
            </a:r>
            <a:r>
              <a:rPr lang="en-US" sz="2700" dirty="0"/>
              <a:t/>
            </a:r>
            <a:br>
              <a:rPr lang="en-US" sz="2700" dirty="0"/>
            </a:br>
            <a:r>
              <a:rPr lang="ar-IQ" sz="2700" b="1" dirty="0"/>
              <a:t>      القائد هو الانسان المبدع الذي يأتي بالطريق الجديد ليعمل على تحسين العمل وتغيير مسار النتائج الى الافضل والقائد الناجح هو الذي تظهر مهاراته في وضع واعداد الخطة وفي طريقة تنفيذها وهو متميز في بث روح الحماسة والمثابرة عند </a:t>
            </a:r>
            <a:r>
              <a:rPr lang="ar-IQ" sz="2700" b="1" dirty="0" smtClean="0"/>
              <a:t>الاخرين</a:t>
            </a:r>
            <a:r>
              <a:rPr lang="en-US" dirty="0"/>
              <a:t/>
            </a:r>
            <a:br>
              <a:rPr lang="en-US" dirty="0"/>
            </a:br>
            <a:endParaRPr lang="ar-IQ" dirty="0"/>
          </a:p>
        </p:txBody>
      </p:sp>
      <p:sp>
        <p:nvSpPr>
          <p:cNvPr id="3" name="عنصر نائب للمحتوى 2"/>
          <p:cNvSpPr>
            <a:spLocks noGrp="1"/>
          </p:cNvSpPr>
          <p:nvPr>
            <p:ph idx="1"/>
          </p:nvPr>
        </p:nvSpPr>
        <p:spPr>
          <a:xfrm>
            <a:off x="838200" y="3490175"/>
            <a:ext cx="10515600" cy="2686788"/>
          </a:xfrm>
        </p:spPr>
        <p:txBody>
          <a:bodyPr>
            <a:normAutofit lnSpcReduction="10000"/>
          </a:bodyPr>
          <a:lstStyle/>
          <a:p>
            <a:r>
              <a:rPr lang="ar-IQ" b="1" dirty="0"/>
              <a:t> وايضا عرفه "نوري ابراهيم الشوك" القائد هو الذي يؤثر في التابعين له لكي يحققوا الاهداف المرجوة منهم, وينظر البعص للقائد على انه الشخص الذي سوف يأخذك حيث لا تستطيع ان تذهب وحدك</a:t>
            </a:r>
            <a:r>
              <a:rPr lang="ar-IQ" b="1" baseline="30000" dirty="0"/>
              <a:t>()</a:t>
            </a:r>
            <a:r>
              <a:rPr lang="ar-IQ" b="1" dirty="0"/>
              <a:t>.</a:t>
            </a:r>
            <a:endParaRPr lang="en-US" dirty="0"/>
          </a:p>
          <a:p>
            <a:r>
              <a:rPr lang="ar-IQ" b="1" dirty="0"/>
              <a:t>   وايضا عرفه "محمود داود الربيعي" القائد هو شخص حكيم لديه الكثير من الافكار الابداعية لإدارة عمله وفريقه بشكل صحيح نحو طريق النجاح والتألق ولكن للأسف فان هناك بعض من القادة لديهم صفات مزعجة تجعلهم يفشلون في اداء مهامهم بشكل صحيح</a:t>
            </a:r>
            <a:r>
              <a:rPr lang="ar-IQ" b="1" baseline="30000" dirty="0" smtClean="0"/>
              <a:t>()</a:t>
            </a:r>
            <a:r>
              <a:rPr lang="ar-IQ" b="1" dirty="0" smtClean="0"/>
              <a:t>.</a:t>
            </a:r>
            <a:endParaRPr lang="en-US" dirty="0"/>
          </a:p>
        </p:txBody>
      </p:sp>
    </p:spTree>
    <p:extLst>
      <p:ext uri="{BB962C8B-B14F-4D97-AF65-F5344CB8AC3E}">
        <p14:creationId xmlns:p14="http://schemas.microsoft.com/office/powerpoint/2010/main" val="268279724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687168"/>
          </a:xfrm>
        </p:spPr>
        <p:txBody>
          <a:bodyPr/>
          <a:lstStyle/>
          <a:p>
            <a:pPr algn="r"/>
            <a:r>
              <a:rPr lang="ar-IQ" sz="2800" b="1" dirty="0"/>
              <a:t> مفهوم القائد الرياضي هو الفرد في الجماعة الذي يوجه وينسق الانشطة المرتبطة بالجماعة لتحقيق اهدافها , وهو الفرد الذي يمتلك اكبر قدر من النفوذ والتأثير على افراد الجماعة مقارنة بغيره من الافراد</a:t>
            </a:r>
            <a:r>
              <a:rPr lang="ar-IQ" b="1" dirty="0"/>
              <a:t>.</a:t>
            </a:r>
            <a:endParaRPr lang="ar-IQ" dirty="0"/>
          </a:p>
        </p:txBody>
      </p:sp>
      <p:sp>
        <p:nvSpPr>
          <p:cNvPr id="3" name="عنصر نائب للمحتوى 2"/>
          <p:cNvSpPr>
            <a:spLocks noGrp="1"/>
          </p:cNvSpPr>
          <p:nvPr>
            <p:ph idx="1"/>
          </p:nvPr>
        </p:nvSpPr>
        <p:spPr>
          <a:xfrm>
            <a:off x="838200" y="3309869"/>
            <a:ext cx="10515600" cy="2867093"/>
          </a:xfrm>
        </p:spPr>
        <p:txBody>
          <a:bodyPr/>
          <a:lstStyle/>
          <a:p>
            <a:pPr lvl="0"/>
            <a:r>
              <a:rPr lang="en-US" b="1" dirty="0"/>
              <a:t> </a:t>
            </a:r>
            <a:r>
              <a:rPr lang="ar-IQ" b="1" u="sng" dirty="0"/>
              <a:t>مؤهلات القادة التدريسين:</a:t>
            </a:r>
            <a:endParaRPr lang="en-US" dirty="0"/>
          </a:p>
          <a:p>
            <a:r>
              <a:rPr lang="ar-IQ" b="1" dirty="0"/>
              <a:t>تتطلب القيادة مرونة ثقافية تمكن النجاح في تنسيق العمل بنجاح بين افراد الجماعة والى نوعا معين من العلاقة مع التابعين الى جانب نوع معين من السلوك الفردي المرتبط بوظائف ذات صلة بنشاط الجماعة ككل, ليتسنى له كسب احترامهم وولائهم وخلق التعاون بينهم من اجل تحقيق الاهداف</a:t>
            </a:r>
            <a:r>
              <a:rPr lang="ar-IQ" b="1" baseline="30000" dirty="0"/>
              <a:t>()</a:t>
            </a:r>
            <a:r>
              <a:rPr lang="ar-IQ" b="1" dirty="0"/>
              <a:t> </a:t>
            </a:r>
            <a:r>
              <a:rPr lang="ar-IQ" dirty="0"/>
              <a:t>- محمود رسلان و جميلة جادالله ؛ </a:t>
            </a:r>
            <a:r>
              <a:rPr lang="ar-IQ" u="sng" dirty="0"/>
              <a:t>الادارة علم وتطبيق</a:t>
            </a:r>
            <a:r>
              <a:rPr lang="ar-IQ" dirty="0"/>
              <a:t> : ط1, دار الميسرة للنشر والتوزيع والطباعة, عمان , 2001 ,ص131-132 .</a:t>
            </a:r>
            <a:endParaRPr lang="en-US" dirty="0"/>
          </a:p>
          <a:p>
            <a:endParaRPr lang="ar-IQ" dirty="0"/>
          </a:p>
        </p:txBody>
      </p:sp>
    </p:spTree>
    <p:extLst>
      <p:ext uri="{BB962C8B-B14F-4D97-AF65-F5344CB8AC3E}">
        <p14:creationId xmlns:p14="http://schemas.microsoft.com/office/powerpoint/2010/main" val="2536260224"/>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828836"/>
          </a:xfrm>
        </p:spPr>
        <p:txBody>
          <a:bodyPr>
            <a:normAutofit/>
          </a:bodyPr>
          <a:lstStyle/>
          <a:p>
            <a:pPr algn="r"/>
            <a:r>
              <a:rPr lang="ar-IQ" sz="3100" b="1" dirty="0"/>
              <a:t>وبناء على ذلك يكون مطلوب من القادة ان يوسعوا مداركهم عن طريق الالمام بالعلوم والتخصصات المتعلقة بأدائهم لدورهم بالعملية التدريسية وخاصة بما يتعلق بميدان عملهم من اعتبارات انسانية واتصالات وسلطة وعندئذ نستطيع تحديد مؤهلات القيادة التي يجب ان تتوفر في القادة التدريسيين على النحو التالي :</a:t>
            </a:r>
            <a:r>
              <a:rPr lang="en-US" dirty="0"/>
              <a:t/>
            </a:r>
            <a:br>
              <a:rPr lang="en-US" dirty="0"/>
            </a:br>
            <a:endParaRPr lang="ar-IQ" dirty="0"/>
          </a:p>
        </p:txBody>
      </p:sp>
      <p:sp>
        <p:nvSpPr>
          <p:cNvPr id="3" name="عنصر نائب للمحتوى 2"/>
          <p:cNvSpPr>
            <a:spLocks noGrp="1"/>
          </p:cNvSpPr>
          <p:nvPr>
            <p:ph idx="1"/>
          </p:nvPr>
        </p:nvSpPr>
        <p:spPr>
          <a:xfrm>
            <a:off x="838200" y="3193961"/>
            <a:ext cx="10515600" cy="2983001"/>
          </a:xfrm>
        </p:spPr>
        <p:txBody>
          <a:bodyPr>
            <a:normAutofit lnSpcReduction="10000"/>
          </a:bodyPr>
          <a:lstStyle/>
          <a:p>
            <a:r>
              <a:rPr lang="ar-IQ" b="1" dirty="0"/>
              <a:t>1-الطاقة الجسمانية والعقلية حيث تتطلب القيادة ضرورة توفر الطاقة الجسمانية والعقلية في القائد التدريسي الذي يقضي معظم وقته في مزاولة مهامه في الانشطة المختلفة.</a:t>
            </a:r>
            <a:endParaRPr lang="en-US" dirty="0"/>
          </a:p>
          <a:p>
            <a:r>
              <a:rPr lang="ar-IQ" b="1" dirty="0"/>
              <a:t>2- الاستقرار "ويقصد بالاستقرار للقائد ان يكون بعيدا عن الانفعالات النفسية والتوتر واثقا من نفسه.</a:t>
            </a:r>
            <a:endParaRPr lang="en-US" dirty="0"/>
          </a:p>
          <a:p>
            <a:r>
              <a:rPr lang="ar-IQ" b="1" dirty="0"/>
              <a:t>3- العلاقات الانسانية "بمعنى التعرف على من يتعامل معهم وعلى علاقاتهم ببعضهم البعض وكذلك المعرفة بالسلوك الانساني لكي يستطيع التعامل مع الافراد بطريقة جيدة تؤدي الى تحقيق الاهداف".</a:t>
            </a:r>
            <a:endParaRPr lang="ar-IQ" dirty="0"/>
          </a:p>
        </p:txBody>
      </p:sp>
    </p:spTree>
    <p:extLst>
      <p:ext uri="{BB962C8B-B14F-4D97-AF65-F5344CB8AC3E}">
        <p14:creationId xmlns:p14="http://schemas.microsoft.com/office/powerpoint/2010/main" val="3012108959"/>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3150807"/>
          </a:xfrm>
        </p:spPr>
        <p:txBody>
          <a:bodyPr>
            <a:normAutofit/>
          </a:bodyPr>
          <a:lstStyle/>
          <a:p>
            <a:pPr algn="r"/>
            <a:r>
              <a:rPr lang="ar-IQ" sz="2700" b="1" dirty="0" smtClean="0"/>
              <a:t>4- </a:t>
            </a:r>
            <a:r>
              <a:rPr lang="ar-IQ" sz="2700" b="1" dirty="0"/>
              <a:t>الموضوعية" بمعنى الوصول الى الحقائق ومعرفة الاسباب, مما يمكنه من تحليل المواقف والمشاكل المختلفة وعلى ضوء يضع الخطط اللازمة ويتخذ القرار المناسب"</a:t>
            </a:r>
            <a:r>
              <a:rPr lang="en-US" sz="2700" dirty="0"/>
              <a:t/>
            </a:r>
            <a:br>
              <a:rPr lang="en-US" sz="2700" dirty="0"/>
            </a:br>
            <a:r>
              <a:rPr lang="ar-IQ" sz="2700" b="1" dirty="0"/>
              <a:t>5- الدافع الشخصي" وهو ذلك الدافع النابع من شخصية القائد التدريسي المتمثل بالمثابرة على العمل والاستعداد للعمل لساعات طويلة وحماس شديد"</a:t>
            </a:r>
            <a:r>
              <a:rPr lang="en-US" sz="2700" dirty="0"/>
              <a:t/>
            </a:r>
            <a:br>
              <a:rPr lang="en-US" sz="2700" dirty="0"/>
            </a:br>
            <a:r>
              <a:rPr lang="ar-IQ" sz="2700" b="1" dirty="0" smtClean="0"/>
              <a:t>6- </a:t>
            </a:r>
            <a:r>
              <a:rPr lang="ar-IQ" sz="2700" b="1" dirty="0"/>
              <a:t>المهارة في الاتصال" يتمثل بالقدرة على التفهم والاستماع الى أراء الاخرين بدقة, ويستفيد القائد من ذلك للأقناع والتشجيع والتحفيز"</a:t>
            </a:r>
            <a:r>
              <a:rPr lang="ar-IQ" sz="2700" b="1" baseline="30000" dirty="0"/>
              <a:t>()</a:t>
            </a:r>
            <a:r>
              <a:rPr lang="ar-IQ" sz="2700" b="1" dirty="0"/>
              <a:t> </a:t>
            </a:r>
            <a:r>
              <a:rPr lang="ar-IQ" b="1" dirty="0"/>
              <a:t>.</a:t>
            </a:r>
            <a:r>
              <a:rPr lang="en-US" dirty="0"/>
              <a:t/>
            </a:r>
            <a:br>
              <a:rPr lang="en-US" dirty="0"/>
            </a:br>
            <a:endParaRPr lang="en-US" dirty="0"/>
          </a:p>
        </p:txBody>
      </p:sp>
      <p:sp>
        <p:nvSpPr>
          <p:cNvPr id="3" name="عنصر نائب للمحتوى 2"/>
          <p:cNvSpPr>
            <a:spLocks noGrp="1"/>
          </p:cNvSpPr>
          <p:nvPr>
            <p:ph idx="1"/>
          </p:nvPr>
        </p:nvSpPr>
        <p:spPr>
          <a:xfrm>
            <a:off x="838200" y="3696237"/>
            <a:ext cx="10515600" cy="2480726"/>
          </a:xfrm>
        </p:spPr>
        <p:txBody>
          <a:bodyPr/>
          <a:lstStyle/>
          <a:p>
            <a:r>
              <a:rPr lang="ar-IQ" b="1" dirty="0" smtClean="0"/>
              <a:t>7- </a:t>
            </a:r>
            <a:r>
              <a:rPr lang="ar-IQ" b="1" dirty="0"/>
              <a:t>المهارة الاجتماعية" ويتجلى ذلك في فهم القائد لتابعيه وبالقدرة على العمل معهم والتعامل معهم بطريقة تمكنه من اكتساب ثقتهم وولائهم" </a:t>
            </a:r>
            <a:r>
              <a:rPr lang="ar-IQ" b="1" dirty="0" smtClean="0"/>
              <a:t>.</a:t>
            </a:r>
          </a:p>
          <a:p>
            <a:r>
              <a:rPr lang="ar-IQ" b="1" dirty="0" smtClean="0"/>
              <a:t>8- </a:t>
            </a:r>
            <a:r>
              <a:rPr lang="ar-IQ" b="1" dirty="0"/>
              <a:t>المهارة الفنية" تتجلى المقدرة الفنية بالقدرة على التخطيط والتنظيم والتحليل واتخاذ القرارات والرقابة والقدرة على كسب ثقة التابعين </a:t>
            </a:r>
            <a:endParaRPr lang="ar-IQ" dirty="0"/>
          </a:p>
        </p:txBody>
      </p:sp>
    </p:spTree>
    <p:extLst>
      <p:ext uri="{BB962C8B-B14F-4D97-AF65-F5344CB8AC3E}">
        <p14:creationId xmlns:p14="http://schemas.microsoft.com/office/powerpoint/2010/main" val="3169408724"/>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نسق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نسق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4</TotalTime>
  <Words>1218</Words>
  <Application>Microsoft Office PowerPoint</Application>
  <PresentationFormat>مخصص</PresentationFormat>
  <Paragraphs>60</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Office Theme</vt:lpstr>
      <vt:lpstr>وزارة التعليم العالي والبحث العلمي   جامعة ديالى       كلية التربية الأساسية قسم التربية البدنية وعلوم الرياضة    واجب مادة الادارة والتنظيم</vt:lpstr>
      <vt:lpstr>القــــائد الناجــــــح</vt:lpstr>
      <vt:lpstr>مفهوم القيادة:      ان القيادة مفهوم هام لكل حضارة, لأنها تتضمن قيام القادة بحث وتحفيز العاملين لإنجاز اعمالهم بصورة جيدة مهما كانت المهام الموكلة اليهم , وحتى يمكن تحقيق الاهداف المرسومة بكفاءة يجب ان يكون القائد مدركا لجميع العوامل المؤثرة في الموقف, ومن ثم اختيار نمط القيادة المناسب لهذا الموقف</vt:lpstr>
      <vt:lpstr>اما مفهوم القيادة من وجهة نظر ( محمود داود الربيعي واحمد بدري ) فهي القدرة على المبادرة وتحمل المسؤولية واتخاذ القرار السريع والصائب في الظروف التي تستوجب اتخاذ مثل هذا القرار لأجل تحقيق هدف منشود () .  </vt:lpstr>
      <vt:lpstr>عرض تقديمي في PowerPoint</vt:lpstr>
      <vt:lpstr> تعريف القائد:       القائد هو الانسان المبدع الذي يأتي بالطريق الجديد ليعمل على تحسين العمل وتغيير مسار النتائج الى الافضل والقائد الناجح هو الذي تظهر مهاراته في وضع واعداد الخطة وفي طريقة تنفيذها وهو متميز في بث روح الحماسة والمثابرة عند الاخرين </vt:lpstr>
      <vt:lpstr> مفهوم القائد الرياضي هو الفرد في الجماعة الذي يوجه وينسق الانشطة المرتبطة بالجماعة لتحقيق اهدافها , وهو الفرد الذي يمتلك اكبر قدر من النفوذ والتأثير على افراد الجماعة مقارنة بغيره من الافراد.</vt:lpstr>
      <vt:lpstr>وبناء على ذلك يكون مطلوب من القادة ان يوسعوا مداركهم عن طريق الالمام بالعلوم والتخصصات المتعلقة بأدائهم لدورهم بالعملية التدريسية وخاصة بما يتعلق بميدان عملهم من اعتبارات انسانية واتصالات وسلطة وعندئذ نستطيع تحديد مؤهلات القيادة التي يجب ان تتوفر في القادة التدريسيين على النحو التالي : </vt:lpstr>
      <vt:lpstr>4- الموضوعية" بمعنى الوصول الى الحقائق ومعرفة الاسباب, مما يمكنه من تحليل المواقف والمشاكل المختلفة وعلى ضوء يضع الخطط اللازمة ويتخذ القرار المناسب" 5- الدافع الشخصي" وهو ذلك الدافع النابع من شخصية القائد التدريسي المتمثل بالمثابرة على العمل والاستعداد للعمل لساعات طويلة وحماس شديد" 6- المهارة في الاتصال" يتمثل بالقدرة على التفهم والاستماع الى أراء الاخرين بدقة, ويستفيد القائد من ذلك للأقناع والتشجيع والتحفيز"() . </vt:lpstr>
      <vt:lpstr>سمات القائد الناجح:   قام العديد من الباحثين باتخاذ منهج دراسة سمات او صفات القائد الناجح بغية تقديم مجموعة من الصفات الاساسية وكانت طريقة البحث تتلخص في استطلاع اراء هؤلاء القادة الذين اثبتوا قدراتهم وكفاءتهم بشهادة العاملين الاخرين والعاملين معهم بخصوص الصفات التي يمتلكونها انفسهم وتلك التي شعروا بانها ذات اهمية في نجاحهم كقادة, وتم وضع وتصنيف هذه المعايير الستة بمجموعة رئيسية وهي( ). </vt:lpstr>
      <vt:lpstr>4- الشخصية: اوضحت الدراسات ان للشخصية التأثير في مقدرة القائد على القيادة, فالقائد الناجح يمتاز بسمات مثل اليقظة, الثقة بالنفس, الاعتماد على النفس, السيطرة على الحاجات الشخصية. 5- المهمات ذات العلاقة بالخصائص: لا شك ان المهمات التي يمارسها القائد هي موضع اختيار لصفاته وخصائصه الفردية مثل المسؤوليات والقدرة على تحملها. 6- الخصائص والصفات الاجتماعية:  القائد الناجح يمتاز بانه نشيط ومتعاون ومشارك في نشاطات عديدة ومتنوعة وانه شخص متفاعل مع العديد من الافراد وهذه الصفات ذات قيمة من قبل الجماعة للقائد وينعكس اثرها على وحدة الجماعة وتعاونهم. وبذلك </vt:lpstr>
      <vt:lpstr>قام تايجي بتقسيم السمات الى : 1-الطاقة الجسمية والصحية. 2- الثقة بالنفس وادراك الهدف. 3- روح الصداقة في التعامل. 4- الذكاء والسرعة البديهية. 5- الاخلاق من الامانة والاستقامة. 6- الحكم الصائب على الامور. </vt:lpstr>
      <vt:lpstr> ولهذا عملت نظرية السمات على توضيح متطلبات القيادة والى القاء الضوء على السمات اللازمة لنجاحها فالنظرية قد افترضت سمات قيادية عامة وان كانت ضرورية للقائد الناجح, وبإلقاء الضوء على السمات المختلفة نستنتج على انها تقسم الى قسمين:</vt:lpstr>
      <vt:lpstr>عرض تقديمي في PowerPoint</vt:lpstr>
      <vt:lpstr>سمات القائد الرياضي:    في العديد من الدراسات تم التوصل الى السمات الشخصية التالية للقائد الرياضي . 1-الثبات الانفعالي : يعتبر التحكم بالانفعالات من الاهمية بمكان للقائد الرياضي حتى يستطيع اشعاع الهدوء والاستقرار في نفوس التابعين وحتى يستطيع ان يعطي تعليماته ونصائحه وقراراته لهم بصورة واضحة ونبرات هادئة , وخاصة في المواقف ذات الطابع الانفعالي العنيف والضبوط النفسية العالية </vt:lpstr>
      <vt:lpstr>-التناغم الوجداني : يقصد بالتناغم الوجداني احساس وادراك القائد الرياضي لما يحس به التابعين وتفهم انفعالاتهم , وقد اشارت العديد من الدراسات الى ان (التناغم الوجداني) من ابرز السمات الفاعلة بالنسبة للقائد الرياضي كمعين ومساعد للتابعين , اذ ان هذه السمة تساعد القائد الرياضي على تفهم حاجات وميول ودوافع التابعين ليس بهدف التأثير عليهم ولكن بهدف القدرة على حفزهم لإخراج افضل ما عندهم.</vt:lpstr>
      <vt:lpstr>-المرونة : لا يقصد بالمرونة ان يتقاضى القائد الرياضي عن الخطأ او ان يتقبل الامر الواقع لعدم حدوث الكثير من المشاكل , ولكن يقصد بسمة المرونة التي تميز القائد الرياضي القدرة على تحقيق الاهداف المرجوة في ضوء متطلبات الموقف او امكانية استخدام اكثر من وسيلة لتحقيق الهدف وعدم الجمود او النمطية او الاصرار على طريقة واحدة وعدم تغييرها بالرغم من فشلها في تحقيق الاهداف . 7-الطموح : القائد الرياضي الفاعل طموح يتميز بالدافعية نحو التفوق والمزيد من التفوق في ضوء الاسس الموضوعية وبالتالي يسعى الى دفع وحفز التابعين بشتى الوسائل الايجابية لتحقيق اعلى ما يمكن من مستوى . </vt:lpstr>
      <vt:lpstr>صفات القائد الناجح يمكن معرفة القائد الناجح من خلال الصفات التي يتصف بها وهي. 1-الكفاية العلمية: ان تكون ذا مستوى علمي متميز في مجال اختصاصه وله القدرة على توظيف العلوم التربوية ونتائج بحوثها واستثمارها في مجال عمله. 2- الخبرة: ان الخبرة والممارسة العلمية للمهنة ضرورة مكملة لكفاءة الاداري. </vt:lpstr>
      <vt:lpstr>7- ان يكون قوي الاستعداد للاهتمام بالمشاكل الخاصة اذا استدعى الامر. 8- ان يكون عادلا ومنصفا في معاملاته. 9- ان يحمل صفات الاخوة وحب الصداقة. 10- العقل المتفتح الواعي والتفكير المنظم والعقلية الاجتماعية. </vt:lpstr>
      <vt:lpstr>واجبات القائد وحقوقه: 1-اتخاذ الاحتياطات اللازمة لأمن الافراد والعمل. 2- تقسيم العمل بحيث يتناسب مع قدرات العاملين ويحقق الاهداف المرسومة.  3- تطهير الافراد من عناصر الفتنة والتخذيل.  4- العدل بين الافراد في المعاملة واسداء النصح لهم دوما.  5- المشاورة.  6- اشاعة ثقافة الحوار وتقبل الرأي الاخر عند الافراد . 7- اعداد قادة المستقبل. 8- اعداد قادة المستقبل. </vt:lpstr>
      <vt:lpstr>ماهو الفرق بين القائد والمدير( ) : #-القائد : 1-يركز على المستقبل والتوجهات طويلة المدى . 2- يعبر عن الثقافة القائمة والقيم السائدة . 3- يقيم رابطة عاطفية مع الاعضاء . 4- يستخدم قوة تأثيره الشخصي ويعمل من خلال حب الجماعة له . </vt:lpstr>
      <vt:lpstr>وفي الختام لكم مني وافر الاحترام  وأقول لكم  القائد الناجح هو الذي يسيطر على عقول اعدائه قبل ابدانهم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ديالى       كلية التربية الأساسية قسم التربية البدنية وعلوم الرياضة    واجب مادة الادارة والتنظيم</dc:title>
  <dc:creator>user</dc:creator>
  <cp:lastModifiedBy>dell</cp:lastModifiedBy>
  <cp:revision>4</cp:revision>
  <dcterms:modified xsi:type="dcterms:W3CDTF">2024-10-29T13:13:50Z</dcterms:modified>
</cp:coreProperties>
</file>