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1" r:id="rId1"/>
  </p:sldMasterIdLst>
  <p:sldIdLst>
    <p:sldId id="256" r:id="rId2"/>
    <p:sldId id="257" r:id="rId3"/>
    <p:sldId id="258" r:id="rId4"/>
    <p:sldId id="259" r:id="rId5"/>
    <p:sldId id="260" r:id="rId6"/>
    <p:sldId id="262" r:id="rId7"/>
    <p:sldId id="263" r:id="rId8"/>
    <p:sldId id="264" r:id="rId9"/>
    <p:sldId id="265" r:id="rId10"/>
    <p:sldId id="267"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76" d="100"/>
          <a:sy n="76" d="100"/>
        </p:scale>
        <p:origin x="-1206" y="1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491570B1-3B87-4A14-B52E-43AAFD3BE596}" type="datetimeFigureOut">
              <a:rPr lang="ar-IQ" smtClean="0"/>
              <a:t>14/03/1446</a:t>
            </a:fld>
            <a:endParaRPr lang="ar-IQ"/>
          </a:p>
        </p:txBody>
      </p:sp>
      <p:sp>
        <p:nvSpPr>
          <p:cNvPr id="19" name="Footer Placeholder 18"/>
          <p:cNvSpPr>
            <a:spLocks noGrp="1"/>
          </p:cNvSpPr>
          <p:nvPr>
            <p:ph type="ftr" sz="quarter" idx="11"/>
          </p:nvPr>
        </p:nvSpPr>
        <p:spPr/>
        <p:txBody>
          <a:bodyPr/>
          <a:lstStyle/>
          <a:p>
            <a:endParaRPr lang="ar-IQ"/>
          </a:p>
        </p:txBody>
      </p:sp>
      <p:sp>
        <p:nvSpPr>
          <p:cNvPr id="27" name="Slide Number Placeholder 26"/>
          <p:cNvSpPr>
            <a:spLocks noGrp="1"/>
          </p:cNvSpPr>
          <p:nvPr>
            <p:ph type="sldNum" sz="quarter" idx="12"/>
          </p:nvPr>
        </p:nvSpPr>
        <p:spPr/>
        <p:txBody>
          <a:bodyPr/>
          <a:lstStyle/>
          <a:p>
            <a:fld id="{648CDAC3-59DB-4EEE-8F9A-303EF09DFD17}"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491570B1-3B87-4A14-B52E-43AAFD3BE596}" type="datetimeFigureOut">
              <a:rPr lang="ar-IQ" smtClean="0"/>
              <a:t>14/03/1446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48CDAC3-59DB-4EEE-8F9A-303EF09DFD17}"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491570B1-3B87-4A14-B52E-43AAFD3BE596}" type="datetimeFigureOut">
              <a:rPr lang="ar-IQ" smtClean="0"/>
              <a:t>14/03/1446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48CDAC3-59DB-4EEE-8F9A-303EF09DFD17}" type="slidenum">
              <a:rPr lang="ar-IQ" smtClean="0"/>
              <a:t>‹#›</a:t>
            </a:fld>
            <a:endParaRPr lang="ar-IQ"/>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عنوان ونص">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491570B1-3B87-4A14-B52E-43AAFD3BE596}" type="datetimeFigureOut">
              <a:rPr lang="ar-IQ" smtClean="0"/>
              <a:t>14/03/1446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48CDAC3-59DB-4EEE-8F9A-303EF09DFD17}" type="slidenum">
              <a:rPr lang="ar-IQ" smtClean="0"/>
              <a:t>‹#›</a:t>
            </a:fld>
            <a:endParaRPr lang="ar-IQ"/>
          </a:p>
        </p:txBody>
      </p:sp>
    </p:spTree>
    <p:extLst>
      <p:ext uri="{BB962C8B-B14F-4D97-AF65-F5344CB8AC3E}">
        <p14:creationId xmlns:p14="http://schemas.microsoft.com/office/powerpoint/2010/main" val="20863401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491570B1-3B87-4A14-B52E-43AAFD3BE596}" type="datetimeFigureOut">
              <a:rPr lang="ar-IQ" smtClean="0"/>
              <a:t>14/03/1446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48CDAC3-59DB-4EEE-8F9A-303EF09DFD17}"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491570B1-3B87-4A14-B52E-43AAFD3BE596}" type="datetimeFigureOut">
              <a:rPr lang="ar-IQ" smtClean="0"/>
              <a:t>14/03/1446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648CDAC3-59DB-4EEE-8F9A-303EF09DFD17}"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491570B1-3B87-4A14-B52E-43AAFD3BE596}" type="datetimeFigureOut">
              <a:rPr lang="ar-IQ" smtClean="0"/>
              <a:t>14/03/1446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48CDAC3-59DB-4EEE-8F9A-303EF09DFD17}"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491570B1-3B87-4A14-B52E-43AAFD3BE596}" type="datetimeFigureOut">
              <a:rPr lang="ar-IQ" smtClean="0"/>
              <a:t>14/03/1446</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648CDAC3-59DB-4EEE-8F9A-303EF09DFD17}"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491570B1-3B87-4A14-B52E-43AAFD3BE596}" type="datetimeFigureOut">
              <a:rPr lang="ar-IQ" smtClean="0"/>
              <a:t>14/03/1446</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648CDAC3-59DB-4EEE-8F9A-303EF09DFD17}"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1570B1-3B87-4A14-B52E-43AAFD3BE596}" type="datetimeFigureOut">
              <a:rPr lang="ar-IQ" smtClean="0"/>
              <a:t>14/03/1446</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648CDAC3-59DB-4EEE-8F9A-303EF09DFD17}"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491570B1-3B87-4A14-B52E-43AAFD3BE596}" type="datetimeFigureOut">
              <a:rPr lang="ar-IQ" smtClean="0"/>
              <a:t>14/03/1446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648CDAC3-59DB-4EEE-8F9A-303EF09DFD17}"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491570B1-3B87-4A14-B52E-43AAFD3BE596}" type="datetimeFigureOut">
              <a:rPr lang="ar-IQ" smtClean="0"/>
              <a:t>14/03/1446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a:xfrm>
            <a:off x="8077200" y="6356350"/>
            <a:ext cx="609600" cy="365125"/>
          </a:xfrm>
        </p:spPr>
        <p:txBody>
          <a:bodyPr/>
          <a:lstStyle/>
          <a:p>
            <a:fld id="{648CDAC3-59DB-4EEE-8F9A-303EF09DFD17}" type="slidenum">
              <a:rPr lang="ar-IQ" smtClean="0"/>
              <a:t>‹#›</a:t>
            </a:fld>
            <a:endParaRPr lang="ar-IQ"/>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91570B1-3B87-4A14-B52E-43AAFD3BE596}" type="datetimeFigureOut">
              <a:rPr lang="ar-IQ" smtClean="0"/>
              <a:t>14/03/1446</a:t>
            </a:fld>
            <a:endParaRPr lang="ar-IQ"/>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IQ"/>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48CDAC3-59DB-4EEE-8F9A-303EF09DFD17}" type="slidenum">
              <a:rPr lang="ar-IQ" smtClean="0"/>
              <a:t>‹#›</a:t>
            </a:fld>
            <a:endParaRPr lang="ar-IQ"/>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marR="0" algn="ctr" rtl="1"/>
            <a:r>
              <a:rPr lang="ar-IQ" b="0" i="0" u="none" strike="noStrike" baseline="0" dirty="0" smtClean="0">
                <a:latin typeface="Arial"/>
              </a:rPr>
              <a:t>القيادة والتحفيز في الرياضة</a:t>
            </a:r>
          </a:p>
        </p:txBody>
      </p:sp>
      <p:sp>
        <p:nvSpPr>
          <p:cNvPr id="3" name="عنصر نائب للنص 2"/>
          <p:cNvSpPr>
            <a:spLocks noGrp="1"/>
          </p:cNvSpPr>
          <p:nvPr>
            <p:ph type="body" idx="1"/>
          </p:nvPr>
        </p:nvSpPr>
        <p:spPr/>
        <p:txBody>
          <a:bodyPr/>
          <a:lstStyle/>
          <a:p>
            <a:pPr marL="0" indent="0" algn="ctr">
              <a:buNone/>
            </a:pPr>
            <a:r>
              <a:rPr lang="ar-BH" dirty="0" smtClean="0"/>
              <a:t> </a:t>
            </a:r>
          </a:p>
          <a:p>
            <a:pPr marL="0" indent="0" algn="ctr">
              <a:buNone/>
            </a:pPr>
            <a:endParaRPr lang="ar-BH" dirty="0"/>
          </a:p>
          <a:p>
            <a:pPr marL="0" indent="0" algn="ctr">
              <a:buNone/>
            </a:pPr>
            <a:endParaRPr lang="ar-BH" smtClean="0"/>
          </a:p>
          <a:p>
            <a:pPr marL="0" indent="0" algn="ctr">
              <a:buNone/>
            </a:pPr>
            <a:endParaRPr lang="ar-IQ" dirty="0"/>
          </a:p>
          <a:p>
            <a:pPr marL="0" indent="0" algn="ctr">
              <a:buNone/>
            </a:pPr>
            <a:r>
              <a:rPr lang="ar-IQ" dirty="0" smtClean="0"/>
              <a:t>أشراف </a:t>
            </a:r>
          </a:p>
          <a:p>
            <a:pPr marL="0" indent="0" algn="ctr">
              <a:buNone/>
            </a:pPr>
            <a:r>
              <a:rPr lang="ar-IQ" dirty="0" err="1" smtClean="0"/>
              <a:t>أ.م.د</a:t>
            </a:r>
            <a:r>
              <a:rPr lang="ar-IQ" dirty="0" smtClean="0"/>
              <a:t> عدي كريم رحمن </a:t>
            </a:r>
            <a:endParaRPr lang="ar-IQ" dirty="0"/>
          </a:p>
        </p:txBody>
      </p:sp>
    </p:spTree>
    <p:extLst>
      <p:ext uri="{BB962C8B-B14F-4D97-AF65-F5344CB8AC3E}">
        <p14:creationId xmlns:p14="http://schemas.microsoft.com/office/powerpoint/2010/main" val="33504358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marR="0"/>
            <a:r>
              <a:rPr lang="ar-IQ" b="1" i="0" u="none" strike="noStrike" baseline="0" dirty="0" smtClean="0">
                <a:latin typeface="Simplified Arabic"/>
                <a:cs typeface="Simplified Arabic"/>
              </a:rPr>
              <a:t>                     </a:t>
            </a:r>
          </a:p>
        </p:txBody>
      </p:sp>
      <p:sp>
        <p:nvSpPr>
          <p:cNvPr id="3" name="عنصر نائب للنص 2"/>
          <p:cNvSpPr>
            <a:spLocks noGrp="1"/>
          </p:cNvSpPr>
          <p:nvPr>
            <p:ph type="body" idx="1"/>
          </p:nvPr>
        </p:nvSpPr>
        <p:spPr/>
        <p:txBody>
          <a:bodyPr>
            <a:normAutofit fontScale="92500" lnSpcReduction="20000"/>
          </a:bodyPr>
          <a:lstStyle/>
          <a:p>
            <a:pPr marL="0" indent="0" algn="ctr">
              <a:lnSpc>
                <a:spcPct val="115000"/>
              </a:lnSpc>
              <a:spcAft>
                <a:spcPts val="1000"/>
              </a:spcAft>
              <a:buNone/>
            </a:pPr>
            <a:r>
              <a:rPr lang="ar-IQ" sz="3200" b="1" dirty="0">
                <a:solidFill>
                  <a:srgbClr val="C0504D"/>
                </a:solidFill>
                <a:latin typeface="Calibri"/>
                <a:ea typeface="Calibri"/>
                <a:cs typeface="Simplified Arabic"/>
              </a:rPr>
              <a:t>واجبات القيادة :</a:t>
            </a:r>
            <a:endParaRPr lang="en-US" sz="1800" dirty="0">
              <a:latin typeface="Calibri"/>
              <a:ea typeface="Calibri"/>
              <a:cs typeface="Arial"/>
            </a:endParaRPr>
          </a:p>
          <a:p>
            <a:pPr marL="0" indent="0">
              <a:lnSpc>
                <a:spcPct val="115000"/>
              </a:lnSpc>
              <a:spcAft>
                <a:spcPts val="1000"/>
              </a:spcAft>
              <a:buNone/>
            </a:pPr>
            <a:r>
              <a:rPr lang="ar-IQ" sz="2800" dirty="0">
                <a:latin typeface="Calibri"/>
                <a:ea typeface="Calibri"/>
                <a:cs typeface="Simplified Arabic"/>
              </a:rPr>
              <a:t>1-تحويل أهداف المجموعة الى نتائج وإنجازات .</a:t>
            </a:r>
            <a:endParaRPr lang="en-US" sz="1800" dirty="0">
              <a:latin typeface="Calibri"/>
              <a:ea typeface="Calibri"/>
              <a:cs typeface="Arial"/>
            </a:endParaRPr>
          </a:p>
          <a:p>
            <a:pPr marL="0" indent="0">
              <a:lnSpc>
                <a:spcPct val="115000"/>
              </a:lnSpc>
              <a:spcAft>
                <a:spcPts val="1000"/>
              </a:spcAft>
              <a:buNone/>
            </a:pPr>
            <a:r>
              <a:rPr lang="ar-IQ" sz="2800" dirty="0">
                <a:latin typeface="Calibri"/>
                <a:ea typeface="Calibri"/>
                <a:cs typeface="Simplified Arabic"/>
              </a:rPr>
              <a:t>2-تحفيز الأفراد ودفعهم لتحقيق أهداف المؤسسة وأهدافهم .</a:t>
            </a:r>
            <a:endParaRPr lang="en-US" sz="1800" dirty="0">
              <a:latin typeface="Calibri"/>
              <a:ea typeface="Calibri"/>
              <a:cs typeface="Arial"/>
            </a:endParaRPr>
          </a:p>
          <a:p>
            <a:pPr marL="0" indent="0">
              <a:lnSpc>
                <a:spcPct val="115000"/>
              </a:lnSpc>
              <a:spcAft>
                <a:spcPts val="1000"/>
              </a:spcAft>
              <a:buNone/>
            </a:pPr>
            <a:r>
              <a:rPr lang="ar-IQ" sz="2800" dirty="0">
                <a:latin typeface="Calibri"/>
                <a:ea typeface="Calibri"/>
                <a:cs typeface="Simplified Arabic"/>
              </a:rPr>
              <a:t>3-استشراف المستقبل والتخطيط له فيما يتعلق بالمؤسسة وأهدافها وخططها وأفرادها .</a:t>
            </a:r>
            <a:endParaRPr lang="en-US" sz="1800" dirty="0">
              <a:latin typeface="Calibri"/>
              <a:ea typeface="Calibri"/>
              <a:cs typeface="Arial"/>
            </a:endParaRPr>
          </a:p>
          <a:p>
            <a:pPr marL="0" indent="0">
              <a:lnSpc>
                <a:spcPct val="115000"/>
              </a:lnSpc>
              <a:spcAft>
                <a:spcPts val="1000"/>
              </a:spcAft>
              <a:buNone/>
            </a:pPr>
            <a:r>
              <a:rPr lang="ar-IQ" sz="2800" dirty="0">
                <a:latin typeface="Calibri"/>
                <a:ea typeface="Calibri"/>
                <a:cs typeface="Simplified Arabic"/>
              </a:rPr>
              <a:t>4-إعداد جيل جديد من قادة المستقبل .</a:t>
            </a:r>
            <a:endParaRPr lang="en-US" sz="1800" dirty="0">
              <a:latin typeface="Calibri"/>
              <a:ea typeface="Calibri"/>
              <a:cs typeface="Arial"/>
            </a:endParaRPr>
          </a:p>
          <a:p>
            <a:pPr marL="0" indent="0">
              <a:lnSpc>
                <a:spcPct val="115000"/>
              </a:lnSpc>
              <a:spcAft>
                <a:spcPts val="1000"/>
              </a:spcAft>
              <a:buNone/>
            </a:pPr>
            <a:r>
              <a:rPr lang="ar-IQ" sz="2800" dirty="0">
                <a:latin typeface="Calibri"/>
                <a:ea typeface="Calibri"/>
                <a:cs typeface="Simplified Arabic"/>
              </a:rPr>
              <a:t>5-الجرأة والتحدي لتبني الأفكار والأساليب والتغيرات التي تصب في صالح </a:t>
            </a:r>
            <a:r>
              <a:rPr lang="ar-IQ" sz="2800" dirty="0" smtClean="0">
                <a:latin typeface="Calibri"/>
                <a:ea typeface="Calibri"/>
                <a:cs typeface="Simplified Arabic"/>
              </a:rPr>
              <a:t>المؤسسة</a:t>
            </a:r>
            <a:endParaRPr lang="en-US" sz="1800" dirty="0">
              <a:latin typeface="Calibri"/>
              <a:ea typeface="Calibri"/>
              <a:cs typeface="Arial"/>
            </a:endParaRPr>
          </a:p>
          <a:p>
            <a:endParaRPr lang="ar-IQ" dirty="0"/>
          </a:p>
        </p:txBody>
      </p:sp>
    </p:spTree>
    <p:extLst>
      <p:ext uri="{BB962C8B-B14F-4D97-AF65-F5344CB8AC3E}">
        <p14:creationId xmlns:p14="http://schemas.microsoft.com/office/powerpoint/2010/main" val="28630304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marR="0"/>
            <a:r>
              <a:rPr lang="ar-IQ" b="1" i="0" u="none" strike="noStrike" baseline="0" dirty="0" smtClean="0">
                <a:latin typeface="Simplified Arabic"/>
                <a:cs typeface="Simplified Arabic"/>
              </a:rPr>
              <a:t>                                </a:t>
            </a:r>
          </a:p>
        </p:txBody>
      </p:sp>
      <p:sp>
        <p:nvSpPr>
          <p:cNvPr id="3" name="عنصر نائب للنص 2"/>
          <p:cNvSpPr>
            <a:spLocks noGrp="1"/>
          </p:cNvSpPr>
          <p:nvPr>
            <p:ph type="body" idx="1"/>
          </p:nvPr>
        </p:nvSpPr>
        <p:spPr/>
        <p:txBody>
          <a:bodyPr>
            <a:normAutofit fontScale="55000" lnSpcReduction="20000"/>
          </a:bodyPr>
          <a:lstStyle/>
          <a:p>
            <a:pPr marL="0" indent="0" algn="ctr">
              <a:lnSpc>
                <a:spcPct val="115000"/>
              </a:lnSpc>
              <a:spcAft>
                <a:spcPts val="1000"/>
              </a:spcAft>
              <a:buNone/>
            </a:pPr>
            <a:r>
              <a:rPr lang="ar-IQ" sz="3200" b="1" dirty="0">
                <a:solidFill>
                  <a:srgbClr val="C0504D"/>
                </a:solidFill>
                <a:latin typeface="Calibri"/>
                <a:ea typeface="Calibri"/>
                <a:cs typeface="Simplified Arabic"/>
              </a:rPr>
              <a:t>انماط القيادة :</a:t>
            </a:r>
            <a:endParaRPr lang="en-US" sz="1800" dirty="0">
              <a:latin typeface="Calibri"/>
              <a:ea typeface="Calibri"/>
              <a:cs typeface="Arial"/>
            </a:endParaRPr>
          </a:p>
          <a:p>
            <a:pPr marL="0" indent="0">
              <a:lnSpc>
                <a:spcPct val="115000"/>
              </a:lnSpc>
              <a:spcAft>
                <a:spcPts val="1000"/>
              </a:spcAft>
              <a:buNone/>
            </a:pPr>
            <a:r>
              <a:rPr lang="ar-IQ" sz="3200" b="1" dirty="0">
                <a:latin typeface="Calibri"/>
                <a:ea typeface="Calibri"/>
                <a:cs typeface="Simplified Arabic"/>
              </a:rPr>
              <a:t>اولاً: القيادة الديمقراطية :</a:t>
            </a:r>
            <a:endParaRPr lang="en-US" sz="1800" dirty="0">
              <a:latin typeface="Calibri"/>
              <a:ea typeface="Calibri"/>
              <a:cs typeface="Arial"/>
            </a:endParaRPr>
          </a:p>
          <a:p>
            <a:pPr marL="0" indent="0">
              <a:lnSpc>
                <a:spcPct val="115000"/>
              </a:lnSpc>
              <a:spcAft>
                <a:spcPts val="1000"/>
              </a:spcAft>
              <a:buNone/>
            </a:pPr>
            <a:r>
              <a:rPr lang="ar-IQ" sz="2800" dirty="0">
                <a:latin typeface="Calibri"/>
                <a:ea typeface="Calibri"/>
                <a:cs typeface="Simplified Arabic"/>
              </a:rPr>
              <a:t>تقوم فلسفة هذه القيادة على مبدأ المشاركة وتفويض السلطات , فالقائد الديمقراطي يتفاعل مع أفراد الجماعة ويشركهم في عملية اتخاذ القرارات . </a:t>
            </a:r>
            <a:endParaRPr lang="en-US" sz="1800" dirty="0">
              <a:latin typeface="Calibri"/>
              <a:ea typeface="Calibri"/>
              <a:cs typeface="Arial"/>
            </a:endParaRPr>
          </a:p>
          <a:p>
            <a:pPr marL="0" indent="0">
              <a:lnSpc>
                <a:spcPct val="115000"/>
              </a:lnSpc>
              <a:spcAft>
                <a:spcPts val="1000"/>
              </a:spcAft>
              <a:buNone/>
            </a:pPr>
            <a:r>
              <a:rPr lang="ar-IQ" sz="2800" dirty="0">
                <a:latin typeface="Calibri"/>
                <a:ea typeface="Calibri"/>
                <a:cs typeface="Simplified Arabic"/>
              </a:rPr>
              <a:t>تؤدي القيادة الديمقراطية دوراً في بلورة ما تتفق عليه الجماعة من آراء وافكار الى قرارات وسياسات فالقرار في النهاية يأتي من تفكير ومبادرة . ويتبين ان القيادة الديمقراطية تقوم على أساس احترام شخصية الفرد وتقوم على حرية الاختيار والاقناع وعلى ان القرار النهائي يكون دائماً بالتشاور من دون تسلط وغالباً ما تعتمد القيادة الديمقراطية على مبدأ الترغيب لا الترهيب وعلى المشاركة في اتخاذ القرار لا احتكار السلطة في اتخاذ القرار . تعد القيادة الديمقراطية من اكثر انواع القيادة ايجابية بشكل عام وتعود لأسباب عديدة من اهمها .</a:t>
            </a:r>
            <a:endParaRPr lang="en-US" sz="1800" dirty="0">
              <a:latin typeface="Calibri"/>
              <a:ea typeface="Calibri"/>
              <a:cs typeface="Arial"/>
            </a:endParaRPr>
          </a:p>
          <a:p>
            <a:pPr marL="0" indent="0">
              <a:lnSpc>
                <a:spcPct val="115000"/>
              </a:lnSpc>
              <a:spcAft>
                <a:spcPts val="1000"/>
              </a:spcAft>
              <a:buNone/>
            </a:pPr>
            <a:r>
              <a:rPr lang="ar-IQ" sz="3600" b="1" dirty="0">
                <a:latin typeface="Calibri"/>
                <a:ea typeface="Calibri"/>
                <a:cs typeface="Simplified Arabic"/>
              </a:rPr>
              <a:t>0</a:t>
            </a:r>
            <a:r>
              <a:rPr lang="ar-IQ" sz="2800" dirty="0">
                <a:latin typeface="Calibri"/>
                <a:ea typeface="Calibri"/>
                <a:cs typeface="Simplified Arabic"/>
              </a:rPr>
              <a:t> توفير ظروف تنظيمية مناسبة تسهم في تحسين مهارات الابتكار والابداع لدى افراد الجماعة .</a:t>
            </a:r>
            <a:endParaRPr lang="en-US" sz="1800" dirty="0">
              <a:latin typeface="Calibri"/>
              <a:ea typeface="Calibri"/>
              <a:cs typeface="Arial"/>
            </a:endParaRPr>
          </a:p>
          <a:p>
            <a:pPr marL="0" indent="0">
              <a:lnSpc>
                <a:spcPct val="115000"/>
              </a:lnSpc>
              <a:spcAft>
                <a:spcPts val="1000"/>
              </a:spcAft>
              <a:buNone/>
            </a:pPr>
            <a:r>
              <a:rPr lang="ar-IQ" sz="3600" b="1" dirty="0">
                <a:latin typeface="Calibri"/>
                <a:ea typeface="Calibri"/>
                <a:cs typeface="Simplified Arabic"/>
              </a:rPr>
              <a:t>0</a:t>
            </a:r>
            <a:r>
              <a:rPr lang="ar-IQ" sz="2800" dirty="0">
                <a:latin typeface="Calibri"/>
                <a:ea typeface="Calibri"/>
                <a:cs typeface="Simplified Arabic"/>
              </a:rPr>
              <a:t> المقدرة على حد الصراعات والخلافات بين افراد الجماعة بصورة اكثر فاعلية من الانماط الاخرى .</a:t>
            </a:r>
            <a:endParaRPr lang="en-US" sz="1800" dirty="0">
              <a:latin typeface="Calibri"/>
              <a:ea typeface="Calibri"/>
              <a:cs typeface="Arial"/>
            </a:endParaRPr>
          </a:p>
          <a:p>
            <a:pPr marL="0" indent="0">
              <a:buNone/>
            </a:pPr>
            <a:r>
              <a:rPr lang="ar-IQ" sz="3600" b="1" dirty="0">
                <a:ea typeface="Calibri"/>
                <a:cs typeface="Simplified Arabic"/>
              </a:rPr>
              <a:t>0</a:t>
            </a:r>
            <a:r>
              <a:rPr lang="ar-IQ" sz="2800" dirty="0">
                <a:ea typeface="Calibri"/>
                <a:cs typeface="Simplified Arabic"/>
              </a:rPr>
              <a:t> اطلاق طاقات افراد الجماعة لتطوير الاهداف والسعي نحو تحقيقها واتاحة الفرصة </a:t>
            </a:r>
            <a:r>
              <a:rPr lang="ar-IQ" sz="2800" dirty="0" err="1">
                <a:ea typeface="Calibri"/>
                <a:cs typeface="Simplified Arabic"/>
              </a:rPr>
              <a:t>لافراد</a:t>
            </a:r>
            <a:r>
              <a:rPr lang="ar-IQ" sz="2800" dirty="0">
                <a:ea typeface="Calibri"/>
                <a:cs typeface="Simplified Arabic"/>
              </a:rPr>
              <a:t> الجماعة </a:t>
            </a:r>
            <a:endParaRPr lang="ar-IQ" dirty="0"/>
          </a:p>
        </p:txBody>
      </p:sp>
    </p:spTree>
    <p:extLst>
      <p:ext uri="{BB962C8B-B14F-4D97-AF65-F5344CB8AC3E}">
        <p14:creationId xmlns:p14="http://schemas.microsoft.com/office/powerpoint/2010/main" val="35942761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marR="0"/>
            <a:r>
              <a:rPr lang="ar-IQ" b="0" i="0" u="none" strike="noStrike" baseline="0" dirty="0" smtClean="0">
                <a:latin typeface="Simplified Arabic"/>
                <a:cs typeface="Simplified Arabic"/>
              </a:rPr>
              <a:t>                             </a:t>
            </a:r>
            <a:r>
              <a:rPr lang="ar-IQ" b="1" i="0" u="none" strike="noStrike" baseline="0" dirty="0" smtClean="0">
                <a:latin typeface="Simplified Arabic"/>
                <a:cs typeface="Simplified Arabic"/>
              </a:rPr>
              <a:t>     </a:t>
            </a:r>
          </a:p>
        </p:txBody>
      </p:sp>
      <p:sp>
        <p:nvSpPr>
          <p:cNvPr id="3" name="عنصر نائب للنص 2"/>
          <p:cNvSpPr>
            <a:spLocks noGrp="1"/>
          </p:cNvSpPr>
          <p:nvPr>
            <p:ph type="body" idx="1"/>
          </p:nvPr>
        </p:nvSpPr>
        <p:spPr/>
        <p:txBody>
          <a:bodyPr>
            <a:normAutofit fontScale="77500" lnSpcReduction="20000"/>
          </a:bodyPr>
          <a:lstStyle/>
          <a:p>
            <a:pPr marL="0" indent="0">
              <a:lnSpc>
                <a:spcPct val="115000"/>
              </a:lnSpc>
              <a:spcAft>
                <a:spcPts val="1000"/>
              </a:spcAft>
              <a:buNone/>
            </a:pPr>
            <a:r>
              <a:rPr lang="ar-IQ" sz="3200" b="1" dirty="0">
                <a:latin typeface="Calibri"/>
                <a:ea typeface="Calibri"/>
                <a:cs typeface="Simplified Arabic"/>
              </a:rPr>
              <a:t>ثانياً: القيادة الدكتاتورية :</a:t>
            </a:r>
            <a:endParaRPr lang="en-US" sz="1800" dirty="0">
              <a:latin typeface="Calibri"/>
              <a:ea typeface="Calibri"/>
              <a:cs typeface="Arial"/>
            </a:endParaRPr>
          </a:p>
          <a:p>
            <a:pPr marL="0" indent="0">
              <a:lnSpc>
                <a:spcPct val="115000"/>
              </a:lnSpc>
              <a:spcAft>
                <a:spcPts val="1000"/>
              </a:spcAft>
              <a:buNone/>
            </a:pPr>
            <a:r>
              <a:rPr lang="ar-IQ" sz="2800" dirty="0">
                <a:latin typeface="Calibri"/>
                <a:ea typeface="Calibri"/>
                <a:cs typeface="Simplified Arabic"/>
              </a:rPr>
              <a:t>هي شكل من أشكال القيادة الأوتوقراطية او التسلطية , اذ يعد القائد الشخص الذي تتركز بيده السلطة ويتخذ القرارات كافة بنفسه ويمارس مبدا التخويف ويتحكم بالمجموعة بشكل كامل وهو الذي يتولى القيم بكل صغيرة او كبيرة فلا يشرك معه احد في مباشرة وظيفته </a:t>
            </a:r>
            <a:r>
              <a:rPr lang="ar-IQ" sz="2800" dirty="0" smtClean="0">
                <a:latin typeface="Calibri"/>
                <a:ea typeface="Calibri"/>
                <a:cs typeface="Simplified Arabic"/>
              </a:rPr>
              <a:t>.</a:t>
            </a:r>
            <a:r>
              <a:rPr lang="en-US" sz="2800" b="1" dirty="0" smtClean="0">
                <a:latin typeface="Calibri"/>
                <a:ea typeface="Calibri"/>
                <a:cs typeface="Arial"/>
              </a:rPr>
              <a:t> </a:t>
            </a:r>
            <a:r>
              <a:rPr lang="ar-IQ" sz="2800" b="1" dirty="0" smtClean="0">
                <a:latin typeface="Calibri"/>
                <a:ea typeface="Calibri"/>
                <a:cs typeface="Arial"/>
              </a:rPr>
              <a:t>                                              ثالثا</a:t>
            </a:r>
            <a:r>
              <a:rPr lang="ar-SA" sz="3200" b="1" dirty="0" smtClean="0">
                <a:latin typeface="Calibri"/>
                <a:ea typeface="Calibri"/>
                <a:cs typeface="Arial"/>
              </a:rPr>
              <a:t>: </a:t>
            </a:r>
            <a:r>
              <a:rPr lang="ar-SA" sz="3200" b="1" dirty="0">
                <a:latin typeface="Calibri"/>
                <a:ea typeface="Calibri"/>
                <a:cs typeface="Arial"/>
              </a:rPr>
              <a:t>القيادة الفوضوية ( التسيب ):</a:t>
            </a:r>
            <a:endParaRPr lang="en-US" sz="1800" dirty="0">
              <a:latin typeface="Calibri"/>
              <a:ea typeface="Calibri"/>
              <a:cs typeface="Arial"/>
            </a:endParaRPr>
          </a:p>
          <a:p>
            <a:pPr marL="0" indent="0">
              <a:lnSpc>
                <a:spcPct val="115000"/>
              </a:lnSpc>
              <a:spcAft>
                <a:spcPts val="1000"/>
              </a:spcAft>
              <a:buNone/>
            </a:pPr>
            <a:r>
              <a:rPr lang="ar-SA" sz="2800" dirty="0">
                <a:latin typeface="Calibri"/>
                <a:ea typeface="Calibri"/>
                <a:cs typeface="Arial"/>
              </a:rPr>
              <a:t>تتسم هذه القيادة بالتسيب وانخفاض الأداء وتتميز بالتساهل مع أعضاء الجماعة وعدم التفويض المبني على النظام او استخدام التعزيز والعقاب بطريقة فعالة وتكون القيادة هنا وكأنها غير موجودة فالقائد في ظل هذا الاسلوب من القيادة يتنازل لمرؤوسيه عن السلطة اتخاذ القرارات فهو يقوم عادة بتوصيل المعلومات الى افراد مجموعته ويترك لهم حرية التصرف في العمل من دون أي تدخل </a:t>
            </a:r>
            <a:r>
              <a:rPr lang="ar-SA" sz="2800" dirty="0" smtClean="0">
                <a:latin typeface="Calibri"/>
                <a:ea typeface="Calibri"/>
                <a:cs typeface="Arial"/>
              </a:rPr>
              <a:t>منه</a:t>
            </a:r>
            <a:endParaRPr lang="en-US" sz="1800" dirty="0">
              <a:latin typeface="Calibri"/>
              <a:ea typeface="Calibri"/>
              <a:cs typeface="Arial"/>
            </a:endParaRPr>
          </a:p>
        </p:txBody>
      </p:sp>
    </p:spTree>
    <p:extLst>
      <p:ext uri="{BB962C8B-B14F-4D97-AF65-F5344CB8AC3E}">
        <p14:creationId xmlns:p14="http://schemas.microsoft.com/office/powerpoint/2010/main" val="12310992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marR="0" algn="ctr"/>
            <a:endParaRPr lang="ar-IQ" b="1" i="0" u="none" strike="noStrike" baseline="0" dirty="0" smtClean="0">
              <a:latin typeface="Simplified Arabic"/>
              <a:cs typeface="Simplified Arabic"/>
            </a:endParaRPr>
          </a:p>
        </p:txBody>
      </p:sp>
      <p:sp>
        <p:nvSpPr>
          <p:cNvPr id="3" name="عنصر نائب للنص 2"/>
          <p:cNvSpPr>
            <a:spLocks noGrp="1"/>
          </p:cNvSpPr>
          <p:nvPr>
            <p:ph type="body" idx="1"/>
          </p:nvPr>
        </p:nvSpPr>
        <p:spPr/>
        <p:txBody>
          <a:bodyPr/>
          <a:lstStyle/>
          <a:p>
            <a:pPr marL="0" indent="0" algn="ctr">
              <a:lnSpc>
                <a:spcPct val="115000"/>
              </a:lnSpc>
              <a:spcAft>
                <a:spcPts val="1000"/>
              </a:spcAft>
              <a:buNone/>
            </a:pPr>
            <a:r>
              <a:rPr lang="ar-IQ" sz="2800" dirty="0">
                <a:latin typeface="Calibri"/>
                <a:ea typeface="Calibri"/>
                <a:cs typeface="Simplified Arabic"/>
              </a:rPr>
              <a:t>رابعاً: القيادة البيروقراطية :</a:t>
            </a:r>
            <a:endParaRPr lang="en-US" sz="1800" dirty="0">
              <a:latin typeface="Calibri"/>
              <a:ea typeface="Calibri"/>
              <a:cs typeface="Arial"/>
            </a:endParaRPr>
          </a:p>
          <a:p>
            <a:pPr marL="0" indent="0">
              <a:buNone/>
            </a:pPr>
            <a:r>
              <a:rPr lang="ar-IQ" sz="2800" dirty="0">
                <a:ea typeface="Calibri"/>
                <a:cs typeface="Simplified Arabic"/>
              </a:rPr>
              <a:t>ويعمل هذا القائد على الاهتمام بالشكل عند التنفيذ على حساب كفاءة المحتوى او المضمون ويبذل من اجل ذلك الجهد والمال والوقت ويدفع العاملين معه لتحقيق اهدافه , يحاول دائما الظهور على انه له مكانه خاصة تؤكد تميزه على الاخرين ويذكر التابعين بعلاقاته الواسعة وسلطاته التي يستطيع ان يفعل من خلالها ما يعجز عنه الاخرين , غالبا ما يهرب مثل هذا القائد من المسؤولية ويوزع العمل على الاخرين </a:t>
            </a:r>
            <a:endParaRPr lang="ar-IQ" dirty="0"/>
          </a:p>
        </p:txBody>
      </p:sp>
    </p:spTree>
    <p:extLst>
      <p:ext uri="{BB962C8B-B14F-4D97-AF65-F5344CB8AC3E}">
        <p14:creationId xmlns:p14="http://schemas.microsoft.com/office/powerpoint/2010/main" val="11128777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marR="0" algn="ctr"/>
            <a:r>
              <a:rPr lang="ar-IQ" sz="5400" b="1" dirty="0">
                <a:ea typeface="Calibri"/>
                <a:cs typeface="Simplified Arabic"/>
              </a:rPr>
              <a:t>صفات لقائد الرياضي الفعال : </a:t>
            </a:r>
            <a:endParaRPr lang="ar-IQ" b="0" i="0" u="none" strike="noStrike" baseline="0" dirty="0" smtClean="0">
              <a:latin typeface="Simplified Arabic"/>
              <a:cs typeface="Simplified Arabic"/>
            </a:endParaRPr>
          </a:p>
        </p:txBody>
      </p:sp>
      <p:sp>
        <p:nvSpPr>
          <p:cNvPr id="3" name="عنصر نائب للنص 2"/>
          <p:cNvSpPr>
            <a:spLocks noGrp="1"/>
          </p:cNvSpPr>
          <p:nvPr>
            <p:ph type="body" idx="1"/>
          </p:nvPr>
        </p:nvSpPr>
        <p:spPr/>
        <p:txBody>
          <a:bodyPr>
            <a:normAutofit fontScale="85000" lnSpcReduction="20000"/>
          </a:bodyPr>
          <a:lstStyle/>
          <a:p>
            <a:pPr marL="0" indent="0">
              <a:lnSpc>
                <a:spcPct val="115000"/>
              </a:lnSpc>
              <a:spcAft>
                <a:spcPts val="1000"/>
              </a:spcAft>
              <a:buNone/>
            </a:pPr>
            <a:r>
              <a:rPr lang="ar-IQ" sz="2800" dirty="0">
                <a:latin typeface="Calibri"/>
                <a:ea typeface="Calibri"/>
                <a:cs typeface="Simplified Arabic"/>
              </a:rPr>
              <a:t>فيما يلي نعدد صفات القائد الرياضي الفعال</a:t>
            </a:r>
            <a:r>
              <a:rPr lang="ar-IQ" sz="3200" b="1" dirty="0">
                <a:latin typeface="Calibri"/>
                <a:ea typeface="Calibri"/>
                <a:cs typeface="Simplified Arabic"/>
              </a:rPr>
              <a:t>                                                                </a:t>
            </a:r>
            <a:r>
              <a:rPr lang="ar-IQ" sz="2800" dirty="0">
                <a:latin typeface="Calibri"/>
                <a:ea typeface="Calibri"/>
                <a:cs typeface="Simplified Arabic"/>
              </a:rPr>
              <a:t> 1-يدفع جهود الأشخاص، ويحدد اتجاه العمل، ويوزع المسئوليات والصلاحيات على باقي أفراد جماعة العمل .</a:t>
            </a:r>
            <a:r>
              <a:rPr lang="ar-IQ" sz="3200" b="1" dirty="0">
                <a:latin typeface="Calibri"/>
                <a:ea typeface="Calibri"/>
                <a:cs typeface="Simplified Arabic"/>
              </a:rPr>
              <a:t>                                                                                      </a:t>
            </a:r>
            <a:r>
              <a:rPr lang="ar-IQ" sz="2800" dirty="0">
                <a:latin typeface="Calibri"/>
                <a:ea typeface="Calibri"/>
                <a:cs typeface="Simplified Arabic"/>
              </a:rPr>
              <a:t>2-يحفز أفراد الجماعة على تنفيذ ما يوكل إليهم من مهام .</a:t>
            </a:r>
            <a:endParaRPr lang="en-US" sz="1800" dirty="0">
              <a:latin typeface="Calibri"/>
              <a:ea typeface="Calibri"/>
              <a:cs typeface="Arial"/>
            </a:endParaRPr>
          </a:p>
          <a:p>
            <a:pPr marL="0" indent="0">
              <a:lnSpc>
                <a:spcPct val="115000"/>
              </a:lnSpc>
              <a:spcAft>
                <a:spcPts val="1000"/>
              </a:spcAft>
              <a:buNone/>
            </a:pPr>
            <a:r>
              <a:rPr lang="ar-IQ" sz="2800" dirty="0">
                <a:latin typeface="Calibri"/>
                <a:ea typeface="Calibri"/>
                <a:cs typeface="Simplified Arabic"/>
              </a:rPr>
              <a:t>3-يعمل على حل المشكلات، ويتخذ القرارات من أجل تحقيق الأهداف المشتركة للجماعة .</a:t>
            </a:r>
            <a:endParaRPr lang="en-US" sz="1800" dirty="0">
              <a:latin typeface="Calibri"/>
              <a:ea typeface="Calibri"/>
              <a:cs typeface="Arial"/>
            </a:endParaRPr>
          </a:p>
          <a:p>
            <a:pPr marL="0" indent="0">
              <a:lnSpc>
                <a:spcPct val="115000"/>
              </a:lnSpc>
              <a:spcAft>
                <a:spcPts val="1000"/>
              </a:spcAft>
              <a:buNone/>
            </a:pPr>
            <a:r>
              <a:rPr lang="ar-IQ" sz="2800" dirty="0">
                <a:latin typeface="Calibri"/>
                <a:ea typeface="Calibri"/>
                <a:cs typeface="Simplified Arabic"/>
              </a:rPr>
              <a:t>4-يحترم تعهدات العمل .</a:t>
            </a:r>
            <a:endParaRPr lang="en-US" sz="1800" dirty="0">
              <a:latin typeface="Calibri"/>
              <a:ea typeface="Calibri"/>
              <a:cs typeface="Arial"/>
            </a:endParaRPr>
          </a:p>
          <a:p>
            <a:pPr marL="0" indent="0">
              <a:lnSpc>
                <a:spcPct val="115000"/>
              </a:lnSpc>
              <a:spcAft>
                <a:spcPts val="1000"/>
              </a:spcAft>
              <a:buNone/>
            </a:pPr>
            <a:r>
              <a:rPr lang="ar-IQ" sz="2800" dirty="0">
                <a:latin typeface="Calibri"/>
                <a:ea typeface="Calibri"/>
                <a:cs typeface="Simplified Arabic"/>
              </a:rPr>
              <a:t>5-يتسم بالحكمة، وقوة الشخصية، ورباطة الجأش .</a:t>
            </a:r>
            <a:endParaRPr lang="en-US" sz="1800" dirty="0">
              <a:latin typeface="Calibri"/>
              <a:ea typeface="Calibri"/>
              <a:cs typeface="Arial"/>
            </a:endParaRPr>
          </a:p>
          <a:p>
            <a:pPr marL="0" indent="0">
              <a:lnSpc>
                <a:spcPct val="115000"/>
              </a:lnSpc>
              <a:spcAft>
                <a:spcPts val="1000"/>
              </a:spcAft>
              <a:buNone/>
            </a:pPr>
            <a:r>
              <a:rPr lang="ar-IQ" sz="2800" dirty="0">
                <a:latin typeface="Calibri"/>
                <a:ea typeface="Calibri"/>
                <a:cs typeface="Simplified Arabic"/>
              </a:rPr>
              <a:t>6-يتسم بالعدالة في حكمه على الأمور .</a:t>
            </a:r>
            <a:endParaRPr lang="en-US" sz="1800" dirty="0">
              <a:latin typeface="Calibri"/>
              <a:ea typeface="Calibri"/>
              <a:cs typeface="Arial"/>
            </a:endParaRPr>
          </a:p>
          <a:p>
            <a:endParaRPr lang="ar-IQ" dirty="0"/>
          </a:p>
        </p:txBody>
      </p:sp>
    </p:spTree>
    <p:extLst>
      <p:ext uri="{BB962C8B-B14F-4D97-AF65-F5344CB8AC3E}">
        <p14:creationId xmlns:p14="http://schemas.microsoft.com/office/powerpoint/2010/main" val="40323347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marR="0" algn="ctr"/>
            <a:r>
              <a:rPr lang="ar-IQ" sz="5400" b="1" dirty="0">
                <a:ea typeface="Calibri"/>
                <a:cs typeface="Simplified Arabic"/>
              </a:rPr>
              <a:t>يحصل القائد على سلطاته من خلال بعض العناصر الاتية </a:t>
            </a:r>
            <a:endParaRPr lang="ar-IQ" b="1" i="0" u="none" strike="noStrike" baseline="0" dirty="0" smtClean="0">
              <a:latin typeface="Simplified Arabic"/>
              <a:cs typeface="Simplified Arabic"/>
            </a:endParaRPr>
          </a:p>
        </p:txBody>
      </p:sp>
      <p:sp>
        <p:nvSpPr>
          <p:cNvPr id="3" name="عنصر نائب للنص 2"/>
          <p:cNvSpPr>
            <a:spLocks noGrp="1"/>
          </p:cNvSpPr>
          <p:nvPr>
            <p:ph type="body" idx="1"/>
          </p:nvPr>
        </p:nvSpPr>
        <p:spPr/>
        <p:txBody>
          <a:bodyPr>
            <a:normAutofit fontScale="70000" lnSpcReduction="20000"/>
          </a:bodyPr>
          <a:lstStyle/>
          <a:p>
            <a:pPr marL="0" indent="0">
              <a:lnSpc>
                <a:spcPct val="115000"/>
              </a:lnSpc>
              <a:spcAft>
                <a:spcPts val="1000"/>
              </a:spcAft>
              <a:buNone/>
            </a:pPr>
            <a:r>
              <a:rPr lang="en-US" sz="3200" b="1" dirty="0">
                <a:latin typeface="Simplified Arabic"/>
                <a:ea typeface="Calibri"/>
                <a:cs typeface="Arial"/>
              </a:rPr>
              <a:t> </a:t>
            </a:r>
            <a:r>
              <a:rPr lang="ar-IQ" sz="3200" b="1" dirty="0">
                <a:latin typeface="Simplified Arabic"/>
                <a:ea typeface="Calibri"/>
                <a:cs typeface="Arial"/>
              </a:rPr>
              <a:t>1</a:t>
            </a:r>
            <a:r>
              <a:rPr lang="ar-IQ" sz="2800" b="1" dirty="0">
                <a:latin typeface="Calibri"/>
                <a:ea typeface="Calibri"/>
                <a:cs typeface="Simplified Arabic"/>
              </a:rPr>
              <a:t>-الثقة</a:t>
            </a:r>
            <a:r>
              <a:rPr lang="ar-IQ" sz="3200" b="1" dirty="0">
                <a:latin typeface="Calibri"/>
                <a:ea typeface="Calibri"/>
                <a:cs typeface="Simplified Arabic"/>
              </a:rPr>
              <a:t>      </a:t>
            </a:r>
            <a:r>
              <a:rPr lang="ar-IQ" sz="2800" dirty="0">
                <a:latin typeface="Calibri"/>
                <a:ea typeface="Calibri"/>
                <a:cs typeface="Simplified Arabic"/>
              </a:rPr>
              <a:t>                                                                                     من خلال الاحترام المتبادل ، والمعاملة الحسنة، وتوضيح أهمية العمل .</a:t>
            </a:r>
            <a:endParaRPr lang="en-US" sz="1800" dirty="0">
              <a:latin typeface="Calibri"/>
              <a:ea typeface="Calibri"/>
              <a:cs typeface="Arial"/>
            </a:endParaRPr>
          </a:p>
          <a:p>
            <a:pPr marL="0" indent="0">
              <a:lnSpc>
                <a:spcPct val="115000"/>
              </a:lnSpc>
              <a:spcAft>
                <a:spcPts val="1000"/>
              </a:spcAft>
              <a:buNone/>
            </a:pPr>
            <a:r>
              <a:rPr lang="ar-IQ" sz="2800" dirty="0">
                <a:latin typeface="Calibri"/>
                <a:ea typeface="Calibri"/>
                <a:cs typeface="Simplified Arabic"/>
              </a:rPr>
              <a:t>2</a:t>
            </a:r>
            <a:r>
              <a:rPr lang="ar-IQ" sz="2800" b="1" dirty="0">
                <a:latin typeface="Calibri"/>
                <a:ea typeface="Calibri"/>
                <a:cs typeface="Simplified Arabic"/>
              </a:rPr>
              <a:t>-التحذير</a:t>
            </a:r>
            <a:endParaRPr lang="en-US" sz="1800" dirty="0">
              <a:latin typeface="Calibri"/>
              <a:ea typeface="Calibri"/>
              <a:cs typeface="Arial"/>
            </a:endParaRPr>
          </a:p>
          <a:p>
            <a:pPr marL="0" indent="0">
              <a:lnSpc>
                <a:spcPct val="115000"/>
              </a:lnSpc>
              <a:spcAft>
                <a:spcPts val="1000"/>
              </a:spcAft>
              <a:buNone/>
            </a:pPr>
            <a:r>
              <a:rPr lang="ar-IQ" sz="2800" dirty="0">
                <a:latin typeface="Calibri"/>
                <a:ea typeface="Calibri"/>
                <a:cs typeface="Simplified Arabic"/>
              </a:rPr>
              <a:t>التذكير بواجبات العمل بصورة مركزة ومتكررة، واستخدام الضغط . •</a:t>
            </a:r>
            <a:endParaRPr lang="en-US" sz="1800" dirty="0">
              <a:latin typeface="Calibri"/>
              <a:ea typeface="Calibri"/>
              <a:cs typeface="Arial"/>
            </a:endParaRPr>
          </a:p>
          <a:p>
            <a:pPr marL="0" indent="0">
              <a:lnSpc>
                <a:spcPct val="115000"/>
              </a:lnSpc>
              <a:spcAft>
                <a:spcPts val="1000"/>
              </a:spcAft>
              <a:buNone/>
            </a:pPr>
            <a:r>
              <a:rPr lang="ar-IQ" sz="2800" dirty="0">
                <a:latin typeface="Calibri"/>
                <a:ea typeface="Calibri"/>
                <a:cs typeface="Simplified Arabic"/>
              </a:rPr>
              <a:t> </a:t>
            </a:r>
            <a:r>
              <a:rPr lang="ar-IQ" sz="2800" b="1" dirty="0">
                <a:latin typeface="Calibri"/>
                <a:ea typeface="Calibri"/>
                <a:cs typeface="Simplified Arabic"/>
              </a:rPr>
              <a:t>3-تبادل الخدمات            </a:t>
            </a:r>
            <a:r>
              <a:rPr lang="ar-IQ" sz="2800" dirty="0">
                <a:latin typeface="Calibri"/>
                <a:ea typeface="Calibri"/>
                <a:cs typeface="Simplified Arabic"/>
              </a:rPr>
              <a:t>                                                                                 إيجاد نظام لتحقيق المكافئة للسلوك والربط بين الإنجاز وبين تحقيق بعض الرغبات الهامة .</a:t>
            </a:r>
            <a:endParaRPr lang="en-US" sz="1800" dirty="0">
              <a:latin typeface="Calibri"/>
              <a:ea typeface="Calibri"/>
              <a:cs typeface="Arial"/>
            </a:endParaRPr>
          </a:p>
          <a:p>
            <a:pPr marL="0" indent="0">
              <a:lnSpc>
                <a:spcPct val="115000"/>
              </a:lnSpc>
              <a:spcAft>
                <a:spcPts val="1000"/>
              </a:spcAft>
              <a:buNone/>
            </a:pPr>
            <a:r>
              <a:rPr lang="ar-IQ" sz="2800" dirty="0">
                <a:latin typeface="Calibri"/>
                <a:ea typeface="Calibri"/>
                <a:cs typeface="Simplified Arabic"/>
              </a:rPr>
              <a:t>4</a:t>
            </a:r>
            <a:r>
              <a:rPr lang="ar-IQ" sz="2800" b="1" dirty="0">
                <a:latin typeface="Calibri"/>
                <a:ea typeface="Calibri"/>
                <a:cs typeface="Simplified Arabic"/>
              </a:rPr>
              <a:t>-استخدام صلاحيات الرؤساء</a:t>
            </a:r>
            <a:endParaRPr lang="en-US" sz="1800" dirty="0">
              <a:latin typeface="Calibri"/>
              <a:ea typeface="Calibri"/>
              <a:cs typeface="Arial"/>
            </a:endParaRPr>
          </a:p>
          <a:p>
            <a:pPr marL="0" indent="0">
              <a:lnSpc>
                <a:spcPct val="115000"/>
              </a:lnSpc>
              <a:spcAft>
                <a:spcPts val="1000"/>
              </a:spcAft>
              <a:buNone/>
            </a:pPr>
            <a:r>
              <a:rPr lang="ar-IQ" sz="2800" dirty="0">
                <a:latin typeface="Calibri"/>
                <a:ea typeface="Calibri"/>
                <a:cs typeface="Simplified Arabic"/>
              </a:rPr>
              <a:t>مثل مساعدة أفراد الجماعة في تحقيق إنهاء أعمال محددة لدى انجازه .                                    </a:t>
            </a:r>
            <a:r>
              <a:rPr lang="ar-IQ" sz="2800" b="1" dirty="0">
                <a:latin typeface="Calibri"/>
                <a:ea typeface="Calibri"/>
                <a:cs typeface="Simplified Arabic"/>
              </a:rPr>
              <a:t>5-الجـزاء                                                                                              </a:t>
            </a:r>
            <a:r>
              <a:rPr lang="ar-IQ" sz="2800" dirty="0">
                <a:latin typeface="Calibri"/>
                <a:ea typeface="Calibri"/>
                <a:cs typeface="Simplified Arabic"/>
              </a:rPr>
              <a:t>التهديد بالمنع أو الحرمان من مميزات محددة .</a:t>
            </a:r>
            <a:endParaRPr lang="en-US" sz="1800" dirty="0">
              <a:latin typeface="Calibri"/>
              <a:ea typeface="Calibri"/>
              <a:cs typeface="Arial"/>
            </a:endParaRPr>
          </a:p>
          <a:p>
            <a:endParaRPr lang="ar-IQ" dirty="0"/>
          </a:p>
        </p:txBody>
      </p:sp>
    </p:spTree>
    <p:extLst>
      <p:ext uri="{BB962C8B-B14F-4D97-AF65-F5344CB8AC3E}">
        <p14:creationId xmlns:p14="http://schemas.microsoft.com/office/powerpoint/2010/main" val="35415351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lnSpc>
                <a:spcPct val="115000"/>
              </a:lnSpc>
              <a:spcAft>
                <a:spcPts val="1000"/>
              </a:spcAft>
            </a:pPr>
            <a:r>
              <a:rPr lang="ar-IQ" sz="5400" b="1" dirty="0">
                <a:ea typeface="Calibri"/>
                <a:cs typeface="Simplified Arabic"/>
              </a:rPr>
              <a:t>طبيعة أفراد جماعة العمل</a:t>
            </a:r>
            <a:r>
              <a:rPr lang="en-US" sz="3200" dirty="0">
                <a:ea typeface="Calibri"/>
                <a:cs typeface="Arial"/>
              </a:rPr>
              <a:t/>
            </a:r>
            <a:br>
              <a:rPr lang="en-US" sz="3200" dirty="0">
                <a:ea typeface="Calibri"/>
                <a:cs typeface="Arial"/>
              </a:rPr>
            </a:br>
            <a:endParaRPr lang="ar-IQ" b="1" i="0" u="none" strike="noStrike" baseline="0" dirty="0" smtClean="0">
              <a:latin typeface="Simplified Arabic"/>
              <a:cs typeface="Simplified Arabic"/>
            </a:endParaRPr>
          </a:p>
        </p:txBody>
      </p:sp>
      <p:sp>
        <p:nvSpPr>
          <p:cNvPr id="3" name="عنصر نائب للنص 2"/>
          <p:cNvSpPr>
            <a:spLocks noGrp="1"/>
          </p:cNvSpPr>
          <p:nvPr>
            <p:ph type="body" idx="1"/>
          </p:nvPr>
        </p:nvSpPr>
        <p:spPr/>
        <p:txBody>
          <a:bodyPr>
            <a:normAutofit fontScale="85000" lnSpcReduction="20000"/>
          </a:bodyPr>
          <a:lstStyle/>
          <a:p>
            <a:pPr marL="0" indent="0">
              <a:lnSpc>
                <a:spcPct val="115000"/>
              </a:lnSpc>
              <a:spcAft>
                <a:spcPts val="1000"/>
              </a:spcAft>
              <a:buNone/>
            </a:pPr>
            <a:r>
              <a:rPr lang="ar-IQ" sz="2800" dirty="0">
                <a:latin typeface="Calibri"/>
                <a:ea typeface="Calibri"/>
                <a:cs typeface="Simplified Arabic"/>
              </a:rPr>
              <a:t>• يتطلب السلوك القيادي الدراسة والفهم العميقين لطبيعة الأفراد التابعين (أفراد الجماعة) .حيث تؤثر كل من السمات الشخصية، والخصائص، والميول، والأمزجة لأفراد الجماعة في عملية القيادة .</a:t>
            </a:r>
            <a:endParaRPr lang="en-US" sz="1800" dirty="0">
              <a:latin typeface="Calibri"/>
              <a:ea typeface="Calibri"/>
              <a:cs typeface="Arial"/>
            </a:endParaRPr>
          </a:p>
          <a:p>
            <a:pPr marL="0" indent="0">
              <a:lnSpc>
                <a:spcPct val="115000"/>
              </a:lnSpc>
              <a:spcAft>
                <a:spcPts val="1000"/>
              </a:spcAft>
              <a:buNone/>
            </a:pPr>
            <a:r>
              <a:rPr lang="ar-IQ" sz="2800" dirty="0">
                <a:latin typeface="Calibri"/>
                <a:ea typeface="Calibri"/>
                <a:cs typeface="Simplified Arabic"/>
              </a:rPr>
              <a:t>فيما يلي نحدد بعض الخصائص الهامة لأفراد جماعة العمل، والتي يجب على القادة الرياضيين أن يضعونها في الاعتبار :</a:t>
            </a:r>
            <a:endParaRPr lang="en-US" sz="1800" dirty="0">
              <a:latin typeface="Calibri"/>
              <a:ea typeface="Calibri"/>
              <a:cs typeface="Arial"/>
            </a:endParaRPr>
          </a:p>
          <a:p>
            <a:pPr marL="0" indent="0">
              <a:lnSpc>
                <a:spcPct val="115000"/>
              </a:lnSpc>
              <a:spcAft>
                <a:spcPts val="1000"/>
              </a:spcAft>
              <a:buNone/>
            </a:pPr>
            <a:r>
              <a:rPr lang="ar-IQ" sz="2800" dirty="0">
                <a:latin typeface="Calibri"/>
                <a:ea typeface="Calibri"/>
                <a:cs typeface="Simplified Arabic"/>
              </a:rPr>
              <a:t>1 - الحاجة إلى الانتساب .</a:t>
            </a:r>
            <a:endParaRPr lang="en-US" sz="1800" dirty="0">
              <a:latin typeface="Calibri"/>
              <a:ea typeface="Calibri"/>
              <a:cs typeface="Arial"/>
            </a:endParaRPr>
          </a:p>
          <a:p>
            <a:pPr marL="0" indent="0">
              <a:lnSpc>
                <a:spcPct val="115000"/>
              </a:lnSpc>
              <a:spcAft>
                <a:spcPts val="1000"/>
              </a:spcAft>
              <a:buNone/>
            </a:pPr>
            <a:r>
              <a:rPr lang="ar-IQ" sz="2800" dirty="0">
                <a:latin typeface="Calibri"/>
                <a:ea typeface="Calibri"/>
                <a:cs typeface="Simplified Arabic"/>
              </a:rPr>
              <a:t>2</a:t>
            </a:r>
            <a:r>
              <a:rPr lang="fa-IR" sz="2800" dirty="0">
                <a:latin typeface="Calibri"/>
                <a:ea typeface="Calibri"/>
                <a:cs typeface="Simplified Arabic"/>
              </a:rPr>
              <a:t> - </a:t>
            </a:r>
            <a:r>
              <a:rPr lang="ar-IQ" sz="2800" dirty="0">
                <a:latin typeface="Calibri"/>
                <a:ea typeface="Calibri"/>
                <a:cs typeface="Simplified Arabic"/>
              </a:rPr>
              <a:t>الحاجة للتحصيل .</a:t>
            </a:r>
            <a:endParaRPr lang="en-US" sz="1800" dirty="0">
              <a:latin typeface="Calibri"/>
              <a:ea typeface="Calibri"/>
              <a:cs typeface="Arial"/>
            </a:endParaRPr>
          </a:p>
          <a:p>
            <a:pPr marL="0" indent="0">
              <a:lnSpc>
                <a:spcPct val="115000"/>
              </a:lnSpc>
              <a:spcAft>
                <a:spcPts val="1000"/>
              </a:spcAft>
              <a:buNone/>
            </a:pPr>
            <a:r>
              <a:rPr lang="ar-IQ" sz="2800" dirty="0">
                <a:latin typeface="Calibri"/>
                <a:ea typeface="Calibri"/>
                <a:cs typeface="Simplified Arabic"/>
              </a:rPr>
              <a:t> 3 - الحاجة إلى الاستقلال .</a:t>
            </a:r>
            <a:endParaRPr lang="en-US" sz="1800" dirty="0">
              <a:latin typeface="Calibri"/>
              <a:ea typeface="Calibri"/>
              <a:cs typeface="Arial"/>
            </a:endParaRPr>
          </a:p>
          <a:p>
            <a:pPr marL="0" indent="0">
              <a:lnSpc>
                <a:spcPct val="115000"/>
              </a:lnSpc>
              <a:spcAft>
                <a:spcPts val="1000"/>
              </a:spcAft>
              <a:buNone/>
            </a:pPr>
            <a:r>
              <a:rPr lang="ar-IQ" sz="2800" dirty="0">
                <a:latin typeface="Calibri"/>
                <a:ea typeface="Calibri"/>
                <a:cs typeface="Simplified Arabic"/>
              </a:rPr>
              <a:t>4 - قبول السلطة</a:t>
            </a:r>
            <a:endParaRPr lang="en-US" sz="1800" dirty="0">
              <a:latin typeface="Calibri"/>
              <a:ea typeface="Calibri"/>
              <a:cs typeface="Arial"/>
            </a:endParaRPr>
          </a:p>
          <a:p>
            <a:endParaRPr lang="ar-IQ" dirty="0"/>
          </a:p>
        </p:txBody>
      </p:sp>
    </p:spTree>
    <p:extLst>
      <p:ext uri="{BB962C8B-B14F-4D97-AF65-F5344CB8AC3E}">
        <p14:creationId xmlns:p14="http://schemas.microsoft.com/office/powerpoint/2010/main" val="31335022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lnSpc>
                <a:spcPct val="115000"/>
              </a:lnSpc>
              <a:spcAft>
                <a:spcPts val="1000"/>
              </a:spcAft>
            </a:pPr>
            <a:r>
              <a:rPr lang="ar-IQ" sz="5400" b="1" dirty="0">
                <a:ea typeface="Calibri"/>
                <a:cs typeface="Simplified Arabic"/>
              </a:rPr>
              <a:t>ظروف البيئة في الموقف القيادي</a:t>
            </a:r>
            <a:endParaRPr lang="en-US" sz="3200" dirty="0">
              <a:ea typeface="Calibri"/>
              <a:cs typeface="Arial"/>
            </a:endParaRPr>
          </a:p>
        </p:txBody>
      </p:sp>
      <p:sp>
        <p:nvSpPr>
          <p:cNvPr id="3" name="عنصر نائب للنص 2"/>
          <p:cNvSpPr>
            <a:spLocks noGrp="1"/>
          </p:cNvSpPr>
          <p:nvPr>
            <p:ph type="body" idx="1"/>
          </p:nvPr>
        </p:nvSpPr>
        <p:spPr/>
        <p:txBody>
          <a:bodyPr>
            <a:normAutofit fontScale="85000" lnSpcReduction="20000"/>
          </a:bodyPr>
          <a:lstStyle/>
          <a:p>
            <a:pPr marL="0" indent="0">
              <a:lnSpc>
                <a:spcPct val="115000"/>
              </a:lnSpc>
              <a:spcAft>
                <a:spcPts val="1000"/>
              </a:spcAft>
              <a:buNone/>
            </a:pPr>
            <a:r>
              <a:rPr lang="ar-IQ" sz="2800" dirty="0">
                <a:latin typeface="Calibri"/>
                <a:ea typeface="Calibri"/>
                <a:cs typeface="Simplified Arabic"/>
              </a:rPr>
              <a:t>«الموقف القيادي في المجال الرياضي الذي </a:t>
            </a:r>
            <a:r>
              <a:rPr lang="ar-IQ" sz="2800" dirty="0" err="1">
                <a:latin typeface="Calibri"/>
                <a:ea typeface="Calibri"/>
                <a:cs typeface="Simplified Arabic"/>
              </a:rPr>
              <a:t>يواجهه</a:t>
            </a:r>
            <a:r>
              <a:rPr lang="ar-IQ" sz="2800" dirty="0">
                <a:latin typeface="Calibri"/>
                <a:ea typeface="Calibri"/>
                <a:cs typeface="Simplified Arabic"/>
              </a:rPr>
              <a:t> القائد هو العنصر الثالث المؤثر في القيادة الفعالة بعد القائد وأفراد الجماعة، وفيما يلي نعدد العناصر البيئية المؤثرة في الموقف القيادي .</a:t>
            </a:r>
            <a:endParaRPr lang="en-US" sz="1800" dirty="0">
              <a:latin typeface="Calibri"/>
              <a:ea typeface="Calibri"/>
              <a:cs typeface="Arial"/>
            </a:endParaRPr>
          </a:p>
          <a:p>
            <a:pPr marL="0" indent="0">
              <a:lnSpc>
                <a:spcPct val="115000"/>
              </a:lnSpc>
              <a:spcAft>
                <a:spcPts val="1000"/>
              </a:spcAft>
              <a:buNone/>
            </a:pPr>
            <a:r>
              <a:rPr lang="ar-IQ" sz="2800" dirty="0">
                <a:latin typeface="Calibri"/>
                <a:ea typeface="Calibri"/>
                <a:cs typeface="Simplified Arabic"/>
              </a:rPr>
              <a:t>1 - درجة الشدة المميزة للموقف القيادي .</a:t>
            </a:r>
            <a:endParaRPr lang="en-US" sz="1800" dirty="0">
              <a:latin typeface="Calibri"/>
              <a:ea typeface="Calibri"/>
              <a:cs typeface="Arial"/>
            </a:endParaRPr>
          </a:p>
          <a:p>
            <a:pPr marL="0" indent="0">
              <a:lnSpc>
                <a:spcPct val="115000"/>
              </a:lnSpc>
              <a:spcAft>
                <a:spcPts val="1000"/>
              </a:spcAft>
              <a:buNone/>
            </a:pPr>
            <a:r>
              <a:rPr lang="ar-IQ" sz="2800" dirty="0">
                <a:latin typeface="Calibri"/>
                <a:ea typeface="Calibri"/>
                <a:cs typeface="Simplified Arabic"/>
              </a:rPr>
              <a:t>2-درجة وضوح الادوار لكل فرد من أفراد جماعة العمل , والجماعة ذاتها.</a:t>
            </a:r>
            <a:endParaRPr lang="en-US" sz="1800" dirty="0">
              <a:latin typeface="Calibri"/>
              <a:ea typeface="Calibri"/>
              <a:cs typeface="Arial"/>
            </a:endParaRPr>
          </a:p>
          <a:p>
            <a:pPr marL="0" indent="0">
              <a:lnSpc>
                <a:spcPct val="115000"/>
              </a:lnSpc>
              <a:spcAft>
                <a:spcPts val="1000"/>
              </a:spcAft>
              <a:buNone/>
            </a:pPr>
            <a:r>
              <a:rPr lang="ar-IQ" sz="2800" dirty="0">
                <a:latin typeface="Calibri"/>
                <a:ea typeface="Calibri"/>
                <a:cs typeface="Simplified Arabic"/>
              </a:rPr>
              <a:t>3-طبيعة الواجبات الملقاة على افراد الجماعة .</a:t>
            </a:r>
            <a:endParaRPr lang="en-US" sz="1800" dirty="0">
              <a:latin typeface="Calibri"/>
              <a:ea typeface="Calibri"/>
              <a:cs typeface="Arial"/>
            </a:endParaRPr>
          </a:p>
          <a:p>
            <a:pPr marL="0" indent="0">
              <a:lnSpc>
                <a:spcPct val="115000"/>
              </a:lnSpc>
              <a:spcAft>
                <a:spcPts val="1000"/>
              </a:spcAft>
              <a:buNone/>
            </a:pPr>
            <a:r>
              <a:rPr lang="ar-IQ" sz="2800" dirty="0">
                <a:latin typeface="Calibri"/>
                <a:ea typeface="Calibri"/>
                <a:cs typeface="Simplified Arabic"/>
              </a:rPr>
              <a:t>4-حجم مجموعات العمل .</a:t>
            </a:r>
            <a:endParaRPr lang="en-US" sz="1800" dirty="0">
              <a:latin typeface="Calibri"/>
              <a:ea typeface="Calibri"/>
              <a:cs typeface="Arial"/>
            </a:endParaRPr>
          </a:p>
          <a:p>
            <a:pPr marL="0" indent="0">
              <a:lnSpc>
                <a:spcPct val="115000"/>
              </a:lnSpc>
              <a:spcAft>
                <a:spcPts val="1000"/>
              </a:spcAft>
              <a:buNone/>
            </a:pPr>
            <a:r>
              <a:rPr lang="ar-IQ" sz="2800" dirty="0">
                <a:latin typeface="Calibri"/>
                <a:ea typeface="Calibri"/>
                <a:cs typeface="Simplified Arabic"/>
              </a:rPr>
              <a:t>5-درجة الثقة في القائد.</a:t>
            </a:r>
            <a:endParaRPr lang="en-US" sz="1800" dirty="0">
              <a:latin typeface="Calibri"/>
              <a:ea typeface="Calibri"/>
              <a:cs typeface="Arial"/>
            </a:endParaRPr>
          </a:p>
          <a:p>
            <a:pPr marL="0" indent="0">
              <a:buNone/>
            </a:pPr>
            <a:r>
              <a:rPr lang="ar-IQ" sz="2800" dirty="0">
                <a:ea typeface="Calibri"/>
                <a:cs typeface="Simplified Arabic"/>
              </a:rPr>
              <a:t>6-توقيت استخدام الصلاحيات </a:t>
            </a:r>
            <a:endParaRPr lang="ar-IQ" dirty="0"/>
          </a:p>
        </p:txBody>
      </p:sp>
    </p:spTree>
    <p:extLst>
      <p:ext uri="{BB962C8B-B14F-4D97-AF65-F5344CB8AC3E}">
        <p14:creationId xmlns:p14="http://schemas.microsoft.com/office/powerpoint/2010/main" val="31516923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IQ" sz="5400" b="1" dirty="0">
                <a:ea typeface="Calibri"/>
                <a:cs typeface="Simplified Arabic"/>
              </a:rPr>
              <a:t>عناصر تظهر فاعلية القيادة</a:t>
            </a:r>
            <a:endParaRPr lang="ar-IQ" b="0" i="0" u="none" strike="noStrike" baseline="0" dirty="0" smtClean="0">
              <a:solidFill>
                <a:srgbClr val="C0504D"/>
              </a:solidFill>
              <a:latin typeface="Simplified Arabic"/>
              <a:cs typeface="Simplified Arabic"/>
            </a:endParaRPr>
          </a:p>
        </p:txBody>
      </p:sp>
      <p:sp>
        <p:nvSpPr>
          <p:cNvPr id="3" name="عنصر نائب للنص 2"/>
          <p:cNvSpPr>
            <a:spLocks noGrp="1"/>
          </p:cNvSpPr>
          <p:nvPr>
            <p:ph type="body" idx="1"/>
          </p:nvPr>
        </p:nvSpPr>
        <p:spPr/>
        <p:txBody>
          <a:bodyPr/>
          <a:lstStyle/>
          <a:p>
            <a:pPr>
              <a:lnSpc>
                <a:spcPct val="115000"/>
              </a:lnSpc>
              <a:spcAft>
                <a:spcPts val="1000"/>
              </a:spcAft>
            </a:pPr>
            <a:r>
              <a:rPr lang="ar-IQ" sz="2800" dirty="0">
                <a:latin typeface="Calibri"/>
                <a:ea typeface="Calibri"/>
                <a:cs typeface="Simplified Arabic"/>
              </a:rPr>
              <a:t>فيما يلي نعدد العناصر التي تظهر مدى فاعلية القيادة :                                                         1 – زيادة ارتفاع درجة الشدة في الموقف القيادي .                                                                </a:t>
            </a:r>
            <a:r>
              <a:rPr lang="fa-IR" sz="2800" dirty="0">
                <a:latin typeface="Calibri"/>
                <a:ea typeface="Calibri"/>
                <a:cs typeface="Simplified Arabic"/>
              </a:rPr>
              <a:t>۲ – </a:t>
            </a:r>
            <a:r>
              <a:rPr lang="ar-IQ" sz="2800" dirty="0">
                <a:latin typeface="Calibri"/>
                <a:ea typeface="Calibri"/>
                <a:cs typeface="Simplified Arabic"/>
              </a:rPr>
              <a:t>وضوح الأدوار لكل فرد من أفراد الجماعة .                                                        3 - تناسب الواجبات مع قدرات أفراد الجماعة .                                                               4 - تناسب عدد أفراد المجموعة مع طبيعة المهمة الموكلة للجماعة .                                         5- نسبة الثقة في القائد .                                                                                  6 – التوقيت الصحيح لاستخدام الصلاحيات . </a:t>
            </a:r>
            <a:endParaRPr lang="en-US" sz="1800" dirty="0">
              <a:effectLst/>
              <a:latin typeface="Calibri"/>
              <a:ea typeface="Calibri"/>
              <a:cs typeface="Arial"/>
            </a:endParaRPr>
          </a:p>
        </p:txBody>
      </p:sp>
    </p:spTree>
    <p:extLst>
      <p:ext uri="{BB962C8B-B14F-4D97-AF65-F5344CB8AC3E}">
        <p14:creationId xmlns:p14="http://schemas.microsoft.com/office/powerpoint/2010/main" val="9071888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r>
              <a:rPr lang="ar-IQ" sz="5400" b="1" dirty="0">
                <a:ea typeface="Calibri"/>
                <a:cs typeface="Simplified Arabic"/>
              </a:rPr>
              <a:t>عناصر تسهم في تحقيق النجاح في قيادة الجماعات الرياضية</a:t>
            </a:r>
            <a:r>
              <a:rPr lang="ar-IQ" sz="4400" dirty="0">
                <a:ea typeface="Calibri"/>
                <a:cs typeface="Simplified Arabic"/>
              </a:rPr>
              <a:t> </a:t>
            </a:r>
            <a:endParaRPr lang="ar-IQ" b="0" i="0" u="none" strike="noStrike" baseline="0" dirty="0" smtClean="0">
              <a:latin typeface="Simplified Arabic"/>
              <a:cs typeface="Simplified Arabic"/>
            </a:endParaRPr>
          </a:p>
        </p:txBody>
      </p:sp>
      <p:sp>
        <p:nvSpPr>
          <p:cNvPr id="3" name="عنصر نائب للنص 2"/>
          <p:cNvSpPr>
            <a:spLocks noGrp="1"/>
          </p:cNvSpPr>
          <p:nvPr>
            <p:ph type="body" idx="1"/>
          </p:nvPr>
        </p:nvSpPr>
        <p:spPr/>
        <p:txBody>
          <a:bodyPr>
            <a:normAutofit fontScale="70000" lnSpcReduction="20000"/>
          </a:bodyPr>
          <a:lstStyle/>
          <a:p>
            <a:pPr marL="0" indent="0">
              <a:lnSpc>
                <a:spcPct val="115000"/>
              </a:lnSpc>
              <a:spcAft>
                <a:spcPts val="1000"/>
              </a:spcAft>
              <a:buNone/>
            </a:pPr>
            <a:r>
              <a:rPr lang="ar-IQ" sz="2800" dirty="0">
                <a:latin typeface="Calibri"/>
                <a:ea typeface="Calibri"/>
                <a:cs typeface="Simplified Arabic"/>
              </a:rPr>
              <a:t>1-المرونة، وتغير نمط القيادة كي يتلاءم مع الموقف ، في ظل المبادئ التربوية .                                        2-الاحتراس من تأثير القدرات والدوافع الشخصية والتي يمكن أن تؤثر على القيادة .                            3-الاحتراس من الانصياع إلى النزوات والرغبات المعوقة للقيادة من جانب أفراد الجماعة .</a:t>
            </a:r>
            <a:endParaRPr lang="en-US" sz="1800" dirty="0">
              <a:latin typeface="Calibri"/>
              <a:ea typeface="Calibri"/>
              <a:cs typeface="Arial"/>
            </a:endParaRPr>
          </a:p>
          <a:p>
            <a:pPr marL="0" indent="0">
              <a:lnSpc>
                <a:spcPct val="115000"/>
              </a:lnSpc>
              <a:spcAft>
                <a:spcPts val="1000"/>
              </a:spcAft>
              <a:buNone/>
            </a:pPr>
            <a:r>
              <a:rPr lang="ar-IQ" sz="2800" dirty="0">
                <a:latin typeface="Calibri"/>
                <a:ea typeface="Calibri"/>
                <a:cs typeface="Simplified Arabic"/>
              </a:rPr>
              <a:t>4-العمل على إيقاف التجاوزات في الوقت الصحيح .</a:t>
            </a:r>
            <a:endParaRPr lang="en-US" sz="1800" dirty="0">
              <a:latin typeface="Calibri"/>
              <a:ea typeface="Calibri"/>
              <a:cs typeface="Arial"/>
            </a:endParaRPr>
          </a:p>
          <a:p>
            <a:pPr marL="0" indent="0">
              <a:lnSpc>
                <a:spcPct val="115000"/>
              </a:lnSpc>
              <a:spcAft>
                <a:spcPts val="1000"/>
              </a:spcAft>
              <a:buNone/>
            </a:pPr>
            <a:r>
              <a:rPr lang="ar-IQ" sz="2800" dirty="0">
                <a:latin typeface="Calibri"/>
                <a:ea typeface="Calibri"/>
                <a:cs typeface="Simplified Arabic"/>
              </a:rPr>
              <a:t>5-التأكد من أنه ليس بالضرورة أن يكون مجهوده وحده الذي يحقق النجاح، ولكن تقبل أفراد الجماعة والظروف المحيطة التي تحكم القرارات لها دخل أيضاً في تحقيق النجاح .</a:t>
            </a:r>
            <a:endParaRPr lang="en-US" sz="1800" dirty="0">
              <a:latin typeface="Calibri"/>
              <a:ea typeface="Calibri"/>
              <a:cs typeface="Arial"/>
            </a:endParaRPr>
          </a:p>
          <a:p>
            <a:pPr marL="0" indent="0">
              <a:lnSpc>
                <a:spcPct val="115000"/>
              </a:lnSpc>
              <a:spcAft>
                <a:spcPts val="1000"/>
              </a:spcAft>
              <a:buNone/>
            </a:pPr>
            <a:r>
              <a:rPr lang="ar-IQ" sz="2800" dirty="0">
                <a:latin typeface="Calibri"/>
                <a:ea typeface="Calibri"/>
                <a:cs typeface="Simplified Arabic"/>
              </a:rPr>
              <a:t>6-إن إعطاء الأوامر، وإجبار أفراد الجماعة على التنفيذ ليست القيادة ، ولكن القيادة هي التأثير في أفراد الجماعة .</a:t>
            </a:r>
            <a:endParaRPr lang="en-US" sz="1800" dirty="0">
              <a:latin typeface="Calibri"/>
              <a:ea typeface="Calibri"/>
              <a:cs typeface="Arial"/>
            </a:endParaRPr>
          </a:p>
          <a:p>
            <a:pPr marL="0" indent="0">
              <a:lnSpc>
                <a:spcPct val="115000"/>
              </a:lnSpc>
              <a:spcAft>
                <a:spcPts val="1000"/>
              </a:spcAft>
              <a:buNone/>
            </a:pPr>
            <a:r>
              <a:rPr lang="ar-IQ" sz="2800" dirty="0">
                <a:latin typeface="Calibri"/>
                <a:ea typeface="Calibri"/>
                <a:cs typeface="Simplified Arabic"/>
              </a:rPr>
              <a:t>7-تفويض السلطات أمر هام لضمان المشاركة الفعالة للتابعين .                                              8-ضرورة التعرف على مفاتيح الحقيقة التي يمكن أن تؤثر إيجابيا على محاولات التأثير في أفراد الجماعة في أي موقف .                                                                                       9-العمل على وضع وتطوير خطة متقنة للقيادة تتوافق مع تحقيق الأهداف </a:t>
            </a:r>
            <a:r>
              <a:rPr lang="ar-IQ" sz="2800" dirty="0" smtClean="0">
                <a:latin typeface="Calibri"/>
                <a:ea typeface="Calibri"/>
                <a:cs typeface="Simplified Arabic"/>
              </a:rPr>
              <a:t>.</a:t>
            </a:r>
            <a:endParaRPr lang="en-US" sz="1800" dirty="0">
              <a:latin typeface="Calibri"/>
              <a:ea typeface="Calibri"/>
              <a:cs typeface="Arial"/>
            </a:endParaRPr>
          </a:p>
        </p:txBody>
      </p:sp>
    </p:spTree>
    <p:extLst>
      <p:ext uri="{BB962C8B-B14F-4D97-AF65-F5344CB8AC3E}">
        <p14:creationId xmlns:p14="http://schemas.microsoft.com/office/powerpoint/2010/main" val="30848032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marR="0" algn="ctr"/>
            <a:r>
              <a:rPr lang="ar-IQ" b="0" i="0" u="none" strike="noStrike" baseline="0" dirty="0" smtClean="0">
                <a:latin typeface="Arial"/>
              </a:rPr>
              <a:t>المقدمة</a:t>
            </a:r>
          </a:p>
        </p:txBody>
      </p:sp>
      <p:sp>
        <p:nvSpPr>
          <p:cNvPr id="3" name="عنصر نائب للنص 2"/>
          <p:cNvSpPr>
            <a:spLocks noGrp="1"/>
          </p:cNvSpPr>
          <p:nvPr>
            <p:ph type="body" idx="1"/>
          </p:nvPr>
        </p:nvSpPr>
        <p:spPr/>
        <p:txBody>
          <a:bodyPr/>
          <a:lstStyle/>
          <a:p>
            <a:pPr>
              <a:lnSpc>
                <a:spcPct val="115000"/>
              </a:lnSpc>
              <a:spcAft>
                <a:spcPts val="1000"/>
              </a:spcAft>
            </a:pPr>
            <a:r>
              <a:rPr lang="ar-IQ" sz="2800" dirty="0" smtClean="0">
                <a:latin typeface="Calibri"/>
                <a:ea typeface="Calibri"/>
                <a:cs typeface="Simplified Arabic"/>
              </a:rPr>
              <a:t>ادى </a:t>
            </a:r>
            <a:r>
              <a:rPr lang="ar-IQ" sz="2800" dirty="0">
                <a:latin typeface="Calibri"/>
                <a:ea typeface="Calibri"/>
                <a:cs typeface="Simplified Arabic"/>
              </a:rPr>
              <a:t>التطور السريع الذي حدث في الفترة الاخيرة الى تحقيق نجاحات فعاله في مجالات القيادة الرياضية حتى وصل الامر الى ان اصبح لقيادة الافراد دور حيوي في الوقت الحاضر نتيجة لنمو كبير في حجم المنظمات وتنوع نشاطاتها وتعقدها مما يستدعي ضرورة توفير الموارد البشرية المناسبة والمتوافقة مع احتياجات متطلبات العمل .</a:t>
            </a:r>
            <a:endParaRPr lang="en-US" sz="1800" dirty="0">
              <a:latin typeface="Calibri"/>
              <a:ea typeface="Calibri"/>
              <a:cs typeface="Arial"/>
            </a:endParaRPr>
          </a:p>
          <a:p>
            <a:pPr marL="0" indent="0">
              <a:buNone/>
            </a:pPr>
            <a:endParaRPr lang="ar-IQ" dirty="0"/>
          </a:p>
        </p:txBody>
      </p:sp>
    </p:spTree>
    <p:extLst>
      <p:ext uri="{BB962C8B-B14F-4D97-AF65-F5344CB8AC3E}">
        <p14:creationId xmlns:p14="http://schemas.microsoft.com/office/powerpoint/2010/main" val="366497939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lnSpc>
                <a:spcPct val="115000"/>
              </a:lnSpc>
              <a:spcAft>
                <a:spcPts val="1000"/>
              </a:spcAft>
            </a:pPr>
            <a:r>
              <a:rPr lang="ar-IQ" sz="5400" b="1" dirty="0" smtClean="0">
                <a:ea typeface="Calibri"/>
                <a:cs typeface="Simplified Arabic"/>
              </a:rPr>
              <a:t>التحفيز</a:t>
            </a:r>
            <a:endParaRPr lang="en-US" sz="3200" dirty="0">
              <a:ea typeface="Calibri"/>
              <a:cs typeface="Arial"/>
            </a:endParaRPr>
          </a:p>
        </p:txBody>
      </p:sp>
      <p:sp>
        <p:nvSpPr>
          <p:cNvPr id="3" name="عنصر نائب للنص 2"/>
          <p:cNvSpPr>
            <a:spLocks noGrp="1"/>
          </p:cNvSpPr>
          <p:nvPr>
            <p:ph type="body" idx="1"/>
          </p:nvPr>
        </p:nvSpPr>
        <p:spPr/>
        <p:txBody>
          <a:bodyPr>
            <a:normAutofit lnSpcReduction="10000"/>
          </a:bodyPr>
          <a:lstStyle/>
          <a:p>
            <a:pPr>
              <a:lnSpc>
                <a:spcPct val="115000"/>
              </a:lnSpc>
              <a:spcAft>
                <a:spcPts val="1000"/>
              </a:spcAft>
            </a:pPr>
            <a:r>
              <a:rPr lang="ar-IQ" sz="2800" dirty="0">
                <a:latin typeface="Calibri"/>
                <a:ea typeface="Calibri"/>
                <a:cs typeface="Simplified Arabic"/>
              </a:rPr>
              <a:t>هو تنشيط الطالب وتهيئته للتعلم وتحقيق أهداف معينة قد تكون جسمية أو نفسية أو </a:t>
            </a:r>
            <a:r>
              <a:rPr lang="ar-IQ" sz="2800" dirty="0" err="1">
                <a:latin typeface="Calibri"/>
                <a:ea typeface="Calibri"/>
                <a:cs typeface="Simplified Arabic"/>
              </a:rPr>
              <a:t>إجتماعية</a:t>
            </a:r>
            <a:r>
              <a:rPr lang="ar-IQ" sz="2800" dirty="0">
                <a:latin typeface="Calibri"/>
                <a:ea typeface="Calibri"/>
                <a:cs typeface="Simplified Arabic"/>
              </a:rPr>
              <a:t> .</a:t>
            </a:r>
            <a:endParaRPr lang="en-US" sz="1800" dirty="0">
              <a:latin typeface="Calibri"/>
              <a:ea typeface="Calibri"/>
              <a:cs typeface="Arial"/>
            </a:endParaRPr>
          </a:p>
          <a:p>
            <a:pPr>
              <a:lnSpc>
                <a:spcPct val="115000"/>
              </a:lnSpc>
              <a:spcAft>
                <a:spcPts val="1000"/>
              </a:spcAft>
            </a:pPr>
            <a:r>
              <a:rPr lang="ar-IQ" sz="3600" b="1" dirty="0">
                <a:latin typeface="Calibri"/>
                <a:ea typeface="Calibri"/>
                <a:cs typeface="Simplified Arabic"/>
              </a:rPr>
              <a:t>أغراض التحفيز :</a:t>
            </a:r>
            <a:endParaRPr lang="en-US" sz="1800" dirty="0">
              <a:latin typeface="Calibri"/>
              <a:ea typeface="Calibri"/>
              <a:cs typeface="Arial"/>
            </a:endParaRPr>
          </a:p>
          <a:p>
            <a:pPr marL="0" indent="0">
              <a:lnSpc>
                <a:spcPct val="115000"/>
              </a:lnSpc>
              <a:spcAft>
                <a:spcPts val="1000"/>
              </a:spcAft>
              <a:buNone/>
            </a:pPr>
            <a:r>
              <a:rPr lang="ar-IQ" sz="2800" dirty="0">
                <a:latin typeface="Calibri"/>
                <a:ea typeface="Calibri"/>
                <a:cs typeface="Simplified Arabic"/>
              </a:rPr>
              <a:t>1-اختيار وتفضيل فعالية دون أخرى .</a:t>
            </a:r>
            <a:endParaRPr lang="en-US" sz="1800" dirty="0">
              <a:latin typeface="Calibri"/>
              <a:ea typeface="Calibri"/>
              <a:cs typeface="Arial"/>
            </a:endParaRPr>
          </a:p>
          <a:p>
            <a:pPr marL="0" indent="0">
              <a:lnSpc>
                <a:spcPct val="115000"/>
              </a:lnSpc>
              <a:spcAft>
                <a:spcPts val="1000"/>
              </a:spcAft>
              <a:buNone/>
            </a:pPr>
            <a:r>
              <a:rPr lang="ar-IQ" sz="2800" dirty="0">
                <a:latin typeface="Calibri"/>
                <a:ea typeface="Calibri"/>
                <a:cs typeface="Simplified Arabic"/>
              </a:rPr>
              <a:t>2-الثبات في التدريب على الفعالية .</a:t>
            </a:r>
            <a:endParaRPr lang="en-US" sz="1800" dirty="0">
              <a:latin typeface="Calibri"/>
              <a:ea typeface="Calibri"/>
              <a:cs typeface="Arial"/>
            </a:endParaRPr>
          </a:p>
          <a:p>
            <a:pPr marL="0" indent="0">
              <a:lnSpc>
                <a:spcPct val="115000"/>
              </a:lnSpc>
              <a:spcAft>
                <a:spcPts val="1000"/>
              </a:spcAft>
              <a:buNone/>
            </a:pPr>
            <a:r>
              <a:rPr lang="ar-IQ" sz="2800" dirty="0">
                <a:latin typeface="Calibri"/>
                <a:ea typeface="Calibri"/>
                <a:cs typeface="Simplified Arabic"/>
              </a:rPr>
              <a:t>3-زيادة الجهد أثناء التدريب وأثناء السباقات .</a:t>
            </a:r>
            <a:endParaRPr lang="en-US" sz="1800" dirty="0">
              <a:latin typeface="Calibri"/>
              <a:ea typeface="Calibri"/>
              <a:cs typeface="Arial"/>
            </a:endParaRPr>
          </a:p>
          <a:p>
            <a:pPr marL="0" indent="0">
              <a:buNone/>
            </a:pPr>
            <a:r>
              <a:rPr lang="ar-IQ" sz="2800" dirty="0">
                <a:ea typeface="Calibri"/>
                <a:cs typeface="Simplified Arabic"/>
              </a:rPr>
              <a:t>4-تحسن الإنجاز </a:t>
            </a:r>
            <a:endParaRPr lang="ar-IQ" dirty="0"/>
          </a:p>
        </p:txBody>
      </p:sp>
    </p:spTree>
    <p:extLst>
      <p:ext uri="{BB962C8B-B14F-4D97-AF65-F5344CB8AC3E}">
        <p14:creationId xmlns:p14="http://schemas.microsoft.com/office/powerpoint/2010/main" val="361752640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lnSpc>
                <a:spcPct val="115000"/>
              </a:lnSpc>
              <a:spcAft>
                <a:spcPts val="1000"/>
              </a:spcAft>
            </a:pPr>
            <a:r>
              <a:rPr lang="ar-IQ" sz="5400" b="1" dirty="0">
                <a:ea typeface="Calibri"/>
                <a:cs typeface="Simplified Arabic"/>
              </a:rPr>
              <a:t>مصادر التحفيز </a:t>
            </a:r>
            <a:r>
              <a:rPr lang="en-US" sz="3200" dirty="0">
                <a:ea typeface="Calibri"/>
                <a:cs typeface="Arial"/>
              </a:rPr>
              <a:t/>
            </a:r>
            <a:br>
              <a:rPr lang="en-US" sz="3200" dirty="0">
                <a:ea typeface="Calibri"/>
                <a:cs typeface="Arial"/>
              </a:rPr>
            </a:br>
            <a:endParaRPr lang="ar-IQ" b="1" i="0" u="none" strike="noStrike" baseline="0" dirty="0" smtClean="0">
              <a:solidFill>
                <a:srgbClr val="C0504D"/>
              </a:solidFill>
              <a:latin typeface="Simplified Arabic"/>
              <a:cs typeface="Simplified Arabic"/>
            </a:endParaRPr>
          </a:p>
        </p:txBody>
      </p:sp>
      <p:sp>
        <p:nvSpPr>
          <p:cNvPr id="3" name="عنصر نائب للنص 2"/>
          <p:cNvSpPr>
            <a:spLocks noGrp="1"/>
          </p:cNvSpPr>
          <p:nvPr>
            <p:ph type="body" idx="1"/>
          </p:nvPr>
        </p:nvSpPr>
        <p:spPr/>
        <p:txBody>
          <a:bodyPr>
            <a:normAutofit/>
          </a:bodyPr>
          <a:lstStyle/>
          <a:p>
            <a:pPr marL="0" indent="0">
              <a:lnSpc>
                <a:spcPct val="115000"/>
              </a:lnSpc>
              <a:spcAft>
                <a:spcPts val="1000"/>
              </a:spcAft>
              <a:buNone/>
            </a:pPr>
            <a:r>
              <a:rPr lang="ar-IQ" sz="4800" dirty="0">
                <a:latin typeface="Calibri"/>
                <a:ea typeface="Calibri"/>
                <a:cs typeface="Simplified Arabic"/>
              </a:rPr>
              <a:t>1-المتغيرات الشخصية .</a:t>
            </a:r>
            <a:endParaRPr lang="en-US" sz="3600" dirty="0">
              <a:latin typeface="Calibri"/>
              <a:ea typeface="Calibri"/>
              <a:cs typeface="Arial"/>
            </a:endParaRPr>
          </a:p>
          <a:p>
            <a:pPr marL="0" indent="0">
              <a:lnSpc>
                <a:spcPct val="115000"/>
              </a:lnSpc>
              <a:spcAft>
                <a:spcPts val="1000"/>
              </a:spcAft>
              <a:buNone/>
            </a:pPr>
            <a:r>
              <a:rPr lang="ar-IQ" sz="4800" dirty="0">
                <a:latin typeface="Calibri"/>
                <a:ea typeface="Calibri"/>
                <a:cs typeface="Simplified Arabic"/>
              </a:rPr>
              <a:t>2-المتغيرات الاجتماعية .</a:t>
            </a:r>
            <a:endParaRPr lang="en-US" sz="3600" dirty="0">
              <a:latin typeface="Calibri"/>
              <a:ea typeface="Calibri"/>
              <a:cs typeface="Arial"/>
            </a:endParaRPr>
          </a:p>
          <a:p>
            <a:pPr marL="0" indent="0">
              <a:lnSpc>
                <a:spcPct val="115000"/>
              </a:lnSpc>
              <a:spcAft>
                <a:spcPts val="1000"/>
              </a:spcAft>
              <a:buNone/>
            </a:pPr>
            <a:r>
              <a:rPr lang="ar-IQ" sz="4800" dirty="0">
                <a:latin typeface="Calibri"/>
                <a:ea typeface="Calibri"/>
                <a:cs typeface="Simplified Arabic"/>
              </a:rPr>
              <a:t>3-متغيرات تتعلق بالفعالية .</a:t>
            </a:r>
            <a:endParaRPr lang="en-US" sz="3600" dirty="0">
              <a:latin typeface="Calibri"/>
              <a:ea typeface="Calibri"/>
              <a:cs typeface="Arial"/>
            </a:endParaRPr>
          </a:p>
          <a:p>
            <a:pPr marL="0" indent="0">
              <a:lnSpc>
                <a:spcPct val="115000"/>
              </a:lnSpc>
              <a:spcAft>
                <a:spcPts val="1000"/>
              </a:spcAft>
              <a:buNone/>
            </a:pPr>
            <a:r>
              <a:rPr lang="ar-IQ" sz="4800" dirty="0">
                <a:latin typeface="Calibri"/>
                <a:ea typeface="Calibri"/>
                <a:cs typeface="Simplified Arabic"/>
              </a:rPr>
              <a:t>4-المتغيرات الظرفية</a:t>
            </a:r>
            <a:r>
              <a:rPr lang="ar-IQ" sz="4800" dirty="0" smtClean="0">
                <a:latin typeface="Calibri"/>
                <a:ea typeface="Calibri"/>
                <a:cs typeface="Simplified Arabic"/>
              </a:rPr>
              <a:t>.</a:t>
            </a:r>
            <a:endParaRPr lang="en-US" sz="3600" dirty="0">
              <a:latin typeface="Calibri"/>
              <a:ea typeface="Calibri"/>
              <a:cs typeface="Arial"/>
            </a:endParaRPr>
          </a:p>
        </p:txBody>
      </p:sp>
    </p:spTree>
    <p:extLst>
      <p:ext uri="{BB962C8B-B14F-4D97-AF65-F5344CB8AC3E}">
        <p14:creationId xmlns:p14="http://schemas.microsoft.com/office/powerpoint/2010/main" val="421250664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r>
              <a:rPr lang="ar-IQ" sz="5400" b="1" dirty="0">
                <a:ea typeface="Calibri"/>
                <a:cs typeface="Simplified Arabic"/>
              </a:rPr>
              <a:t>كيفية تحقيق النجاح في قيادة الجماعات الرياضية</a:t>
            </a:r>
            <a:endParaRPr lang="ar-IQ" b="0" i="0" u="none" strike="noStrike" baseline="0" dirty="0" smtClean="0">
              <a:latin typeface="Simplified Arabic"/>
              <a:cs typeface="Simplified Arabic"/>
            </a:endParaRPr>
          </a:p>
        </p:txBody>
      </p:sp>
      <p:sp>
        <p:nvSpPr>
          <p:cNvPr id="3" name="عنصر نائب للنص 2"/>
          <p:cNvSpPr>
            <a:spLocks noGrp="1"/>
          </p:cNvSpPr>
          <p:nvPr>
            <p:ph type="body" idx="1"/>
          </p:nvPr>
        </p:nvSpPr>
        <p:spPr/>
        <p:txBody>
          <a:bodyPr>
            <a:normAutofit lnSpcReduction="10000"/>
          </a:bodyPr>
          <a:lstStyle/>
          <a:p>
            <a:pPr>
              <a:lnSpc>
                <a:spcPct val="115000"/>
              </a:lnSpc>
              <a:spcAft>
                <a:spcPts val="1000"/>
              </a:spcAft>
            </a:pPr>
            <a:r>
              <a:rPr lang="ar-IQ" sz="2800" dirty="0">
                <a:latin typeface="Calibri"/>
                <a:ea typeface="Calibri"/>
                <a:cs typeface="Simplified Arabic"/>
              </a:rPr>
              <a:t>آن قدرة القائد الرياضي على توجيه وتأثير في سلوك اللاعبين وقدرته على تنسيق والترتيب المنظم للمجهودات الجماعية من اجل التوصل الى تطوير مستوى وقدرات ومهارات الفريق واللاعبين الى اقصي درجه كذلك قدرته على حفز اللاعين ونقد اللاعبين أو أحيانا توقيع بعض العقوبات عليهم في التوقيت المناسب والمدرب الرياضي او القائد الذي يتسم بسمة القيادة يحترمه الجميع ويقدرونه او يستمعون اليه وينفذون توجيهاته عن طيب خاطر ويتقون في قدراته على قيادتهم ورعايتهم وان من أهم الصفات المهمة التعامل القائد مع الجماعة في</a:t>
            </a:r>
            <a:endParaRPr lang="en-US" sz="1800" dirty="0">
              <a:latin typeface="Calibri"/>
              <a:ea typeface="Calibri"/>
              <a:cs typeface="Arial"/>
            </a:endParaRPr>
          </a:p>
          <a:p>
            <a:pPr>
              <a:lnSpc>
                <a:spcPct val="115000"/>
              </a:lnSpc>
              <a:spcAft>
                <a:spcPts val="1000"/>
              </a:spcAft>
            </a:pPr>
            <a:r>
              <a:rPr lang="ar-IQ" sz="2800" dirty="0">
                <a:latin typeface="Calibri"/>
                <a:ea typeface="Calibri"/>
                <a:cs typeface="Simplified Arabic"/>
              </a:rPr>
              <a:t>ا- بناء الجماعة ب- مهمة الجماعة ج- معايير الجماعة</a:t>
            </a:r>
            <a:endParaRPr lang="en-US" sz="1800" dirty="0">
              <a:effectLst/>
              <a:latin typeface="Calibri"/>
              <a:ea typeface="Calibri"/>
              <a:cs typeface="Arial"/>
            </a:endParaRPr>
          </a:p>
        </p:txBody>
      </p:sp>
    </p:spTree>
    <p:extLst>
      <p:ext uri="{BB962C8B-B14F-4D97-AF65-F5344CB8AC3E}">
        <p14:creationId xmlns:p14="http://schemas.microsoft.com/office/powerpoint/2010/main" val="235863140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lnSpc>
                <a:spcPct val="115000"/>
              </a:lnSpc>
              <a:spcAft>
                <a:spcPts val="1000"/>
              </a:spcAft>
            </a:pPr>
            <a:r>
              <a:rPr lang="ar-IQ" sz="5400" b="1" u="sng" dirty="0">
                <a:ea typeface="Calibri"/>
                <a:cs typeface="Simplified Arabic"/>
              </a:rPr>
              <a:t>المصادر</a:t>
            </a:r>
            <a:endParaRPr lang="en-US" sz="2800" dirty="0">
              <a:ea typeface="Calibri"/>
              <a:cs typeface="Arial"/>
            </a:endParaRPr>
          </a:p>
        </p:txBody>
      </p:sp>
      <p:sp>
        <p:nvSpPr>
          <p:cNvPr id="3" name="عنصر نائب للنص 2"/>
          <p:cNvSpPr>
            <a:spLocks noGrp="1"/>
          </p:cNvSpPr>
          <p:nvPr>
            <p:ph type="body" idx="1"/>
          </p:nvPr>
        </p:nvSpPr>
        <p:spPr/>
        <p:txBody>
          <a:bodyPr>
            <a:normAutofit fontScale="62500" lnSpcReduction="20000"/>
          </a:bodyPr>
          <a:lstStyle/>
          <a:p>
            <a:pPr marL="0" indent="0">
              <a:lnSpc>
                <a:spcPct val="115000"/>
              </a:lnSpc>
              <a:spcAft>
                <a:spcPts val="1000"/>
              </a:spcAft>
              <a:buNone/>
            </a:pPr>
            <a:r>
              <a:rPr lang="ar-IQ" sz="2800" dirty="0">
                <a:latin typeface="Calibri"/>
                <a:ea typeface="Calibri"/>
                <a:cs typeface="Simplified Arabic"/>
              </a:rPr>
              <a:t>1-نزار الطالب , كامل لويس . علم النفس , بغداد , دار الحكمة للطباعة , 2000.</a:t>
            </a:r>
            <a:endParaRPr lang="en-US" sz="1800" dirty="0">
              <a:latin typeface="Calibri"/>
              <a:ea typeface="Calibri"/>
              <a:cs typeface="Arial"/>
            </a:endParaRPr>
          </a:p>
          <a:p>
            <a:pPr marL="0" indent="0">
              <a:lnSpc>
                <a:spcPct val="115000"/>
              </a:lnSpc>
              <a:spcAft>
                <a:spcPts val="1000"/>
              </a:spcAft>
              <a:buNone/>
            </a:pPr>
            <a:r>
              <a:rPr lang="ar-IQ" sz="2800" dirty="0">
                <a:latin typeface="Calibri"/>
                <a:ea typeface="Calibri"/>
                <a:cs typeface="Simplified Arabic"/>
              </a:rPr>
              <a:t>2-شامل كامل ( وآخرون ) .دراسة مقارنة للسمات القيادية في المجال الرياضي , بحوث المؤتمر العلمي الرابع لكليات التربية الرياضية , العراق ,1982 .</a:t>
            </a:r>
            <a:endParaRPr lang="en-US" sz="1800" dirty="0">
              <a:latin typeface="Calibri"/>
              <a:ea typeface="Calibri"/>
              <a:cs typeface="Arial"/>
            </a:endParaRPr>
          </a:p>
          <a:p>
            <a:pPr marL="0" indent="0">
              <a:lnSpc>
                <a:spcPct val="115000"/>
              </a:lnSpc>
              <a:spcAft>
                <a:spcPts val="1000"/>
              </a:spcAft>
              <a:buNone/>
            </a:pPr>
            <a:r>
              <a:rPr lang="ar-IQ" sz="2800" dirty="0">
                <a:latin typeface="Calibri"/>
                <a:ea typeface="Calibri"/>
                <a:cs typeface="Simplified Arabic"/>
              </a:rPr>
              <a:t>3-عبد الحليم جبر نزال . محاضرة الدراسات الدكتوراه .</a:t>
            </a:r>
            <a:endParaRPr lang="en-US" sz="1800" dirty="0">
              <a:latin typeface="Calibri"/>
              <a:ea typeface="Calibri"/>
              <a:cs typeface="Arial"/>
            </a:endParaRPr>
          </a:p>
          <a:p>
            <a:pPr marL="0" indent="0">
              <a:lnSpc>
                <a:spcPct val="115000"/>
              </a:lnSpc>
              <a:spcAft>
                <a:spcPts val="1000"/>
              </a:spcAft>
              <a:buNone/>
            </a:pPr>
            <a:r>
              <a:rPr lang="ar-IQ" sz="2800" dirty="0">
                <a:latin typeface="Calibri"/>
                <a:ea typeface="Calibri"/>
                <a:cs typeface="Simplified Arabic"/>
              </a:rPr>
              <a:t>4-محمد قاسم </a:t>
            </a:r>
            <a:r>
              <a:rPr lang="ar-IQ" sz="2800" dirty="0" err="1">
                <a:latin typeface="Calibri"/>
                <a:ea typeface="Calibri"/>
                <a:cs typeface="Simplified Arabic"/>
              </a:rPr>
              <a:t>القريوتي</a:t>
            </a:r>
            <a:r>
              <a:rPr lang="ar-IQ" sz="2800" dirty="0">
                <a:latin typeface="Calibri"/>
                <a:ea typeface="Calibri"/>
                <a:cs typeface="Simplified Arabic"/>
              </a:rPr>
              <a:t> . السلوك التنظيمي دراسة السلوك الفردي والجماعي في المؤسسات الادارسة , عمان , دار الشروق ,2000 .</a:t>
            </a:r>
            <a:endParaRPr lang="en-US" sz="1800" dirty="0">
              <a:latin typeface="Calibri"/>
              <a:ea typeface="Calibri"/>
              <a:cs typeface="Arial"/>
            </a:endParaRPr>
          </a:p>
          <a:p>
            <a:pPr marL="0" indent="0">
              <a:lnSpc>
                <a:spcPct val="115000"/>
              </a:lnSpc>
              <a:spcAft>
                <a:spcPts val="1000"/>
              </a:spcAft>
              <a:buNone/>
            </a:pPr>
            <a:r>
              <a:rPr lang="ar-IQ" sz="2800" dirty="0">
                <a:latin typeface="Calibri"/>
                <a:ea typeface="Calibri"/>
                <a:cs typeface="Simplified Arabic"/>
              </a:rPr>
              <a:t>5-جمال محمد علي . الحديث في الادارة الرياضية والادارة العامة , ط1, الاردن , مركز الكتاب للنشر , 2007 .</a:t>
            </a:r>
            <a:endParaRPr lang="en-US" sz="1800" dirty="0">
              <a:latin typeface="Calibri"/>
              <a:ea typeface="Calibri"/>
              <a:cs typeface="Arial"/>
            </a:endParaRPr>
          </a:p>
          <a:p>
            <a:pPr marL="0" indent="0">
              <a:lnSpc>
                <a:spcPct val="115000"/>
              </a:lnSpc>
              <a:spcAft>
                <a:spcPts val="1000"/>
              </a:spcAft>
              <a:buNone/>
            </a:pPr>
            <a:r>
              <a:rPr lang="ar-IQ" sz="2800" dirty="0">
                <a:latin typeface="Calibri"/>
                <a:ea typeface="Calibri"/>
                <a:cs typeface="Simplified Arabic"/>
              </a:rPr>
              <a:t>6-مفتي ابراهيم حمادة . تطبيقات الادارة الرياضية , كلية التربية الرياضية , الجامعة الهولندية ,ط1 .</a:t>
            </a:r>
            <a:endParaRPr lang="en-US" sz="1800" dirty="0">
              <a:latin typeface="Calibri"/>
              <a:ea typeface="Calibri"/>
              <a:cs typeface="Arial"/>
            </a:endParaRPr>
          </a:p>
          <a:p>
            <a:pPr marL="0" indent="0">
              <a:lnSpc>
                <a:spcPct val="115000"/>
              </a:lnSpc>
              <a:spcAft>
                <a:spcPts val="1000"/>
              </a:spcAft>
              <a:buNone/>
            </a:pPr>
            <a:r>
              <a:rPr lang="ar-IQ" sz="2800" dirty="0">
                <a:latin typeface="Calibri"/>
                <a:ea typeface="Calibri"/>
                <a:cs typeface="Simplified Arabic"/>
              </a:rPr>
              <a:t>7-عامر سعيد </a:t>
            </a:r>
            <a:r>
              <a:rPr lang="ar-IQ" sz="2800" dirty="0" err="1">
                <a:latin typeface="Calibri"/>
                <a:ea typeface="Calibri"/>
                <a:cs typeface="Simplified Arabic"/>
              </a:rPr>
              <a:t>الخيكاني</a:t>
            </a:r>
            <a:r>
              <a:rPr lang="ar-IQ" sz="2800" dirty="0">
                <a:latin typeface="Calibri"/>
                <a:ea typeface="Calibri"/>
                <a:cs typeface="Simplified Arabic"/>
              </a:rPr>
              <a:t> (وآخرون ) . علم النفس الرياضي ,ط2 , العراق , دار الضياء للطباعة والتصميم , 2016 .</a:t>
            </a:r>
            <a:endParaRPr lang="en-US" sz="1800" dirty="0">
              <a:latin typeface="Calibri"/>
              <a:ea typeface="Calibri"/>
              <a:cs typeface="Arial"/>
            </a:endParaRPr>
          </a:p>
          <a:p>
            <a:endParaRPr lang="ar-IQ" dirty="0"/>
          </a:p>
        </p:txBody>
      </p:sp>
    </p:spTree>
    <p:extLst>
      <p:ext uri="{BB962C8B-B14F-4D97-AF65-F5344CB8AC3E}">
        <p14:creationId xmlns:p14="http://schemas.microsoft.com/office/powerpoint/2010/main" val="20559311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r">
              <a:lnSpc>
                <a:spcPct val="115000"/>
              </a:lnSpc>
              <a:spcAft>
                <a:spcPts val="1000"/>
              </a:spcAft>
            </a:pPr>
            <a:r>
              <a:rPr lang="ar-IQ" sz="5400" b="1" dirty="0">
                <a:solidFill>
                  <a:srgbClr val="C0504D"/>
                </a:solidFill>
                <a:ea typeface="Calibri"/>
                <a:cs typeface="Simplified Arabic"/>
              </a:rPr>
              <a:t>طبيعة القيادة في الهيئة أو الادارة :</a:t>
            </a:r>
            <a:r>
              <a:rPr lang="en-US" sz="4000" dirty="0">
                <a:ea typeface="Calibri"/>
                <a:cs typeface="Arial"/>
              </a:rPr>
              <a:t/>
            </a:r>
            <a:br>
              <a:rPr lang="en-US" sz="4000" dirty="0">
                <a:ea typeface="Calibri"/>
                <a:cs typeface="Arial"/>
              </a:rPr>
            </a:br>
            <a:endParaRPr lang="ar-IQ" b="1" i="0" u="none" strike="noStrike" baseline="0" dirty="0" smtClean="0">
              <a:latin typeface="Simplified Arabic"/>
              <a:cs typeface="Simplified Arabic"/>
            </a:endParaRPr>
          </a:p>
        </p:txBody>
      </p:sp>
      <p:sp>
        <p:nvSpPr>
          <p:cNvPr id="3" name="عنصر نائب للنص 2"/>
          <p:cNvSpPr>
            <a:spLocks noGrp="1"/>
          </p:cNvSpPr>
          <p:nvPr>
            <p:ph type="body" idx="1"/>
          </p:nvPr>
        </p:nvSpPr>
        <p:spPr/>
        <p:txBody>
          <a:bodyPr/>
          <a:lstStyle/>
          <a:p>
            <a:pPr>
              <a:lnSpc>
                <a:spcPct val="115000"/>
              </a:lnSpc>
              <a:spcAft>
                <a:spcPts val="1000"/>
              </a:spcAft>
            </a:pPr>
            <a:r>
              <a:rPr lang="ar-IQ" sz="2800" dirty="0">
                <a:latin typeface="Calibri"/>
                <a:ea typeface="Calibri"/>
                <a:cs typeface="Simplified Arabic"/>
              </a:rPr>
              <a:t>تتميز العملية القيادية في الهيئة او الادارة او المشروعات الرياضية بتعدد المناصب الادارية والفنية , وهي تتطلب قدرات وكفاءات متعدد , وهو ما يفسر وجود قادة ناجحين واخرين غير ناجحين .</a:t>
            </a:r>
            <a:endParaRPr lang="en-US" sz="1800" dirty="0">
              <a:latin typeface="Calibri"/>
              <a:ea typeface="Calibri"/>
              <a:cs typeface="Arial"/>
            </a:endParaRPr>
          </a:p>
          <a:p>
            <a:pPr marL="0" indent="0">
              <a:buNone/>
            </a:pPr>
            <a:endParaRPr lang="ar-IQ" dirty="0"/>
          </a:p>
        </p:txBody>
      </p:sp>
    </p:spTree>
    <p:extLst>
      <p:ext uri="{BB962C8B-B14F-4D97-AF65-F5344CB8AC3E}">
        <p14:creationId xmlns:p14="http://schemas.microsoft.com/office/powerpoint/2010/main" val="31257878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lnSpc>
                <a:spcPct val="115000"/>
              </a:lnSpc>
              <a:spcAft>
                <a:spcPts val="1000"/>
              </a:spcAft>
            </a:pPr>
            <a:r>
              <a:rPr lang="ar-IQ" sz="5400" b="1" dirty="0">
                <a:solidFill>
                  <a:srgbClr val="C0504D"/>
                </a:solidFill>
                <a:ea typeface="Calibri"/>
                <a:cs typeface="Simplified Arabic"/>
              </a:rPr>
              <a:t>مفهوم القيادة :</a:t>
            </a:r>
            <a:r>
              <a:rPr lang="en-US" sz="4000" dirty="0">
                <a:ea typeface="Calibri"/>
                <a:cs typeface="Arial"/>
              </a:rPr>
              <a:t/>
            </a:r>
            <a:br>
              <a:rPr lang="en-US" sz="4000" dirty="0">
                <a:ea typeface="Calibri"/>
                <a:cs typeface="Arial"/>
              </a:rPr>
            </a:br>
            <a:endParaRPr lang="ar-IQ" b="1" i="0" u="none" strike="noStrike" baseline="0" dirty="0" smtClean="0">
              <a:latin typeface="Simplified Arabic"/>
              <a:cs typeface="Simplified Arabic"/>
            </a:endParaRPr>
          </a:p>
        </p:txBody>
      </p:sp>
      <p:sp>
        <p:nvSpPr>
          <p:cNvPr id="3" name="عنصر نائب للنص 2"/>
          <p:cNvSpPr>
            <a:spLocks noGrp="1"/>
          </p:cNvSpPr>
          <p:nvPr>
            <p:ph type="body" idx="1"/>
          </p:nvPr>
        </p:nvSpPr>
        <p:spPr/>
        <p:txBody>
          <a:bodyPr>
            <a:normAutofit fontScale="85000" lnSpcReduction="20000"/>
          </a:bodyPr>
          <a:lstStyle/>
          <a:p>
            <a:pPr marL="0" indent="0">
              <a:lnSpc>
                <a:spcPct val="115000"/>
              </a:lnSpc>
              <a:spcAft>
                <a:spcPts val="1000"/>
              </a:spcAft>
              <a:buNone/>
            </a:pPr>
            <a:r>
              <a:rPr lang="ar-IQ" sz="2800" dirty="0">
                <a:latin typeface="Calibri"/>
                <a:ea typeface="Calibri"/>
                <a:cs typeface="Simplified Arabic"/>
              </a:rPr>
              <a:t>القيادة في المجال الرياضي تعرف بأنها ( العملية التي يقوم بها فرد من افراد جماعة رياضية منظمة بتوجيه سلوك الافراد الرياضين أو الأعضاء المنظمين للجماعة الرياضية من أجل دفعهم برغبة صادقة نحو تحقيق هدف مشترك بينهم ) </a:t>
            </a:r>
            <a:r>
              <a:rPr lang="ar-IQ" sz="2800" dirty="0" smtClean="0">
                <a:latin typeface="Calibri"/>
                <a:ea typeface="Calibri"/>
                <a:cs typeface="Simplified Arabic"/>
              </a:rPr>
              <a:t>.</a:t>
            </a:r>
            <a:endParaRPr lang="en-US" sz="1800" dirty="0">
              <a:latin typeface="Calibri"/>
              <a:ea typeface="Calibri"/>
              <a:cs typeface="Arial"/>
            </a:endParaRPr>
          </a:p>
          <a:p>
            <a:pPr marL="0" indent="0">
              <a:lnSpc>
                <a:spcPct val="115000"/>
              </a:lnSpc>
              <a:spcAft>
                <a:spcPts val="1000"/>
              </a:spcAft>
              <a:buNone/>
            </a:pPr>
            <a:r>
              <a:rPr lang="ar-SA" sz="2800" dirty="0">
                <a:latin typeface="Calibri"/>
                <a:ea typeface="Calibri"/>
                <a:cs typeface="Simplified Arabic"/>
              </a:rPr>
              <a:t>أن القيادة ليست كلمة او صفة تسبغ على الشخص ليكون قائداً, القيادة ليست منصباً يعين فيه الشخص ليكون قائداً , ويخطئ من يظن أن القيادة هي توجيه أو امر للآخرين , القيادة هي تفهم لروحية الرياضة وأحوالها وأسسها وطرائق تدريبها , وهي ليست مقتصرة على شخص واحد في الفريق , وإنما يمكن لأشخاص عديدين أن يكون كل واحد منهم مسؤولا عن جزء منها بحسب الواجبات المطلوبة منه , وبحسب الظرف الذي يستوجب القيادة , وهي عمل وليست مجرد أوامر وتعليمات , بهذا فان من لا يستطيع أداء الأعمال المطلوبة من القائد فانه ليس بقائد والقيادة تشمل المسؤول والمدرب والاداري واللاعب وان ما يقوم به أي منهم لا يستطيع الآخرون القيام </a:t>
            </a:r>
            <a:r>
              <a:rPr lang="ar-SA" sz="2800" dirty="0" smtClean="0">
                <a:latin typeface="Calibri"/>
                <a:ea typeface="Calibri"/>
                <a:cs typeface="Simplified Arabic"/>
              </a:rPr>
              <a:t>به</a:t>
            </a:r>
            <a:endParaRPr lang="en-US" sz="1800" dirty="0">
              <a:latin typeface="Calibri"/>
              <a:ea typeface="Calibri"/>
              <a:cs typeface="Arial"/>
            </a:endParaRPr>
          </a:p>
          <a:p>
            <a:pPr marL="0" indent="0">
              <a:buNone/>
            </a:pPr>
            <a:endParaRPr lang="ar-IQ" dirty="0"/>
          </a:p>
        </p:txBody>
      </p:sp>
    </p:spTree>
    <p:extLst>
      <p:ext uri="{BB962C8B-B14F-4D97-AF65-F5344CB8AC3E}">
        <p14:creationId xmlns:p14="http://schemas.microsoft.com/office/powerpoint/2010/main" val="4185488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lnSpc>
                <a:spcPct val="115000"/>
              </a:lnSpc>
              <a:spcAft>
                <a:spcPts val="1000"/>
              </a:spcAft>
            </a:pPr>
            <a:r>
              <a:rPr lang="ar-SA" sz="5400" b="1" dirty="0">
                <a:solidFill>
                  <a:srgbClr val="C0504D"/>
                </a:solidFill>
                <a:ea typeface="Calibri"/>
                <a:cs typeface="Simplified Arabic"/>
              </a:rPr>
              <a:t>انواع القيادة في المجال الرياضي : </a:t>
            </a:r>
            <a:r>
              <a:rPr lang="en-US" sz="3600" dirty="0">
                <a:ea typeface="Calibri"/>
                <a:cs typeface="Arial"/>
              </a:rPr>
              <a:t/>
            </a:r>
            <a:br>
              <a:rPr lang="en-US" sz="3600" dirty="0">
                <a:ea typeface="Calibri"/>
                <a:cs typeface="Arial"/>
              </a:rPr>
            </a:br>
            <a:endParaRPr lang="ar-IQ" b="1" i="0" u="none" strike="noStrike" baseline="0" dirty="0" smtClean="0">
              <a:latin typeface="Simplified Arabic"/>
              <a:cs typeface="Simplified Arabic"/>
            </a:endParaRPr>
          </a:p>
        </p:txBody>
      </p:sp>
      <p:sp>
        <p:nvSpPr>
          <p:cNvPr id="3" name="عنصر نائب للنص 2"/>
          <p:cNvSpPr>
            <a:spLocks noGrp="1"/>
          </p:cNvSpPr>
          <p:nvPr>
            <p:ph type="body" idx="1"/>
          </p:nvPr>
        </p:nvSpPr>
        <p:spPr/>
        <p:txBody>
          <a:bodyPr>
            <a:normAutofit fontScale="55000" lnSpcReduction="20000"/>
          </a:bodyPr>
          <a:lstStyle/>
          <a:p>
            <a:pPr>
              <a:lnSpc>
                <a:spcPct val="115000"/>
              </a:lnSpc>
              <a:spcAft>
                <a:spcPts val="1000"/>
              </a:spcAft>
            </a:pPr>
            <a:r>
              <a:rPr lang="ar-SA" sz="2800" b="1" dirty="0">
                <a:latin typeface="Calibri"/>
                <a:ea typeface="Calibri"/>
                <a:cs typeface="Simplified Arabic"/>
              </a:rPr>
              <a:t>اولاً: القائد المهني:</a:t>
            </a:r>
            <a:endParaRPr lang="en-US" sz="1800" dirty="0">
              <a:latin typeface="Calibri"/>
              <a:ea typeface="Calibri"/>
              <a:cs typeface="Arial"/>
            </a:endParaRPr>
          </a:p>
          <a:p>
            <a:pPr>
              <a:lnSpc>
                <a:spcPct val="115000"/>
              </a:lnSpc>
              <a:spcAft>
                <a:spcPts val="1000"/>
              </a:spcAft>
            </a:pPr>
            <a:r>
              <a:rPr lang="ar-SA" sz="2800" dirty="0">
                <a:latin typeface="Calibri"/>
                <a:ea typeface="Calibri"/>
                <a:cs typeface="Simplified Arabic"/>
              </a:rPr>
              <a:t>هو الشخص الذي </a:t>
            </a:r>
            <a:r>
              <a:rPr lang="ar-IQ" sz="2800" dirty="0">
                <a:latin typeface="Calibri"/>
                <a:ea typeface="Calibri"/>
                <a:cs typeface="Simplified Arabic"/>
              </a:rPr>
              <a:t>اعد عن طريق الدراسات معينه وتدريب خاص لكي يكون قادراً على العمل في المؤسسات والهيئات الرياضية والقيادة المهنية هي قيادة تربوية تلعب دوراً جوهرياً من خلال الهيئة التي يعمل بها على مساعدة نفسه واشباع احتياجاته ونمو مواهبه ومهاراته وتعديل سلوكه واتجاهاته بحيث تؤدي بالنهاية الى اعداد المواطن السوي الصالح وهي قيادة </a:t>
            </a:r>
            <a:r>
              <a:rPr lang="ar-IQ" sz="2800" dirty="0" err="1">
                <a:latin typeface="Calibri"/>
                <a:ea typeface="Calibri"/>
                <a:cs typeface="Simplified Arabic"/>
              </a:rPr>
              <a:t>لايمكن</a:t>
            </a:r>
            <a:r>
              <a:rPr lang="ar-IQ" sz="2800" dirty="0">
                <a:latin typeface="Calibri"/>
                <a:ea typeface="Calibri"/>
                <a:cs typeface="Simplified Arabic"/>
              </a:rPr>
              <a:t> الاستغناء عنها في المجال الرياضي طالما انه مجال تربوي يكمل دور ورسالة المدرسة والمنزل .</a:t>
            </a:r>
            <a:endParaRPr lang="en-US" sz="1800" dirty="0">
              <a:latin typeface="Calibri"/>
              <a:ea typeface="Calibri"/>
              <a:cs typeface="Arial"/>
            </a:endParaRPr>
          </a:p>
          <a:p>
            <a:pPr marL="0" indent="0">
              <a:lnSpc>
                <a:spcPct val="115000"/>
              </a:lnSpc>
              <a:spcAft>
                <a:spcPts val="1000"/>
              </a:spcAft>
              <a:buNone/>
            </a:pPr>
            <a:r>
              <a:rPr lang="ar-IQ" sz="2800" dirty="0">
                <a:latin typeface="Calibri"/>
                <a:ea typeface="Calibri"/>
                <a:cs typeface="Simplified Arabic"/>
              </a:rPr>
              <a:t>ويعد القائد المهني لكي يكون صالحاً للعمل في المجال الرياضي عن طريق ثلاث محاور رئيسية :</a:t>
            </a:r>
            <a:endParaRPr lang="en-US" sz="1800" dirty="0">
              <a:latin typeface="Calibri"/>
              <a:ea typeface="Calibri"/>
              <a:cs typeface="Arial"/>
            </a:endParaRPr>
          </a:p>
          <a:p>
            <a:pPr marL="0" indent="0">
              <a:lnSpc>
                <a:spcPct val="115000"/>
              </a:lnSpc>
              <a:spcAft>
                <a:spcPts val="1000"/>
              </a:spcAft>
              <a:buNone/>
            </a:pPr>
            <a:r>
              <a:rPr lang="ar-IQ" sz="2800" dirty="0">
                <a:latin typeface="Calibri"/>
                <a:ea typeface="Calibri"/>
                <a:cs typeface="Simplified Arabic"/>
              </a:rPr>
              <a:t>1-تعليمه مجموعة من العلوم والمعارف </a:t>
            </a:r>
            <a:r>
              <a:rPr lang="ar-IQ" sz="2800" dirty="0" err="1">
                <a:latin typeface="Calibri"/>
                <a:ea typeface="Calibri"/>
                <a:cs typeface="Simplified Arabic"/>
              </a:rPr>
              <a:t>اللازمه</a:t>
            </a:r>
            <a:r>
              <a:rPr lang="ar-IQ" sz="2800" dirty="0">
                <a:latin typeface="Calibri"/>
                <a:ea typeface="Calibri"/>
                <a:cs typeface="Simplified Arabic"/>
              </a:rPr>
              <a:t> له للتعامل مع المجتمع الرياضي وهي مجموعة من العلوم والمعارف الاساسية ( علم النفس الرياضي , علم الاجتماع , الادارة الرياضية , التشريح </a:t>
            </a:r>
            <a:r>
              <a:rPr lang="ar-IQ" sz="2800" dirty="0" err="1">
                <a:latin typeface="Calibri"/>
                <a:ea typeface="Calibri"/>
                <a:cs typeface="Simplified Arabic"/>
              </a:rPr>
              <a:t>والفسلجة</a:t>
            </a:r>
            <a:r>
              <a:rPr lang="ar-IQ" sz="2800" dirty="0">
                <a:latin typeface="Calibri"/>
                <a:ea typeface="Calibri"/>
                <a:cs typeface="Simplified Arabic"/>
              </a:rPr>
              <a:t> ......)</a:t>
            </a:r>
            <a:endParaRPr lang="en-US" sz="1800" dirty="0">
              <a:latin typeface="Calibri"/>
              <a:ea typeface="Calibri"/>
              <a:cs typeface="Arial"/>
            </a:endParaRPr>
          </a:p>
          <a:p>
            <a:pPr marL="0" indent="0">
              <a:lnSpc>
                <a:spcPct val="115000"/>
              </a:lnSpc>
              <a:spcAft>
                <a:spcPts val="1000"/>
              </a:spcAft>
              <a:buNone/>
            </a:pPr>
            <a:r>
              <a:rPr lang="ar-IQ" sz="2800" dirty="0">
                <a:latin typeface="Calibri"/>
                <a:ea typeface="Calibri"/>
                <a:cs typeface="Simplified Arabic"/>
              </a:rPr>
              <a:t>2-تعليمه مجموعة من العلوم المهنية </a:t>
            </a:r>
            <a:r>
              <a:rPr lang="ar-IQ" sz="2800" dirty="0" err="1">
                <a:latin typeface="Calibri"/>
                <a:ea typeface="Calibri"/>
                <a:cs typeface="Simplified Arabic"/>
              </a:rPr>
              <a:t>اللازمه</a:t>
            </a:r>
            <a:r>
              <a:rPr lang="ar-IQ" sz="2800" dirty="0">
                <a:latin typeface="Calibri"/>
                <a:ea typeface="Calibri"/>
                <a:cs typeface="Simplified Arabic"/>
              </a:rPr>
              <a:t> له في مجال تخصصه مثل التدريب الرياضي قوانين الالعاب مقاسات وابعاد الملاعب الرياضية وطرق تنظيم واخراج البطولات والدورات الرياضية .</a:t>
            </a:r>
            <a:endParaRPr lang="en-US" sz="1800" dirty="0">
              <a:latin typeface="Calibri"/>
              <a:ea typeface="Calibri"/>
              <a:cs typeface="Arial"/>
            </a:endParaRPr>
          </a:p>
          <a:p>
            <a:pPr marL="0" indent="0">
              <a:lnSpc>
                <a:spcPct val="115000"/>
              </a:lnSpc>
              <a:spcAft>
                <a:spcPts val="1000"/>
              </a:spcAft>
              <a:buNone/>
            </a:pPr>
            <a:r>
              <a:rPr lang="ar-IQ" sz="2800" dirty="0">
                <a:latin typeface="Calibri"/>
                <a:ea typeface="Calibri"/>
                <a:cs typeface="Simplified Arabic"/>
              </a:rPr>
              <a:t>3-اكسابة مجموعة من المهارات القيادية التي تمكنه من العمل مع الشباب ويرى البعض ان القائد المهني لابد ان يتقاضى اجراً او راتباً نظير عمله كشرط من الشروط الاساسية الى جانب اعداده المتخصص حتى يمكن تسميته قائد مهني وحتى نفرق بينه وبين القائد المتطوع .</a:t>
            </a:r>
            <a:endParaRPr lang="en-US" sz="1800" dirty="0">
              <a:effectLst/>
              <a:latin typeface="Calibri"/>
              <a:ea typeface="Calibri"/>
              <a:cs typeface="Arial"/>
            </a:endParaRPr>
          </a:p>
        </p:txBody>
      </p:sp>
    </p:spTree>
    <p:extLst>
      <p:ext uri="{BB962C8B-B14F-4D97-AF65-F5344CB8AC3E}">
        <p14:creationId xmlns:p14="http://schemas.microsoft.com/office/powerpoint/2010/main" val="39120528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lnSpc>
                <a:spcPct val="115000"/>
              </a:lnSpc>
              <a:spcAft>
                <a:spcPts val="1000"/>
              </a:spcAft>
            </a:pPr>
            <a:r>
              <a:rPr lang="ar-IQ" sz="5400" b="1" dirty="0">
                <a:ea typeface="Calibri"/>
                <a:cs typeface="Simplified Arabic"/>
              </a:rPr>
              <a:t>ثانياً: القائد المتطوع :</a:t>
            </a:r>
            <a:r>
              <a:rPr lang="en-US" sz="4000" dirty="0">
                <a:ea typeface="Calibri"/>
                <a:cs typeface="Arial"/>
              </a:rPr>
              <a:t/>
            </a:r>
            <a:br>
              <a:rPr lang="en-US" sz="4000" dirty="0">
                <a:ea typeface="Calibri"/>
                <a:cs typeface="Arial"/>
              </a:rPr>
            </a:br>
            <a:endParaRPr lang="ar-IQ" b="0" i="0" u="none" strike="noStrike" baseline="0" dirty="0" smtClean="0">
              <a:latin typeface="Simplified Arabic"/>
              <a:cs typeface="Simplified Arabic"/>
            </a:endParaRPr>
          </a:p>
        </p:txBody>
      </p:sp>
      <p:sp>
        <p:nvSpPr>
          <p:cNvPr id="3" name="عنصر نائب للنص 2"/>
          <p:cNvSpPr>
            <a:spLocks noGrp="1"/>
          </p:cNvSpPr>
          <p:nvPr>
            <p:ph type="body" idx="1"/>
          </p:nvPr>
        </p:nvSpPr>
        <p:spPr/>
        <p:txBody>
          <a:bodyPr>
            <a:normAutofit fontScale="77500" lnSpcReduction="20000"/>
          </a:bodyPr>
          <a:lstStyle/>
          <a:p>
            <a:pPr marL="0" indent="0">
              <a:lnSpc>
                <a:spcPct val="115000"/>
              </a:lnSpc>
              <a:spcAft>
                <a:spcPts val="1000"/>
              </a:spcAft>
              <a:buNone/>
            </a:pPr>
            <a:r>
              <a:rPr lang="ar-IQ" sz="2800" dirty="0">
                <a:latin typeface="Calibri"/>
                <a:ea typeface="Calibri"/>
                <a:cs typeface="Simplified Arabic"/>
              </a:rPr>
              <a:t>هو الشخص الذي لديه الوقت والرغبة والاستعداد ما يدفعه الى التطوع للعمل في المؤسسات والهيئات الرياضية وغالباً ما يكون لدى هذا الشخص مهارة عملية او يتقن نشاطاً معيناً وهنالك ضرورة بوجود هذا النوع من القيادة في المجال الرياضي للأسباب الآتية :</a:t>
            </a:r>
            <a:endParaRPr lang="en-US" sz="1800" dirty="0">
              <a:latin typeface="Calibri"/>
              <a:ea typeface="Calibri"/>
              <a:cs typeface="Arial"/>
            </a:endParaRPr>
          </a:p>
          <a:p>
            <a:pPr marL="0" indent="0">
              <a:lnSpc>
                <a:spcPct val="115000"/>
              </a:lnSpc>
              <a:spcAft>
                <a:spcPts val="1000"/>
              </a:spcAft>
              <a:buNone/>
            </a:pPr>
            <a:r>
              <a:rPr lang="ar-IQ" sz="2800" dirty="0">
                <a:latin typeface="Calibri"/>
                <a:ea typeface="Calibri"/>
                <a:cs typeface="Simplified Arabic"/>
              </a:rPr>
              <a:t> </a:t>
            </a:r>
            <a:endParaRPr lang="en-US" sz="1800" dirty="0">
              <a:latin typeface="Calibri"/>
              <a:ea typeface="Calibri"/>
              <a:cs typeface="Arial"/>
            </a:endParaRPr>
          </a:p>
          <a:p>
            <a:pPr marL="0" indent="0">
              <a:lnSpc>
                <a:spcPct val="115000"/>
              </a:lnSpc>
              <a:spcAft>
                <a:spcPts val="1000"/>
              </a:spcAft>
              <a:buNone/>
            </a:pPr>
            <a:r>
              <a:rPr lang="ar-IQ" sz="2800" dirty="0">
                <a:latin typeface="Calibri"/>
                <a:ea typeface="Calibri"/>
                <a:cs typeface="Simplified Arabic"/>
              </a:rPr>
              <a:t>1-ان هنالك نقص في القادة الميدانيين الى جانب عدم قدرة المؤسسات والهيئات الرياضية على توظيف العدد اللازم من القادة المهنيين لقيادة مجالات نشاطها المقصود.</a:t>
            </a:r>
            <a:endParaRPr lang="en-US" sz="1800" dirty="0">
              <a:latin typeface="Calibri"/>
              <a:ea typeface="Calibri"/>
              <a:cs typeface="Arial"/>
            </a:endParaRPr>
          </a:p>
          <a:p>
            <a:pPr marL="0" indent="0">
              <a:lnSpc>
                <a:spcPct val="115000"/>
              </a:lnSpc>
              <a:spcAft>
                <a:spcPts val="1000"/>
              </a:spcAft>
              <a:buNone/>
            </a:pPr>
            <a:r>
              <a:rPr lang="ar-IQ" sz="2800" dirty="0">
                <a:latin typeface="Calibri"/>
                <a:ea typeface="Calibri"/>
                <a:cs typeface="Simplified Arabic"/>
              </a:rPr>
              <a:t>2-تنمية روح التطوع والخدمة العامة وربط هؤلاء المتطوعين بواقع مجتمعهم واحتياجاته من خلال تعاملهم </a:t>
            </a:r>
            <a:endParaRPr lang="en-US" sz="1800" dirty="0">
              <a:latin typeface="Calibri"/>
              <a:ea typeface="Calibri"/>
              <a:cs typeface="Arial"/>
            </a:endParaRPr>
          </a:p>
          <a:p>
            <a:pPr marL="0" indent="0">
              <a:buNone/>
            </a:pPr>
            <a:r>
              <a:rPr lang="ar-IQ" sz="2800" dirty="0">
                <a:ea typeface="Calibri"/>
                <a:cs typeface="Simplified Arabic"/>
              </a:rPr>
              <a:t>3-اضافة مهارات ونشاطات جديدة ربما </a:t>
            </a:r>
            <a:r>
              <a:rPr lang="ar-IQ" sz="2800" dirty="0" err="1">
                <a:ea typeface="Calibri"/>
                <a:cs typeface="Simplified Arabic"/>
              </a:rPr>
              <a:t>لاتكون</a:t>
            </a:r>
            <a:r>
              <a:rPr lang="ar-IQ" sz="2800" dirty="0">
                <a:ea typeface="Calibri"/>
                <a:cs typeface="Simplified Arabic"/>
              </a:rPr>
              <a:t> متوفرة لدى القادة المهنيين وان القائد المتطوع يتبع في عمله القائد المهني فهو الذي يحدد مسئولية اعداد وتدريب القيادة التطوعية </a:t>
            </a:r>
            <a:endParaRPr lang="ar-IQ" dirty="0"/>
          </a:p>
        </p:txBody>
      </p:sp>
    </p:spTree>
    <p:extLst>
      <p:ext uri="{BB962C8B-B14F-4D97-AF65-F5344CB8AC3E}">
        <p14:creationId xmlns:p14="http://schemas.microsoft.com/office/powerpoint/2010/main" val="24219488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lnSpc>
                <a:spcPct val="115000"/>
              </a:lnSpc>
              <a:spcAft>
                <a:spcPts val="1000"/>
              </a:spcAft>
            </a:pPr>
            <a:r>
              <a:rPr lang="ar-IQ" sz="5400" b="1" dirty="0">
                <a:ea typeface="Calibri"/>
                <a:cs typeface="Simplified Arabic"/>
              </a:rPr>
              <a:t>ثالثاُ: القائد الطبيعي :</a:t>
            </a:r>
            <a:r>
              <a:rPr lang="en-US" sz="4000" dirty="0">
                <a:ea typeface="Calibri"/>
                <a:cs typeface="Arial"/>
              </a:rPr>
              <a:t/>
            </a:r>
            <a:br>
              <a:rPr lang="en-US" sz="4000" dirty="0">
                <a:ea typeface="Calibri"/>
                <a:cs typeface="Arial"/>
              </a:rPr>
            </a:br>
            <a:endParaRPr lang="ar-IQ" b="0" i="0" u="none" strike="noStrike" baseline="0" dirty="0" smtClean="0">
              <a:latin typeface="Simplified Arabic"/>
              <a:cs typeface="Simplified Arabic"/>
            </a:endParaRPr>
          </a:p>
        </p:txBody>
      </p:sp>
      <p:sp>
        <p:nvSpPr>
          <p:cNvPr id="3" name="عنصر نائب للنص 2"/>
          <p:cNvSpPr>
            <a:spLocks noGrp="1"/>
          </p:cNvSpPr>
          <p:nvPr>
            <p:ph type="body" idx="1"/>
          </p:nvPr>
        </p:nvSpPr>
        <p:spPr/>
        <p:txBody>
          <a:bodyPr>
            <a:normAutofit fontScale="92500" lnSpcReduction="20000"/>
          </a:bodyPr>
          <a:lstStyle/>
          <a:p>
            <a:pPr marL="0" indent="0">
              <a:lnSpc>
                <a:spcPct val="115000"/>
              </a:lnSpc>
              <a:spcAft>
                <a:spcPts val="1000"/>
              </a:spcAft>
              <a:buNone/>
            </a:pPr>
            <a:r>
              <a:rPr lang="ar-IQ" sz="2800" dirty="0">
                <a:latin typeface="Calibri"/>
                <a:ea typeface="Calibri"/>
                <a:cs typeface="Simplified Arabic"/>
              </a:rPr>
              <a:t>وهو القائد الذي تتخذه الجماعة من بين اعضائها لكي يتولى مباشرة قيادتها وتنظيم اعمالها ونشاطاتها واجتماعاتها ويكون حلقة الاتصال بينها وبين القائد المهني وتتمثل اهمية هذا النوع من القيادة في الاتي :</a:t>
            </a:r>
            <a:endParaRPr lang="en-US" sz="1800" dirty="0">
              <a:latin typeface="Calibri"/>
              <a:ea typeface="Calibri"/>
              <a:cs typeface="Arial"/>
            </a:endParaRPr>
          </a:p>
          <a:p>
            <a:pPr marL="0" indent="0">
              <a:lnSpc>
                <a:spcPct val="115000"/>
              </a:lnSpc>
              <a:spcAft>
                <a:spcPts val="1000"/>
              </a:spcAft>
              <a:buNone/>
            </a:pPr>
            <a:r>
              <a:rPr lang="ar-IQ" sz="2800" dirty="0">
                <a:latin typeface="Calibri"/>
                <a:ea typeface="Calibri"/>
                <a:cs typeface="Simplified Arabic"/>
              </a:rPr>
              <a:t>1-فرصة لتدريب الشباب على تحمل المسئولية ومواجهة المشاكل .</a:t>
            </a:r>
            <a:endParaRPr lang="en-US" sz="1800" dirty="0">
              <a:latin typeface="Calibri"/>
              <a:ea typeface="Calibri"/>
              <a:cs typeface="Arial"/>
            </a:endParaRPr>
          </a:p>
          <a:p>
            <a:pPr marL="0" indent="0">
              <a:lnSpc>
                <a:spcPct val="115000"/>
              </a:lnSpc>
              <a:spcAft>
                <a:spcPts val="1000"/>
              </a:spcAft>
              <a:buNone/>
            </a:pPr>
            <a:r>
              <a:rPr lang="ar-IQ" sz="2800" dirty="0">
                <a:latin typeface="Calibri"/>
                <a:ea typeface="Calibri"/>
                <a:cs typeface="Simplified Arabic"/>
              </a:rPr>
              <a:t>2-تؤدي الى ايجاد التابعين وهم اعضاء الجماعة التي يقودها القائد الطبيعي يفهمون التبعية السليمة وتتكون لديهم القدرة على محاسبة القائد الطبيعي ومناقشته في اي خروج منه عن ما اتفقت عليه الجماعة.</a:t>
            </a:r>
            <a:endParaRPr lang="en-US" sz="1800" dirty="0">
              <a:latin typeface="Calibri"/>
              <a:ea typeface="Calibri"/>
              <a:cs typeface="Arial"/>
            </a:endParaRPr>
          </a:p>
          <a:p>
            <a:pPr marL="0" indent="0">
              <a:lnSpc>
                <a:spcPct val="115000"/>
              </a:lnSpc>
              <a:spcAft>
                <a:spcPts val="1000"/>
              </a:spcAft>
              <a:buNone/>
            </a:pPr>
            <a:r>
              <a:rPr lang="ar-IQ" sz="2800" dirty="0">
                <a:latin typeface="Calibri"/>
                <a:ea typeface="Calibri"/>
                <a:cs typeface="Simplified Arabic"/>
              </a:rPr>
              <a:t>3-تؤدي الى ايجابية الاعضاء وتزيد من فاعليتهم داخل الجماعة لشعورهم بأن القائد احد زملائهم وانهم اصحاب القرار الاول سواء في ابقائه او عزله.</a:t>
            </a:r>
            <a:endParaRPr lang="en-US" sz="1800" dirty="0">
              <a:latin typeface="Calibri"/>
              <a:ea typeface="Calibri"/>
              <a:cs typeface="Arial"/>
            </a:endParaRPr>
          </a:p>
          <a:p>
            <a:pPr marL="0" indent="0">
              <a:buNone/>
            </a:pPr>
            <a:endParaRPr lang="ar-IQ" dirty="0"/>
          </a:p>
        </p:txBody>
      </p:sp>
    </p:spTree>
    <p:extLst>
      <p:ext uri="{BB962C8B-B14F-4D97-AF65-F5344CB8AC3E}">
        <p14:creationId xmlns:p14="http://schemas.microsoft.com/office/powerpoint/2010/main" val="23541295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lnSpc>
                <a:spcPct val="115000"/>
              </a:lnSpc>
              <a:spcAft>
                <a:spcPts val="1000"/>
              </a:spcAft>
            </a:pPr>
            <a:r>
              <a:rPr lang="ar-IQ" sz="5400" b="1" dirty="0">
                <a:solidFill>
                  <a:srgbClr val="C0504D"/>
                </a:solidFill>
                <a:ea typeface="Calibri"/>
                <a:cs typeface="Simplified Arabic"/>
              </a:rPr>
              <a:t>نظريات القيادة :</a:t>
            </a:r>
            <a:r>
              <a:rPr lang="en-US" sz="3600" dirty="0">
                <a:ea typeface="Calibri"/>
                <a:cs typeface="Arial"/>
              </a:rPr>
              <a:t/>
            </a:r>
            <a:br>
              <a:rPr lang="en-US" sz="3600" dirty="0">
                <a:ea typeface="Calibri"/>
                <a:cs typeface="Arial"/>
              </a:rPr>
            </a:br>
            <a:endParaRPr lang="ar-IQ" b="0" i="0" u="none" strike="noStrike" baseline="0" dirty="0" smtClean="0">
              <a:latin typeface="Simplified Arabic"/>
              <a:cs typeface="Simplified Arabic"/>
            </a:endParaRPr>
          </a:p>
        </p:txBody>
      </p:sp>
      <p:sp>
        <p:nvSpPr>
          <p:cNvPr id="3" name="عنصر نائب للنص 2"/>
          <p:cNvSpPr>
            <a:spLocks noGrp="1"/>
          </p:cNvSpPr>
          <p:nvPr>
            <p:ph type="body" idx="1"/>
          </p:nvPr>
        </p:nvSpPr>
        <p:spPr/>
        <p:txBody>
          <a:bodyPr>
            <a:normAutofit fontScale="40000" lnSpcReduction="20000"/>
          </a:bodyPr>
          <a:lstStyle/>
          <a:p>
            <a:pPr marL="0" indent="0">
              <a:lnSpc>
                <a:spcPct val="115000"/>
              </a:lnSpc>
              <a:spcAft>
                <a:spcPts val="1000"/>
              </a:spcAft>
              <a:buNone/>
            </a:pPr>
            <a:r>
              <a:rPr lang="ar-IQ" sz="2800" dirty="0">
                <a:latin typeface="Calibri"/>
                <a:ea typeface="Calibri"/>
                <a:cs typeface="Simplified Arabic"/>
              </a:rPr>
              <a:t>1</a:t>
            </a:r>
            <a:r>
              <a:rPr lang="ar-IQ" sz="2800" b="1" dirty="0">
                <a:latin typeface="Calibri"/>
                <a:ea typeface="Calibri"/>
                <a:cs typeface="Simplified Arabic"/>
              </a:rPr>
              <a:t>-نظرية الرجل العظيم .</a:t>
            </a:r>
            <a:endParaRPr lang="en-US" sz="1800" dirty="0">
              <a:latin typeface="Calibri"/>
              <a:ea typeface="Calibri"/>
              <a:cs typeface="Arial"/>
            </a:endParaRPr>
          </a:p>
          <a:p>
            <a:pPr marL="0" indent="0">
              <a:lnSpc>
                <a:spcPct val="115000"/>
              </a:lnSpc>
              <a:spcAft>
                <a:spcPts val="1000"/>
              </a:spcAft>
              <a:buNone/>
            </a:pPr>
            <a:r>
              <a:rPr lang="ar-IQ" sz="2800" b="1" dirty="0">
                <a:latin typeface="Calibri"/>
                <a:ea typeface="Calibri"/>
                <a:cs typeface="Simplified Arabic"/>
              </a:rPr>
              <a:t>2-نظرية السمات .</a:t>
            </a:r>
            <a:endParaRPr lang="en-US" sz="1800" dirty="0">
              <a:latin typeface="Calibri"/>
              <a:ea typeface="Calibri"/>
              <a:cs typeface="Arial"/>
            </a:endParaRPr>
          </a:p>
          <a:p>
            <a:pPr marL="0" indent="0">
              <a:lnSpc>
                <a:spcPct val="115000"/>
              </a:lnSpc>
              <a:spcAft>
                <a:spcPts val="1000"/>
              </a:spcAft>
              <a:buNone/>
            </a:pPr>
            <a:r>
              <a:rPr lang="ar-IQ" sz="2800" b="1" dirty="0">
                <a:latin typeface="Calibri"/>
                <a:ea typeface="Calibri"/>
                <a:cs typeface="Simplified Arabic"/>
              </a:rPr>
              <a:t>3-النظرية </a:t>
            </a:r>
            <a:r>
              <a:rPr lang="ar-IQ" sz="2800" b="1" dirty="0" err="1">
                <a:latin typeface="Calibri"/>
                <a:ea typeface="Calibri"/>
                <a:cs typeface="Simplified Arabic"/>
              </a:rPr>
              <a:t>الموقفية</a:t>
            </a:r>
            <a:r>
              <a:rPr lang="ar-IQ" sz="2800" b="1" dirty="0">
                <a:latin typeface="Calibri"/>
                <a:ea typeface="Calibri"/>
                <a:cs typeface="Simplified Arabic"/>
              </a:rPr>
              <a:t> .</a:t>
            </a:r>
            <a:endParaRPr lang="en-US" sz="1800" dirty="0">
              <a:latin typeface="Calibri"/>
              <a:ea typeface="Calibri"/>
              <a:cs typeface="Arial"/>
            </a:endParaRPr>
          </a:p>
          <a:p>
            <a:pPr marL="0" indent="0">
              <a:lnSpc>
                <a:spcPct val="115000"/>
              </a:lnSpc>
              <a:spcAft>
                <a:spcPts val="1000"/>
              </a:spcAft>
              <a:buNone/>
            </a:pPr>
            <a:r>
              <a:rPr lang="ar-IQ" sz="2800" b="1" dirty="0">
                <a:latin typeface="Calibri"/>
                <a:ea typeface="Calibri"/>
                <a:cs typeface="Simplified Arabic"/>
              </a:rPr>
              <a:t>4-النظرية الوظيفية .</a:t>
            </a:r>
            <a:endParaRPr lang="en-US" sz="1800" dirty="0">
              <a:latin typeface="Calibri"/>
              <a:ea typeface="Calibri"/>
              <a:cs typeface="Arial"/>
            </a:endParaRPr>
          </a:p>
          <a:p>
            <a:pPr marL="0" indent="0">
              <a:lnSpc>
                <a:spcPct val="115000"/>
              </a:lnSpc>
              <a:spcAft>
                <a:spcPts val="1000"/>
              </a:spcAft>
              <a:buNone/>
            </a:pPr>
            <a:r>
              <a:rPr lang="ar-IQ" sz="2800" b="1" dirty="0">
                <a:latin typeface="Calibri"/>
                <a:ea typeface="Calibri"/>
                <a:cs typeface="Simplified Arabic"/>
              </a:rPr>
              <a:t>5-النظرية التفاعلية .</a:t>
            </a:r>
            <a:endParaRPr lang="en-US" sz="1800" dirty="0">
              <a:latin typeface="Calibri"/>
              <a:ea typeface="Calibri"/>
              <a:cs typeface="Arial"/>
            </a:endParaRPr>
          </a:p>
          <a:p>
            <a:pPr marL="0" indent="0">
              <a:lnSpc>
                <a:spcPct val="115000"/>
              </a:lnSpc>
              <a:spcAft>
                <a:spcPts val="1000"/>
              </a:spcAft>
              <a:buNone/>
            </a:pPr>
            <a:r>
              <a:rPr lang="ar-IQ" sz="2800" dirty="0">
                <a:latin typeface="Calibri"/>
                <a:ea typeface="Calibri"/>
                <a:cs typeface="Simplified Arabic"/>
              </a:rPr>
              <a:t>توجد محاولات عديدة من قبل العلماء والباحثين لتفسير والتنبؤ بسلوك الأفراد الذين يحتلون مراكز قيادية وذلك بغرض التعرف على خصائص القيادة الفعالة .</a:t>
            </a:r>
            <a:endParaRPr lang="en-US" sz="1800" dirty="0">
              <a:latin typeface="Calibri"/>
              <a:ea typeface="Calibri"/>
              <a:cs typeface="Arial"/>
            </a:endParaRPr>
          </a:p>
          <a:p>
            <a:pPr marL="0" indent="0">
              <a:lnSpc>
                <a:spcPct val="115000"/>
              </a:lnSpc>
              <a:spcAft>
                <a:spcPts val="1000"/>
              </a:spcAft>
              <a:buNone/>
            </a:pPr>
            <a:r>
              <a:rPr lang="ar-IQ" sz="2800" dirty="0">
                <a:latin typeface="Calibri"/>
                <a:ea typeface="Calibri"/>
                <a:cs typeface="Simplified Arabic"/>
              </a:rPr>
              <a:t>فعلى سبيل المثال يؤكد أصحاب نظرية الرجل العظيم </a:t>
            </a:r>
            <a:r>
              <a:rPr lang="en-US" sz="2800" dirty="0">
                <a:latin typeface="Simplified Arabic"/>
                <a:ea typeface="Calibri"/>
                <a:cs typeface="Arial"/>
              </a:rPr>
              <a:t>Great Man Theory  </a:t>
            </a:r>
            <a:r>
              <a:rPr lang="ar-IQ" sz="2800" dirty="0">
                <a:latin typeface="Calibri"/>
                <a:ea typeface="Calibri"/>
                <a:cs typeface="Simplified Arabic"/>
              </a:rPr>
              <a:t> ان بعض الرجال العظام يبرزون في المجتمع لما يتسمون به من قدرات ومواهب عظيمة وخصائص عبقرية غير عادية تجعل منهم قادة أيا كانت المواقف الاجتماعية التي </a:t>
            </a:r>
            <a:r>
              <a:rPr lang="ar-IQ" sz="2800" dirty="0" err="1">
                <a:latin typeface="Calibri"/>
                <a:ea typeface="Calibri"/>
                <a:cs typeface="Simplified Arabic"/>
              </a:rPr>
              <a:t>يواجهونها</a:t>
            </a:r>
            <a:r>
              <a:rPr lang="ar-IQ" sz="2800" dirty="0">
                <a:latin typeface="Calibri"/>
                <a:ea typeface="Calibri"/>
                <a:cs typeface="Simplified Arabic"/>
              </a:rPr>
              <a:t> . </a:t>
            </a:r>
            <a:endParaRPr lang="en-US" sz="1800" dirty="0">
              <a:latin typeface="Calibri"/>
              <a:ea typeface="Calibri"/>
              <a:cs typeface="Arial"/>
            </a:endParaRPr>
          </a:p>
          <a:p>
            <a:pPr marL="0" indent="0">
              <a:lnSpc>
                <a:spcPct val="115000"/>
              </a:lnSpc>
              <a:spcAft>
                <a:spcPts val="1000"/>
              </a:spcAft>
              <a:buNone/>
            </a:pPr>
            <a:r>
              <a:rPr lang="ar-IQ" sz="2800" dirty="0">
                <a:latin typeface="Calibri"/>
                <a:ea typeface="Calibri"/>
                <a:cs typeface="Simplified Arabic"/>
              </a:rPr>
              <a:t>أما أصحاب نظرية السمات (</a:t>
            </a:r>
            <a:r>
              <a:rPr lang="en-US" sz="2800" dirty="0">
                <a:latin typeface="Simplified Arabic"/>
                <a:ea typeface="Calibri"/>
                <a:cs typeface="Arial"/>
              </a:rPr>
              <a:t>Trait Theory </a:t>
            </a:r>
            <a:r>
              <a:rPr lang="ar-IQ" sz="2800" dirty="0">
                <a:latin typeface="Calibri"/>
                <a:ea typeface="Calibri"/>
                <a:cs typeface="Simplified Arabic"/>
              </a:rPr>
              <a:t>) فأنهم يعتقدون إن القائد يمتلك خصائص شخصية أو مجموعة من الصفات تؤمن نجاحهم في ادوار القيادة بصرف النظر عن نوع القائد أو الموقف أو الثقافة .</a:t>
            </a:r>
            <a:endParaRPr lang="en-US" sz="1800" dirty="0">
              <a:latin typeface="Calibri"/>
              <a:ea typeface="Calibri"/>
              <a:cs typeface="Arial"/>
            </a:endParaRPr>
          </a:p>
          <a:p>
            <a:pPr marL="0" indent="0">
              <a:lnSpc>
                <a:spcPct val="115000"/>
              </a:lnSpc>
              <a:spcAft>
                <a:spcPts val="1000"/>
              </a:spcAft>
              <a:buNone/>
            </a:pPr>
            <a:r>
              <a:rPr lang="ar-IQ" sz="2800" dirty="0">
                <a:latin typeface="Calibri"/>
                <a:ea typeface="Calibri"/>
                <a:cs typeface="Simplified Arabic"/>
              </a:rPr>
              <a:t>وهذا وإذا كانت نظرية ( الرجل العظيم ) و(نظرية السمات) </a:t>
            </a:r>
            <a:r>
              <a:rPr lang="en-US" sz="2800" dirty="0">
                <a:latin typeface="Simplified Arabic"/>
                <a:ea typeface="Calibri"/>
                <a:cs typeface="Arial"/>
              </a:rPr>
              <a:t>Theory Situational</a:t>
            </a:r>
            <a:r>
              <a:rPr lang="ar-IQ" sz="2800" dirty="0">
                <a:latin typeface="Calibri"/>
                <a:ea typeface="Calibri"/>
                <a:cs typeface="Simplified Arabic"/>
              </a:rPr>
              <a:t> ترجع كل منها القيادة أساسا الى شخصية القائد , فعلى العكس منها تماما النظرية </a:t>
            </a:r>
            <a:r>
              <a:rPr lang="ar-IQ" sz="2800" dirty="0" err="1">
                <a:latin typeface="Calibri"/>
                <a:ea typeface="Calibri"/>
                <a:cs typeface="Simplified Arabic"/>
              </a:rPr>
              <a:t>الموقفية</a:t>
            </a:r>
            <a:r>
              <a:rPr lang="ar-IQ" sz="2800" dirty="0">
                <a:latin typeface="Calibri"/>
                <a:ea typeface="Calibri"/>
                <a:cs typeface="Simplified Arabic"/>
              </a:rPr>
              <a:t> والتي تؤكد على أن سلوك القادة في احد المواقف قد يختلف عن سلوكهم في موقف أخر وانه لا يمكن أن يظهر القائد إلا إذا تهيأت الظروف لاستخدام مهاراته وتحقيق مطامحه .اي ان ظهور القائد يتوقف على قوى اجتماعية خارجية لا يملك الا سيطرة قليلة عليها او لا يملك مثل هذه السيطرة .</a:t>
            </a:r>
            <a:endParaRPr lang="en-US" sz="1800" dirty="0">
              <a:latin typeface="Calibri"/>
              <a:ea typeface="Calibri"/>
              <a:cs typeface="Arial"/>
            </a:endParaRPr>
          </a:p>
          <a:p>
            <a:pPr marL="0" indent="0">
              <a:lnSpc>
                <a:spcPct val="115000"/>
              </a:lnSpc>
              <a:spcAft>
                <a:spcPts val="1000"/>
              </a:spcAft>
              <a:buNone/>
            </a:pPr>
            <a:r>
              <a:rPr lang="ar-IQ" sz="2800" dirty="0">
                <a:latin typeface="Calibri"/>
                <a:ea typeface="Calibri"/>
                <a:cs typeface="Simplified Arabic"/>
              </a:rPr>
              <a:t>وتذهب النظرية الوظيفية (</a:t>
            </a:r>
            <a:r>
              <a:rPr lang="en-US" sz="2800" dirty="0">
                <a:latin typeface="Simplified Arabic"/>
                <a:ea typeface="Calibri"/>
                <a:cs typeface="Arial"/>
              </a:rPr>
              <a:t>Functional Theory</a:t>
            </a:r>
            <a:r>
              <a:rPr lang="ar-IQ" sz="2800" dirty="0">
                <a:latin typeface="Calibri"/>
                <a:ea typeface="Calibri"/>
                <a:cs typeface="Simplified Arabic"/>
              </a:rPr>
              <a:t>) الى ان القيادة هي القيام بالوظائف التي تساعد الجماعة على تحقيق أهدافها .أي تهتم بدراسة خصائص الجماعة والموقف الذي تقوم فيه القيادة بدلا من البحث عن سمات معينة غير متغيرة من القادة .</a:t>
            </a:r>
            <a:endParaRPr lang="en-US" sz="1800" dirty="0">
              <a:latin typeface="Calibri"/>
              <a:ea typeface="Calibri"/>
              <a:cs typeface="Arial"/>
            </a:endParaRPr>
          </a:p>
          <a:p>
            <a:pPr marL="0" indent="0">
              <a:buNone/>
            </a:pPr>
            <a:r>
              <a:rPr lang="ar-IQ" sz="2800" dirty="0">
                <a:ea typeface="Calibri"/>
                <a:cs typeface="Simplified Arabic"/>
              </a:rPr>
              <a:t>اما النظرية التفاعلية تقوم على أساس التكامل بين المكونات او العناصر المتضمنة منها عملية القيادة وهي القائد وما يتمثل في شخصيته ونشاطه مع الجماعة والأتباع واتجاهاتهم وحاجاتهم ومشكلاتهم والمواقف التي تحددها طبيعة العمل وظروفه </a:t>
            </a:r>
            <a:endParaRPr lang="ar-IQ" dirty="0"/>
          </a:p>
        </p:txBody>
      </p:sp>
    </p:spTree>
    <p:extLst>
      <p:ext uri="{BB962C8B-B14F-4D97-AF65-F5344CB8AC3E}">
        <p14:creationId xmlns:p14="http://schemas.microsoft.com/office/powerpoint/2010/main" val="38730962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lnSpc>
                <a:spcPct val="115000"/>
              </a:lnSpc>
              <a:spcAft>
                <a:spcPts val="1000"/>
              </a:spcAft>
            </a:pPr>
            <a:r>
              <a:rPr lang="ar-IQ" sz="5400" b="1" dirty="0">
                <a:solidFill>
                  <a:srgbClr val="C0504D"/>
                </a:solidFill>
                <a:ea typeface="Calibri"/>
                <a:cs typeface="Simplified Arabic"/>
              </a:rPr>
              <a:t>أساليب القيادة والتربية للمدربين الرياضيين :</a:t>
            </a:r>
            <a:r>
              <a:rPr lang="en-US" sz="3600" dirty="0">
                <a:ea typeface="Calibri"/>
                <a:cs typeface="Arial"/>
              </a:rPr>
              <a:t/>
            </a:r>
            <a:br>
              <a:rPr lang="en-US" sz="3600" dirty="0">
                <a:ea typeface="Calibri"/>
                <a:cs typeface="Arial"/>
              </a:rPr>
            </a:br>
            <a:endParaRPr lang="ar-IQ" b="1" i="0" u="none" strike="noStrike" baseline="0" dirty="0" smtClean="0">
              <a:latin typeface="Simplified Arabic"/>
              <a:cs typeface="Simplified Arabic"/>
            </a:endParaRPr>
          </a:p>
        </p:txBody>
      </p:sp>
      <p:sp>
        <p:nvSpPr>
          <p:cNvPr id="3" name="عنصر نائب للنص 2"/>
          <p:cNvSpPr>
            <a:spLocks noGrp="1"/>
          </p:cNvSpPr>
          <p:nvPr>
            <p:ph type="body" idx="1"/>
          </p:nvPr>
        </p:nvSpPr>
        <p:spPr/>
        <p:txBody>
          <a:bodyPr>
            <a:normAutofit fontScale="77500" lnSpcReduction="20000"/>
          </a:bodyPr>
          <a:lstStyle/>
          <a:p>
            <a:pPr marL="0" indent="0">
              <a:lnSpc>
                <a:spcPct val="115000"/>
              </a:lnSpc>
              <a:spcAft>
                <a:spcPts val="1000"/>
              </a:spcAft>
              <a:buNone/>
            </a:pPr>
            <a:r>
              <a:rPr lang="ar-IQ" sz="2800" b="1" dirty="0">
                <a:latin typeface="Calibri"/>
                <a:ea typeface="Calibri"/>
                <a:cs typeface="Simplified Arabic"/>
              </a:rPr>
              <a:t>1-أسلوب السيطرة :</a:t>
            </a:r>
            <a:endParaRPr lang="en-US" sz="1800" dirty="0">
              <a:latin typeface="Calibri"/>
              <a:ea typeface="Calibri"/>
              <a:cs typeface="Arial"/>
            </a:endParaRPr>
          </a:p>
          <a:p>
            <a:pPr marL="0" indent="0">
              <a:lnSpc>
                <a:spcPct val="115000"/>
              </a:lnSpc>
              <a:spcAft>
                <a:spcPts val="1000"/>
              </a:spcAft>
              <a:buNone/>
            </a:pPr>
            <a:r>
              <a:rPr lang="ar-IQ" sz="2800" dirty="0">
                <a:latin typeface="Calibri"/>
                <a:ea typeface="Calibri"/>
                <a:cs typeface="Simplified Arabic"/>
              </a:rPr>
              <a:t>-دور المدرب اتخاذ كل القرارات </a:t>
            </a:r>
            <a:endParaRPr lang="en-US" sz="1800" dirty="0">
              <a:latin typeface="Calibri"/>
              <a:ea typeface="Calibri"/>
              <a:cs typeface="Arial"/>
            </a:endParaRPr>
          </a:p>
          <a:p>
            <a:pPr marL="0" indent="0">
              <a:lnSpc>
                <a:spcPct val="115000"/>
              </a:lnSpc>
              <a:spcAft>
                <a:spcPts val="1000"/>
              </a:spcAft>
              <a:buNone/>
            </a:pPr>
            <a:r>
              <a:rPr lang="ar-IQ" sz="2800" dirty="0">
                <a:latin typeface="Calibri"/>
                <a:ea typeface="Calibri"/>
                <a:cs typeface="Simplified Arabic"/>
              </a:rPr>
              <a:t>-دور اللاعب الاستجابة لتعليمات وأوامر المدرب </a:t>
            </a:r>
            <a:endParaRPr lang="en-US" sz="1800" dirty="0">
              <a:latin typeface="Calibri"/>
              <a:ea typeface="Calibri"/>
              <a:cs typeface="Arial"/>
            </a:endParaRPr>
          </a:p>
          <a:p>
            <a:pPr marL="0" indent="0">
              <a:lnSpc>
                <a:spcPct val="115000"/>
              </a:lnSpc>
              <a:spcAft>
                <a:spcPts val="1000"/>
              </a:spcAft>
              <a:buNone/>
            </a:pPr>
            <a:r>
              <a:rPr lang="ar-IQ" sz="2800" dirty="0">
                <a:latin typeface="Calibri"/>
                <a:ea typeface="Calibri"/>
                <a:cs typeface="Simplified Arabic"/>
              </a:rPr>
              <a:t>2</a:t>
            </a:r>
            <a:r>
              <a:rPr lang="ar-IQ" sz="2800" b="1" dirty="0">
                <a:latin typeface="Calibri"/>
                <a:ea typeface="Calibri"/>
                <a:cs typeface="Simplified Arabic"/>
              </a:rPr>
              <a:t>-أسلوب التعاون :</a:t>
            </a:r>
            <a:endParaRPr lang="en-US" sz="1800" dirty="0">
              <a:latin typeface="Calibri"/>
              <a:ea typeface="Calibri"/>
              <a:cs typeface="Arial"/>
            </a:endParaRPr>
          </a:p>
          <a:p>
            <a:pPr marL="0" indent="0">
              <a:lnSpc>
                <a:spcPct val="115000"/>
              </a:lnSpc>
              <a:spcAft>
                <a:spcPts val="1000"/>
              </a:spcAft>
              <a:buNone/>
            </a:pPr>
            <a:r>
              <a:rPr lang="ar-IQ" sz="2800" dirty="0">
                <a:latin typeface="Calibri"/>
                <a:ea typeface="Calibri"/>
                <a:cs typeface="Simplified Arabic"/>
              </a:rPr>
              <a:t>يعتمد الأسلوب التعاوني على مشاركة الرياضيين في اتخاذ القرارات , ويتطلب هذا الأسلوب معرفة المدرب مسئولياته القيادية في تقديم التوجيهات نحو إنجاز الهدف للرياضيين , وأهمية إتاحة الفرصة للاعب في المساهمة في اتخاذ القرارات .</a:t>
            </a:r>
            <a:endParaRPr lang="en-US" sz="1800" dirty="0">
              <a:latin typeface="Calibri"/>
              <a:ea typeface="Calibri"/>
              <a:cs typeface="Arial"/>
            </a:endParaRPr>
          </a:p>
          <a:p>
            <a:pPr marL="0" indent="0">
              <a:lnSpc>
                <a:spcPct val="115000"/>
              </a:lnSpc>
              <a:spcAft>
                <a:spcPts val="1000"/>
              </a:spcAft>
              <a:buNone/>
            </a:pPr>
            <a:r>
              <a:rPr lang="ar-IQ" sz="2800" dirty="0">
                <a:latin typeface="Calibri"/>
                <a:ea typeface="Calibri"/>
                <a:cs typeface="Simplified Arabic"/>
              </a:rPr>
              <a:t>3</a:t>
            </a:r>
            <a:r>
              <a:rPr lang="ar-IQ" sz="2800" b="1" dirty="0">
                <a:latin typeface="Calibri"/>
                <a:ea typeface="Calibri"/>
                <a:cs typeface="Simplified Arabic"/>
              </a:rPr>
              <a:t>-أسلوب الخضوع :</a:t>
            </a:r>
            <a:endParaRPr lang="en-US" sz="1800" dirty="0">
              <a:latin typeface="Calibri"/>
              <a:ea typeface="Calibri"/>
              <a:cs typeface="Arial"/>
            </a:endParaRPr>
          </a:p>
          <a:p>
            <a:pPr marL="0" indent="0">
              <a:lnSpc>
                <a:spcPct val="115000"/>
              </a:lnSpc>
              <a:spcAft>
                <a:spcPts val="1000"/>
              </a:spcAft>
              <a:buNone/>
            </a:pPr>
            <a:r>
              <a:rPr lang="ar-IQ" sz="2800" dirty="0">
                <a:latin typeface="Calibri"/>
                <a:ea typeface="Calibri"/>
                <a:cs typeface="Simplified Arabic"/>
              </a:rPr>
              <a:t>يتخذ المدرب قرارات قليلة جداُ ويعطي القليل من التعليمات والإرشادات لتنظيم العمل .</a:t>
            </a:r>
            <a:endParaRPr lang="en-US" sz="1800" dirty="0">
              <a:latin typeface="Calibri"/>
              <a:ea typeface="Calibri"/>
              <a:cs typeface="Arial"/>
            </a:endParaRPr>
          </a:p>
          <a:p>
            <a:pPr marL="0" indent="0">
              <a:buNone/>
            </a:pPr>
            <a:endParaRPr lang="ar-IQ" dirty="0"/>
          </a:p>
        </p:txBody>
      </p:sp>
    </p:spTree>
    <p:extLst>
      <p:ext uri="{BB962C8B-B14F-4D97-AF65-F5344CB8AC3E}">
        <p14:creationId xmlns:p14="http://schemas.microsoft.com/office/powerpoint/2010/main" val="249680609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75</TotalTime>
  <Words>2154</Words>
  <Application>Microsoft Office PowerPoint</Application>
  <PresentationFormat>عرض على الشاشة (3:4)‏</PresentationFormat>
  <Paragraphs>132</Paragraphs>
  <Slides>23</Slides>
  <Notes>0</Notes>
  <HiddenSlides>0</HiddenSlides>
  <MMClips>0</MMClips>
  <ScaleCrop>false</ScaleCrop>
  <HeadingPairs>
    <vt:vector size="4" baseType="variant">
      <vt:variant>
        <vt:lpstr>نسق</vt:lpstr>
      </vt:variant>
      <vt:variant>
        <vt:i4>1</vt:i4>
      </vt:variant>
      <vt:variant>
        <vt:lpstr>عناوين الشرائح</vt:lpstr>
      </vt:variant>
      <vt:variant>
        <vt:i4>23</vt:i4>
      </vt:variant>
    </vt:vector>
  </HeadingPairs>
  <TitlesOfParts>
    <vt:vector size="24" baseType="lpstr">
      <vt:lpstr>تدفق</vt:lpstr>
      <vt:lpstr>القيادة والتحفيز في الرياضة</vt:lpstr>
      <vt:lpstr>المقدمة</vt:lpstr>
      <vt:lpstr>طبيعة القيادة في الهيئة أو الادارة : </vt:lpstr>
      <vt:lpstr>مفهوم القيادة : </vt:lpstr>
      <vt:lpstr>انواع القيادة في المجال الرياضي :  </vt:lpstr>
      <vt:lpstr>ثانياً: القائد المتطوع : </vt:lpstr>
      <vt:lpstr>ثالثاُ: القائد الطبيعي : </vt:lpstr>
      <vt:lpstr>نظريات القيادة : </vt:lpstr>
      <vt:lpstr>أساليب القيادة والتربية للمدربين الرياضيين : </vt:lpstr>
      <vt:lpstr>                     </vt:lpstr>
      <vt:lpstr>                                </vt:lpstr>
      <vt:lpstr>                                  </vt:lpstr>
      <vt:lpstr>عرض تقديمي في PowerPoint</vt:lpstr>
      <vt:lpstr>صفات لقائد الرياضي الفعال : </vt:lpstr>
      <vt:lpstr>يحصل القائد على سلطاته من خلال بعض العناصر الاتية </vt:lpstr>
      <vt:lpstr>طبيعة أفراد جماعة العمل </vt:lpstr>
      <vt:lpstr>ظروف البيئة في الموقف القيادي</vt:lpstr>
      <vt:lpstr>عناصر تظهر فاعلية القيادة</vt:lpstr>
      <vt:lpstr>عناصر تسهم في تحقيق النجاح في قيادة الجماعات الرياضية </vt:lpstr>
      <vt:lpstr>التحفيز</vt:lpstr>
      <vt:lpstr>مصادر التحفيز  </vt:lpstr>
      <vt:lpstr>كيفية تحقيق النجاح في قيادة الجماعات الرياضية</vt:lpstr>
      <vt:lpstr>المصادر</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القيادة والتحفيز في الرياضة</dc:title>
  <dc:creator>Maher</dc:creator>
  <cp:lastModifiedBy>dell</cp:lastModifiedBy>
  <cp:revision>10</cp:revision>
  <dcterms:created xsi:type="dcterms:W3CDTF">2022-10-12T06:22:22Z</dcterms:created>
  <dcterms:modified xsi:type="dcterms:W3CDTF">2024-09-17T10:28:07Z</dcterms:modified>
</cp:coreProperties>
</file>