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lvl="0">
      <a:defRPr lang="ar-SA"/>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1206"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B8ABB09-4A1D-463E-8065-109CC2B7EFAA}" type="datetimeFigureOut">
              <a:rPr lang="ar-SA" smtClean="0"/>
              <a:pPr/>
              <a:t>26/04/1446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34F065-1154-456A-91E3-76DE8E75E17B}" type="slidenum">
              <a:rPr lang="ar-SA" smtClean="0"/>
              <a:pPr/>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26/04/1446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B8ABB09-4A1D-463E-8065-109CC2B7EFAA}" type="datetimeFigureOut">
              <a:rPr lang="ar-SA" smtClean="0"/>
              <a:pPr/>
              <a:t>26/04/1446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0"/>
            <a:ext cx="9144000" cy="6858000"/>
          </a:xfrm>
          <a:solidFill>
            <a:schemeClr val="accent1">
              <a:lumMod val="60000"/>
              <a:lumOff val="40000"/>
            </a:schemeClr>
          </a:solidFill>
        </p:spPr>
        <p:style>
          <a:lnRef idx="1">
            <a:schemeClr val="accent5"/>
          </a:lnRef>
          <a:fillRef idx="3">
            <a:schemeClr val="accent5"/>
          </a:fillRef>
          <a:effectRef idx="2">
            <a:schemeClr val="accent5"/>
          </a:effectRef>
          <a:fontRef idx="minor">
            <a:schemeClr val="lt1"/>
          </a:fontRef>
        </p:style>
        <p:txBody>
          <a:bodyPr>
            <a:normAutofit/>
          </a:bodyPr>
          <a:lstStyle/>
          <a:p>
            <a:endParaRPr lang="ar-BH" b="1" dirty="0" smtClean="0">
              <a:solidFill>
                <a:schemeClr val="tx1"/>
              </a:solidFill>
            </a:endParaRPr>
          </a:p>
          <a:p>
            <a:r>
              <a:rPr lang="ar-SA" b="1" dirty="0" smtClean="0">
                <a:solidFill>
                  <a:schemeClr val="tx1"/>
                </a:solidFill>
              </a:rPr>
              <a:t>جامعة </a:t>
            </a:r>
            <a:r>
              <a:rPr lang="ar-SA" b="1" dirty="0">
                <a:solidFill>
                  <a:schemeClr val="tx1"/>
                </a:solidFill>
              </a:rPr>
              <a:t>ديالى </a:t>
            </a:r>
            <a:endParaRPr lang="en-US" b="1" dirty="0">
              <a:solidFill>
                <a:schemeClr val="tx1"/>
              </a:solidFill>
            </a:endParaRPr>
          </a:p>
          <a:p>
            <a:r>
              <a:rPr lang="ar-SA" b="1" dirty="0">
                <a:solidFill>
                  <a:schemeClr val="tx1"/>
                </a:solidFill>
              </a:rPr>
              <a:t>كلية التربية الاساسية</a:t>
            </a:r>
            <a:endParaRPr lang="en-US" b="1" dirty="0">
              <a:solidFill>
                <a:schemeClr val="tx1"/>
              </a:solidFill>
            </a:endParaRPr>
          </a:p>
          <a:p>
            <a:r>
              <a:rPr lang="ar-SA" b="1" dirty="0">
                <a:solidFill>
                  <a:schemeClr val="tx1"/>
                </a:solidFill>
              </a:rPr>
              <a:t>قسم التربية البدنية وعلوم </a:t>
            </a:r>
            <a:r>
              <a:rPr lang="ar-SA" b="1" dirty="0" smtClean="0">
                <a:solidFill>
                  <a:schemeClr val="tx1"/>
                </a:solidFill>
              </a:rPr>
              <a:t>الرياضة</a:t>
            </a:r>
            <a:r>
              <a:rPr lang="en-US" b="1" dirty="0">
                <a:solidFill>
                  <a:schemeClr val="tx1"/>
                </a:solidFill>
              </a:rPr>
              <a:t> </a:t>
            </a:r>
          </a:p>
          <a:p>
            <a:r>
              <a:rPr lang="en-US" b="1" dirty="0">
                <a:solidFill>
                  <a:schemeClr val="tx1"/>
                </a:solidFill>
              </a:rPr>
              <a:t> </a:t>
            </a:r>
          </a:p>
          <a:p>
            <a:r>
              <a:rPr lang="ar-SA" sz="2800" b="1" i="1" dirty="0">
                <a:solidFill>
                  <a:schemeClr val="tx1"/>
                </a:solidFill>
              </a:rPr>
              <a:t>محاضرة بعنوان نبذة تاريخية عن الادارة </a:t>
            </a:r>
            <a:endParaRPr lang="ar-IQ" sz="2800" b="1" i="1" dirty="0" smtClean="0">
              <a:solidFill>
                <a:schemeClr val="tx1"/>
              </a:solidFill>
            </a:endParaRPr>
          </a:p>
          <a:p>
            <a:endParaRPr lang="ar-BH" b="1" smtClean="0">
              <a:solidFill>
                <a:schemeClr val="tx1"/>
              </a:solidFill>
            </a:endParaRPr>
          </a:p>
          <a:p>
            <a:endParaRPr lang="ar-BH" b="1" smtClean="0">
              <a:solidFill>
                <a:schemeClr val="tx1"/>
              </a:solidFill>
            </a:endParaRPr>
          </a:p>
          <a:p>
            <a:r>
              <a:rPr lang="ar-SA" b="1" dirty="0" smtClean="0">
                <a:solidFill>
                  <a:schemeClr val="tx1"/>
                </a:solidFill>
              </a:rPr>
              <a:t>أ.د  </a:t>
            </a:r>
            <a:r>
              <a:rPr lang="ar-SA" b="1" dirty="0">
                <a:solidFill>
                  <a:schemeClr val="tx1"/>
                </a:solidFill>
              </a:rPr>
              <a:t>عدي كريم </a:t>
            </a:r>
            <a:r>
              <a:rPr lang="ar-SA" b="1" dirty="0" smtClean="0">
                <a:solidFill>
                  <a:schemeClr val="tx1"/>
                </a:solidFill>
              </a:rPr>
              <a:t>رحم</a:t>
            </a:r>
            <a:r>
              <a:rPr lang="ar-BH" b="1" dirty="0" smtClean="0">
                <a:solidFill>
                  <a:schemeClr val="tx1"/>
                </a:solidFill>
              </a:rPr>
              <a:t>ان العامري</a:t>
            </a:r>
            <a:endParaRPr lang="en-US" b="1" dirty="0">
              <a:solidFill>
                <a:schemeClr val="tx1"/>
              </a:solidFill>
            </a:endParaRPr>
          </a:p>
          <a:p>
            <a:r>
              <a:rPr lang="en-US" b="1" dirty="0">
                <a:solidFill>
                  <a:schemeClr val="tx1"/>
                </a:solidFill>
              </a:rPr>
              <a:t> </a:t>
            </a:r>
          </a:p>
          <a:p>
            <a:r>
              <a:rPr lang="en-US" b="1" dirty="0">
                <a:solidFill>
                  <a:schemeClr val="tx1"/>
                </a:solidFill>
              </a:rPr>
              <a:t>  </a:t>
            </a:r>
          </a:p>
          <a:p>
            <a:r>
              <a:rPr lang="ar-BH" b="1" dirty="0" smtClean="0">
                <a:solidFill>
                  <a:schemeClr val="tx1"/>
                </a:solidFill>
              </a:rPr>
              <a:t>2024</a:t>
            </a:r>
            <a:r>
              <a:rPr lang="ar-SA" b="1" dirty="0" smtClean="0">
                <a:solidFill>
                  <a:schemeClr val="tx1"/>
                </a:solidFill>
              </a:rPr>
              <a:t>م</a:t>
            </a:r>
            <a:endParaRPr lang="en-US" b="1" dirty="0">
              <a:solidFill>
                <a:schemeClr val="tx1"/>
              </a:solidFill>
            </a:endParaRPr>
          </a:p>
          <a:p>
            <a:r>
              <a:rPr lang="ar-SA" b="1" dirty="0">
                <a:solidFill>
                  <a:schemeClr val="tx1"/>
                </a:solidFill>
              </a:rPr>
              <a:t> </a:t>
            </a:r>
            <a:endParaRPr lang="en-US" b="1" dirty="0">
              <a:solidFill>
                <a:schemeClr val="tx1"/>
              </a:solidFill>
            </a:endParaRPr>
          </a:p>
          <a:p>
            <a:endParaRPr lang="ar-IQ" b="1" dirty="0">
              <a:solidFill>
                <a:schemeClr val="tx1"/>
              </a:solidFill>
            </a:endParaRPr>
          </a:p>
        </p:txBody>
      </p:sp>
    </p:spTree>
    <p:extLst>
      <p:ext uri="{BB962C8B-B14F-4D97-AF65-F5344CB8AC3E}">
        <p14:creationId xmlns:p14="http://schemas.microsoft.com/office/powerpoint/2010/main" val="371616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wipe(down)">
                                      <p:cBhvr>
                                        <p:cTn id="25" dur="500"/>
                                        <p:tgtEl>
                                          <p:spTgt spid="3">
                                            <p:txEl>
                                              <p:pRg st="8" end="8"/>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wipe(down)">
                                      <p:cBhvr>
                                        <p:cTn id="28" dur="500"/>
                                        <p:tgtEl>
                                          <p:spTgt spid="3">
                                            <p:txEl>
                                              <p:pRg st="9" end="9"/>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wipe(down)">
                                      <p:cBhvr>
                                        <p:cTn id="31" dur="500"/>
                                        <p:tgtEl>
                                          <p:spTgt spid="3">
                                            <p:txEl>
                                              <p:pRg st="10" end="10"/>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animEffect transition="in" filter="wipe(down)">
                                      <p:cBhvr>
                                        <p:cTn id="34" dur="500"/>
                                        <p:tgtEl>
                                          <p:spTgt spid="3">
                                            <p:txEl>
                                              <p:pRg st="11" end="11"/>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wipe(down)">
                                      <p:cBhvr>
                                        <p:cTn id="3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dirty="0">
                <a:effectLst/>
              </a:rPr>
              <a:t>3- تحقيق أعلى مستوى من التوجيه، والتنظيم، والمتابعة لكافة شؤون المؤسسة ولكافة مستويات الموظفين فيها.</a:t>
            </a:r>
            <a:endParaRPr lang="en-US" dirty="0">
              <a:effectLst/>
            </a:endParaRPr>
          </a:p>
          <a:p>
            <a:r>
              <a:rPr lang="ar-SA" dirty="0">
                <a:effectLst/>
              </a:rPr>
              <a:t>4- إدخال مفهوم التكنولوجيا الرقمية إلى بيئة عمل المؤسسة، والتوجه نحو مفهوم</a:t>
            </a:r>
            <a:endParaRPr lang="en-US" dirty="0">
              <a:effectLst/>
            </a:endParaRPr>
          </a:p>
          <a:p>
            <a:r>
              <a:rPr lang="ar-SA" dirty="0">
                <a:effectLst/>
              </a:rPr>
              <a:t>العمل عن بعد. إيجاد طرق تمويل غير تقليدية، والتحكم فيها وتنظيمها.</a:t>
            </a:r>
            <a:endParaRPr lang="en-US" dirty="0">
              <a:effectLst/>
            </a:endParaRPr>
          </a:p>
          <a:p>
            <a:r>
              <a:rPr lang="ar-SA" dirty="0">
                <a:effectLst/>
              </a:rPr>
              <a:t>5- تنظيم وتطوير الإطار القانوني والقواعد الأساسية للمنظمة والمؤسسة، مثل:</a:t>
            </a:r>
            <a:endParaRPr lang="en-US" dirty="0">
              <a:effectLst/>
            </a:endParaRPr>
          </a:p>
          <a:p>
            <a:r>
              <a:rPr lang="ar-SA" dirty="0">
                <a:effectLst/>
              </a:rPr>
              <a:t>الفصل بين السلطات، وتوضيح مهام ومسؤوليات المستويات الإدارية، واتباع الشفافية في العمل.</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cap="all" dirty="0">
                <a:effectLst>
                  <a:reflection blurRad="12700" stA="28000" endPos="45000" dist="1003" dir="5400000" sy="-100000" algn="bl"/>
                </a:effectLst>
              </a:rPr>
              <a:t>المستويات الإدارية</a:t>
            </a:r>
            <a:endParaRPr lang="en-US" dirty="0">
              <a:effectLst/>
            </a:endParaRPr>
          </a:p>
          <a:p>
            <a:r>
              <a:rPr lang="ar-SA" dirty="0">
                <a:effectLst/>
              </a:rPr>
              <a:t>للإدارة ثلاث مستويات تختلف الأنشطة الإدارية باختلافها، وكما يلي:</a:t>
            </a:r>
            <a:endParaRPr lang="en-US" dirty="0">
              <a:effectLst/>
            </a:endParaRPr>
          </a:p>
          <a:p>
            <a:r>
              <a:rPr lang="ar-SA" dirty="0">
                <a:effectLst/>
              </a:rPr>
              <a:t>1- الإدارة العليا (بالإنجليزية :(</a:t>
            </a:r>
            <a:r>
              <a:rPr lang="en-US" dirty="0">
                <a:effectLst/>
              </a:rPr>
              <a:t>Top Level</a:t>
            </a:r>
            <a:r>
              <a:rPr lang="ar-SA" dirty="0">
                <a:effectLst/>
              </a:rPr>
              <a:t> :حيث يتم فيها تحديد السياسات، والأهداف، واتخاذ القرارات، ووضع الخطط، والقوانين اللازمة، وغيرها من المهام العديدة.</a:t>
            </a:r>
            <a:endParaRPr lang="en-US" dirty="0">
              <a:effectLst/>
            </a:endParaRPr>
          </a:p>
          <a:p>
            <a:r>
              <a:rPr lang="ar-SA" dirty="0">
                <a:effectLst/>
              </a:rPr>
              <a:t>2- الإدارة الوسطى (بالإنجليزية :(</a:t>
            </a:r>
            <a:r>
              <a:rPr lang="en-US" dirty="0">
                <a:effectLst/>
              </a:rPr>
              <a:t>Middle Level</a:t>
            </a:r>
            <a:r>
              <a:rPr lang="ar-SA" dirty="0">
                <a:effectLst/>
              </a:rPr>
              <a:t> :وتهتم بتنظيم الأعمال الخاصة بالأقسام الرئيسية، والأقسام الفرعية التابعة لها، وغيرها من المهام المتعددة.</a:t>
            </a:r>
            <a:endParaRPr lang="en-US" dirty="0">
              <a:effectLst/>
            </a:endParaRPr>
          </a:p>
          <a:p>
            <a:r>
              <a:rPr lang="ar-SA" dirty="0">
                <a:effectLst/>
              </a:rPr>
              <a:t>3- الإدارة الدنيا (بالإنجليزية :(</a:t>
            </a:r>
            <a:r>
              <a:rPr lang="en-US" dirty="0">
                <a:effectLst/>
              </a:rPr>
              <a:t>Low Level</a:t>
            </a:r>
            <a:r>
              <a:rPr lang="ar-SA" dirty="0">
                <a:effectLst/>
              </a:rPr>
              <a:t> :وهي تهتم بالمهام التشغيلية التي تعنى بالإشراف على الإنتاج، وتدريب العمال، وتحفيزهم، وحل مشاكلهم، وتحديد مهامهم، وما إلى ذلك من مهام متنوعة.</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cap="all" dirty="0">
                <a:effectLst>
                  <a:reflection blurRad="12700" stA="28000" endPos="45000" dist="1003" dir="5400000" sy="-100000" algn="bl"/>
                </a:effectLst>
              </a:rPr>
              <a:t>خصائص الإدارة</a:t>
            </a:r>
            <a:endParaRPr lang="en-US" dirty="0">
              <a:effectLst/>
            </a:endParaRPr>
          </a:p>
          <a:p>
            <a:r>
              <a:rPr lang="ar-SA" dirty="0">
                <a:effectLst/>
              </a:rPr>
              <a:t>هي ما يميز الإدارة من الصفات ، وتعتبر تلك الخصائص الجانب العملي اي الادارة هنالك مجموعة من الخسائس والصفات تسير الإدارة عن غيرها من العلوم</a:t>
            </a:r>
            <a:endParaRPr lang="en-US" dirty="0">
              <a:effectLst/>
            </a:endParaRPr>
          </a:p>
          <a:p>
            <a:r>
              <a:rPr lang="ar-SA" dirty="0">
                <a:effectLst/>
              </a:rPr>
              <a:t>1- الإدارة مرتبطة بالمنظمة، فلا إدارة بدون منظمة .</a:t>
            </a:r>
            <a:endParaRPr lang="en-US" dirty="0">
              <a:effectLst/>
            </a:endParaRPr>
          </a:p>
          <a:p>
            <a:r>
              <a:rPr lang="ar-SA" dirty="0">
                <a:effectLst/>
              </a:rPr>
              <a:t>2- الإدارة وسيلة التفاعل بين عوامل الإنتاج لتحقيق الأهداف . </a:t>
            </a:r>
            <a:endParaRPr lang="en-US" dirty="0">
              <a:effectLst/>
            </a:endParaRPr>
          </a:p>
          <a:p>
            <a:r>
              <a:rPr lang="ar-SA" dirty="0">
                <a:effectLst/>
              </a:rPr>
              <a:t>3- الإدارة مجموعة من المبادئ والأسس العلمية والعملية ،</a:t>
            </a:r>
            <a:endParaRPr lang="en-US" dirty="0">
              <a:effectLst/>
            </a:endParaRPr>
          </a:p>
          <a:p>
            <a:r>
              <a:rPr lang="ar-SA" dirty="0">
                <a:effectLst/>
              </a:rPr>
              <a:t>4- الإدارة نشاط ذهني مستمر ما بقيت المنظمة .</a:t>
            </a:r>
            <a:endParaRPr lang="en-US" dirty="0">
              <a:effectLst/>
            </a:endParaRPr>
          </a:p>
          <a:p>
            <a:r>
              <a:rPr lang="ar-SA" dirty="0">
                <a:effectLst/>
              </a:rPr>
              <a:t>5- الإدارة هرمية الشكل في زيادة الوظائف الإدارية إلى قاعدة الهرم </a:t>
            </a:r>
            <a:endParaRPr lang="ar-IQ" dirty="0"/>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endParaRPr lang="ar-IQ" dirty="0"/>
          </a:p>
        </p:txBody>
      </p:sp>
      <p:pic>
        <p:nvPicPr>
          <p:cNvPr id="4" name="image3.png"/>
          <p:cNvPicPr/>
          <p:nvPr/>
        </p:nvPicPr>
        <p:blipFill>
          <a:blip r:embed="rId2"/>
          <a:srcRect b="5449"/>
          <a:stretch>
            <a:fillRect/>
          </a:stretch>
        </p:blipFill>
        <p:spPr>
          <a:xfrm>
            <a:off x="493620" y="404664"/>
            <a:ext cx="8182835" cy="5616624"/>
          </a:xfrm>
          <a:prstGeom prst="rect">
            <a:avLst/>
          </a:prstGeom>
          <a:ln/>
        </p:spPr>
      </p:pic>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normAutofit fontScale="92500"/>
          </a:bodyPr>
          <a:lstStyle/>
          <a:p>
            <a:r>
              <a:rPr lang="ar-SA" cap="all" dirty="0">
                <a:effectLst>
                  <a:reflection blurRad="12700" stA="28000" endPos="45000" dist="1003" dir="5400000" sy="-100000" algn="bl"/>
                </a:effectLst>
              </a:rPr>
              <a:t>المهارات الإدارية </a:t>
            </a:r>
            <a:r>
              <a:rPr lang="en-US" baseline="30000" dirty="0">
                <a:effectLst/>
              </a:rPr>
              <a:t>(1)</a:t>
            </a:r>
            <a:endParaRPr lang="en-US" dirty="0">
              <a:effectLst/>
            </a:endParaRPr>
          </a:p>
          <a:p>
            <a:r>
              <a:rPr lang="ar-SA" dirty="0">
                <a:effectLst/>
              </a:rPr>
              <a:t>يقصد بلفظ المهارة الخبرة المكتسبة أو الواجب اكتسابها لممارسة عمل ما، وهي تلك الخلفية العلمية والعملية التي يجب أن تتوفر في المدير التحقيق أعماله بالكفاءة والفاعلية المطلوبة.</a:t>
            </a:r>
            <a:endParaRPr lang="en-US" dirty="0">
              <a:effectLst/>
            </a:endParaRPr>
          </a:p>
          <a:p>
            <a:r>
              <a:rPr lang="ar-SA" dirty="0">
                <a:effectLst/>
              </a:rPr>
              <a:t>وقد عرف كل من ( كلود جورج) و ( روبرت كانز) أن المدير الناجح يحتاج إلى مجموعة من المهارات تساعده على إداء عمله الإداري بفاعلية أكبر، ولقد تم تقسيمها إلى ثلاثة مجموعات كالآتي :</a:t>
            </a:r>
            <a:endParaRPr lang="en-US" dirty="0">
              <a:effectLst/>
            </a:endParaRPr>
          </a:p>
          <a:p>
            <a:r>
              <a:rPr lang="ar-SA" dirty="0">
                <a:effectLst/>
              </a:rPr>
              <a:t>١. المهارات الفكرية: وهي القدرة على الرؤية الشمولية للمنظمة ككل، وربط أجزاء الموضوع ببعض داخلية من جهة، ومع البيئة الخارجية من جهة أخرى، وتكون مطلوبة أكثر في الإدارة العليا. </a:t>
            </a:r>
            <a:endParaRPr lang="en-US" dirty="0">
              <a:effectLst/>
            </a:endParaRPr>
          </a:p>
          <a:p>
            <a:r>
              <a:rPr lang="ar-SA" dirty="0">
                <a:effectLst/>
              </a:rPr>
              <a:t>٢. المهارات الإنسانية: وهي القدرة على التعامل مع الآخرين، وقدرة الاتصال والإقناع والتوفيق بين الآراء المختلفة وتكون مطلوبة بشكل متساوي تقريبا في كل المستويات الإدارية المختلفة.</a:t>
            </a:r>
            <a:endParaRPr lang="en-US" dirty="0">
              <a:effectLst/>
            </a:endParaRPr>
          </a:p>
          <a:p>
            <a:r>
              <a:rPr lang="ar-SA" dirty="0">
                <a:effectLst/>
              </a:rPr>
              <a:t> ٣. المهارات الفنية: وهي القدرة على اكتساب واستخدام كافة العمليات ا والأدوات الفنية، وتكون مطلوبة في الإدارة الوسطى وبقدر أكبر الإدارة الدنيا.</a:t>
            </a:r>
            <a:endParaRPr lang="en-US" dirty="0">
              <a:effectLst/>
            </a:endParaRPr>
          </a:p>
          <a:p>
            <a:r>
              <a:rPr lang="ar-SA" dirty="0">
                <a:effectLst/>
              </a:rPr>
              <a:t> </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normAutofit lnSpcReduction="10000"/>
          </a:bodyPr>
          <a:lstStyle/>
          <a:p>
            <a:r>
              <a:rPr lang="ar-SA" cap="all" dirty="0">
                <a:effectLst>
                  <a:reflection blurRad="12700" stA="28000" endPos="45000" dist="1003" dir="5400000" sy="-100000" algn="bl"/>
                </a:effectLst>
              </a:rPr>
              <a:t>المبادئ الإدارية</a:t>
            </a:r>
            <a:endParaRPr lang="en-US" dirty="0">
              <a:effectLst/>
            </a:endParaRPr>
          </a:p>
          <a:p>
            <a:pPr algn="r"/>
            <a:r>
              <a:rPr lang="ar-SA" dirty="0">
                <a:effectLst/>
              </a:rPr>
              <a:t>هي الأسس والقواعد التي تقوم عليها الإدارة، ويقصد بها الملاحظات الجوهرية التي تتعلق بالعلاقات السلبية في تصريف إداري معين، ومدى أثر هذا التصرف على الجهود المبذولة لتحقيق أهداف المنظمة.</a:t>
            </a:r>
            <a:r>
              <a:rPr lang="en-US" baseline="30000" dirty="0">
                <a:effectLst/>
              </a:rPr>
              <a:t>(1)</a:t>
            </a:r>
            <a:endParaRPr lang="en-US" dirty="0">
              <a:effectLst/>
            </a:endParaRPr>
          </a:p>
          <a:p>
            <a:pPr algn="r"/>
            <a:r>
              <a:rPr lang="ar-SA" dirty="0">
                <a:effectLst/>
              </a:rPr>
              <a:t>وأخص أهم المبادئ الإدارية فيما يلي :</a:t>
            </a:r>
            <a:endParaRPr lang="en-US" dirty="0">
              <a:effectLst/>
            </a:endParaRPr>
          </a:p>
          <a:p>
            <a:pPr algn="r"/>
            <a:r>
              <a:rPr lang="ar-SA" dirty="0">
                <a:effectLst/>
              </a:rPr>
              <a:t>1. مبدأ تحديد السياسات: السياسة المحددة والواضحة في المنظمة منذ إنشائها ضرورية للإدارة الفاعلة. .. </a:t>
            </a:r>
            <a:endParaRPr lang="en-US" dirty="0">
              <a:effectLst/>
            </a:endParaRPr>
          </a:p>
          <a:p>
            <a:pPr algn="r"/>
            <a:r>
              <a:rPr lang="ar-SA" dirty="0">
                <a:effectLst/>
              </a:rPr>
              <a:t>2- مبدأ التوازن: جميع الوظائف ذات أهمية متوازنة في المنظمة لتحقيق النمر المناسب والكفاية في الإدارة. </a:t>
            </a:r>
            <a:endParaRPr lang="en-US" dirty="0">
              <a:effectLst/>
            </a:endParaRPr>
          </a:p>
          <a:p>
            <a:pPr algn="r"/>
            <a:r>
              <a:rPr lang="ar-SA" dirty="0">
                <a:effectLst/>
              </a:rPr>
              <a:t>3. مبدأ التبسيط: يجب تخفيض عناصر الإدارة إلى أبسط شكل ممكن.</a:t>
            </a:r>
            <a:endParaRPr lang="en-US" dirty="0">
              <a:effectLst/>
            </a:endParaRPr>
          </a:p>
          <a:p>
            <a:pPr algn="r"/>
            <a:r>
              <a:rPr lang="ar-SA" dirty="0">
                <a:effectLst/>
              </a:rPr>
              <a:t>4- مبدأ التخصيص: يجب تقسيم العمل على أسس علمية سليمة وحسب</a:t>
            </a:r>
            <a:endParaRPr lang="en-US" dirty="0">
              <a:effectLst/>
            </a:endParaRPr>
          </a:p>
          <a:p>
            <a:pPr algn="r"/>
            <a:r>
              <a:rPr lang="ar-SA" dirty="0">
                <a:effectLst/>
              </a:rPr>
              <a:t>5- مبدأ الحوافز المالية: يجب أن تتناسب المكافآت المالية مع قيمة العمل المنجز.</a:t>
            </a:r>
            <a:endParaRPr lang="en-US" dirty="0">
              <a:effectLst/>
            </a:endParaRPr>
          </a:p>
          <a:p>
            <a:pPr algn="r"/>
            <a:r>
              <a:rPr lang="ar-SA" dirty="0">
                <a:effectLst/>
              </a:rPr>
              <a:t>6- مبدأ العلاقات الإنسانية: يجب معالجة مظاهر التوتر بين العاملين بسرعة وإزالة </a:t>
            </a:r>
            <a:r>
              <a:rPr lang="ar-SA" dirty="0" smtClean="0">
                <a:effectLst/>
              </a:rPr>
              <a:t>أسبابها</a:t>
            </a:r>
            <a:r>
              <a:rPr lang="ar-IQ" dirty="0" smtClean="0">
                <a:effectLst/>
              </a:rPr>
              <a:t> </a:t>
            </a:r>
            <a:r>
              <a:rPr lang="ar-SA" dirty="0" smtClean="0">
                <a:effectLst/>
              </a:rPr>
              <a:t>والعمل </a:t>
            </a:r>
            <a:r>
              <a:rPr lang="ar-SA" dirty="0">
                <a:effectLst/>
              </a:rPr>
              <a:t>على تسويتها</a:t>
            </a:r>
            <a:r>
              <a:rPr lang="ar-SA" baseline="30000" dirty="0">
                <a:effectLst/>
              </a:rPr>
              <a:t>(2)</a:t>
            </a:r>
            <a:r>
              <a:rPr lang="ar-SA" dirty="0">
                <a:effectLst/>
              </a:rPr>
              <a:t>.</a:t>
            </a:r>
            <a:endParaRPr lang="en-US" dirty="0">
              <a:effectLst/>
            </a:endParaRPr>
          </a:p>
          <a:p>
            <a:pPr algn="r"/>
            <a:endParaRPr lang="ar-IQ" dirty="0"/>
          </a:p>
        </p:txBody>
      </p:sp>
    </p:spTree>
    <p:extLst>
      <p:ext uri="{BB962C8B-B14F-4D97-AF65-F5344CB8AC3E}">
        <p14:creationId xmlns:p14="http://schemas.microsoft.com/office/powerpoint/2010/main" val="3716162792"/>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cap="all" dirty="0">
                <a:effectLst>
                  <a:reflection blurRad="12700" stA="28000" endPos="45000" dist="1003" dir="5400000" sy="-100000" algn="bl"/>
                </a:effectLst>
              </a:rPr>
              <a:t>توصيفات الإدارة</a:t>
            </a:r>
            <a:r>
              <a:rPr lang="en-US" baseline="30000" dirty="0">
                <a:effectLst/>
              </a:rPr>
              <a:t>(1)</a:t>
            </a:r>
            <a:endParaRPr lang="en-US" dirty="0">
              <a:effectLst/>
            </a:endParaRPr>
          </a:p>
          <a:p>
            <a:r>
              <a:rPr lang="en-US" dirty="0">
                <a:effectLst/>
              </a:rPr>
              <a:t> </a:t>
            </a:r>
            <a:r>
              <a:rPr lang="ar-SA" dirty="0">
                <a:effectLst/>
              </a:rPr>
              <a:t>1. الإدارة العامة: وتشمل الإدارة الحكومية، الزراعية والصناعية والتجارية - الاجتماعية.</a:t>
            </a:r>
            <a:endParaRPr lang="en-US" dirty="0">
              <a:effectLst/>
            </a:endParaRPr>
          </a:p>
          <a:p>
            <a:r>
              <a:rPr lang="ar-SA" dirty="0">
                <a:effectLst/>
              </a:rPr>
              <a:t>2- الإدارة التعليمية والتربوية: تختص برسم السياسات العامة للتعلم وتقديم العون والأشراف والرقابة التنفيذ هذه السياسات.</a:t>
            </a:r>
            <a:endParaRPr lang="en-US" dirty="0">
              <a:effectLst/>
            </a:endParaRPr>
          </a:p>
          <a:p>
            <a:r>
              <a:rPr lang="ar-SA" dirty="0">
                <a:effectLst/>
              </a:rPr>
              <a:t>3- الإدارة المدرسية: هي تقوم بتنفيذ السياسة التعليمية وترجمة النظريات إلى واقع ملموس. : الإدارة السياسية: كل العمليات التي تهدف إلى تنفيذ السياسة العامة من المرتكزات الأساسية من الإدارة.</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endParaRPr lang="ar-IQ" dirty="0"/>
          </a:p>
        </p:txBody>
      </p:sp>
      <p:pic>
        <p:nvPicPr>
          <p:cNvPr id="4" name="image2.png"/>
          <p:cNvPicPr/>
          <p:nvPr/>
        </p:nvPicPr>
        <p:blipFill>
          <a:blip r:embed="rId2"/>
          <a:srcRect b="4660"/>
          <a:stretch>
            <a:fillRect/>
          </a:stretch>
        </p:blipFill>
        <p:spPr>
          <a:xfrm>
            <a:off x="323528" y="332656"/>
            <a:ext cx="8424936" cy="5616624"/>
          </a:xfrm>
          <a:prstGeom prst="rect">
            <a:avLst/>
          </a:prstGeom>
          <a:ln/>
        </p:spPr>
      </p:pic>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sz="2800" b="1" cap="all" dirty="0">
                <a:effectLst>
                  <a:reflection blurRad="12700" stA="28000" endPos="45000" dist="1003" dir="5400000" sy="-100000" algn="bl"/>
                </a:effectLst>
              </a:rPr>
              <a:t>دور الإدارة في الحضارات القديمة</a:t>
            </a:r>
            <a:endParaRPr lang="en-US" sz="2800" b="1" dirty="0">
              <a:effectLst/>
            </a:endParaRPr>
          </a:p>
          <a:p>
            <a:pPr algn="justLow"/>
            <a:r>
              <a:rPr lang="ar-SA" dirty="0">
                <a:effectLst/>
              </a:rPr>
              <a:t>الفترة ما قبل الميلاد :</a:t>
            </a:r>
            <a:endParaRPr lang="en-US" dirty="0">
              <a:effectLst/>
            </a:endParaRPr>
          </a:p>
          <a:p>
            <a:pPr algn="justLow"/>
            <a:r>
              <a:rPr lang="ar-SA" dirty="0">
                <a:effectLst/>
              </a:rPr>
              <a:t>اول باختصار كل من الحضارة السومرية، الحضارة المصرية، الحضارة البابلية وزارة الصينية، والحضارة الهندية.</a:t>
            </a:r>
            <a:endParaRPr lang="en-US" dirty="0">
              <a:effectLst/>
            </a:endParaRPr>
          </a:p>
          <a:p>
            <a:pPr algn="justLow"/>
            <a:r>
              <a:rPr lang="ar-SA" dirty="0">
                <a:effectLst/>
              </a:rPr>
              <a:t>1-الحضارة السومرية : الحضارة السومرية هي حضارة المجموعات بشرية في جنوب شرق الهلال الخصيب ( بلاد سومر) في العراق اليوم، خلال الألف الرابع قبل الميلاد، أن من أقدم الوثائق المكتوبة في العالم ما عثر عليه الباحثين في تراث الحضارة السومرية، والتي تضمنت على ان اهل سومر قد مارسوا لونة من الرقابة الإدارية من خلال نظام المعابد والكهنة فقد كان لكل كاهن ملف بالإشراف على جباية الأموال من منطقة معينة، وعليهم القيام بتقدير تقرير او اكشف عن عملهم والموال التي بحوزتهم إلى كبير الكهنة الذي يمارس الرقابة الإدارية عليهم بصورة مباشرة وبمراجعة السجلات المكتوبة أيضاً.</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normAutofit fontScale="92500" lnSpcReduction="10000"/>
          </a:bodyPr>
          <a:lstStyle/>
          <a:p>
            <a:r>
              <a:rPr lang="ar-SA" sz="3000" dirty="0" smtClean="0">
                <a:solidFill>
                  <a:srgbClr val="FFFF00"/>
                </a:solidFill>
                <a:effectLst/>
              </a:rPr>
              <a:t>الحضارة </a:t>
            </a:r>
            <a:r>
              <a:rPr lang="ar-SA" sz="3000" dirty="0">
                <a:solidFill>
                  <a:srgbClr val="FFFF00"/>
                </a:solidFill>
                <a:effectLst/>
              </a:rPr>
              <a:t>المصرية</a:t>
            </a:r>
            <a:r>
              <a:rPr lang="ar-SA" dirty="0">
                <a:effectLst/>
              </a:rPr>
              <a:t>: بدأت الحضارة في مصر منذ عصور ما قبل التاريخ بنحو مائة ألف سنة، واعتبر المصريين القدماء من أواخر العصر الحجري القديم . الاف عام قبل الميلاد بأنها أمه قائمة بذاتها وأطلقوا على انفسهم أهل مصر أو ناس الأرض، تطورت الحضارة المصرية وتبلورت مبادئ الحكومة المركزية وسمي الملك ( مينا) بألقاب ملك الأرضين وصاحب التاجين وكانت هذه الوحدة عاملا هاما في نهضة مصر في شتى نواحي الحياة، حيث توصل المصريون إلى الكتابة الهيروغليفية أي النقش المقدس، واهتم الملوك بتأمين حدود البلاد ونشطت حركة التجارة بين مصر والسودان واستقبلت مصر عصرة مجيدة في تاريخها غرف باسم عصر بناة الأهرام، وشهدت هذه الدولة بناء اول هرم، هرم ( سقارة) ومع تطور الزراعة والصناعة والتجارة استخدم المصريون أول أسطول نهري، فقد عرف المصريون القدماء مبدأ الرقابة الإدارية عن طريق التنظيم المركزي، مثال ذلك انهم استعملوا الرقابة في مجال التجارة وشؤون الحكم حيث احتفظوا بوثائق تُبين على درجة الدقة مقدار الوارد وأسم المرسل وتاريخ الاستلام مع تفاصيل أسلوب التصرف في الصادر والوارد، وكان تصرف يقوم به جهاز حكومي يستند على وثائق محفوظة، ونجد أن المصريين القدماء أقاموا شكل من و الحكم المركزي ما بين عاد ( ۱۷۸۸- ۲۱۹۰  قبل الميلاد) حيث قسمت الدولة الفرعونية إلى مقاطعات لكل منها حلكم مسؤول أمام الفرعون، ومفوض منه  بسلطات لإدارة وتسيير شؤون الجماعة، وقد كان لفرعون نواب يخصهم بيض المهام الإدارية في مركز الحكم. </a:t>
            </a:r>
            <a:endParaRPr lang="en-US" dirty="0">
              <a:effectLst/>
            </a:endParaRPr>
          </a:p>
          <a:p>
            <a:r>
              <a:rPr lang="ar-SA" dirty="0">
                <a:effectLst/>
              </a:rPr>
              <a:t> </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a:solidFill>
            <a:schemeClr val="tx1">
              <a:lumMod val="50000"/>
            </a:schemeClr>
          </a:solidFill>
        </p:spPr>
        <p:txBody>
          <a:bodyPr>
            <a:normAutofit fontScale="92500"/>
          </a:bodyPr>
          <a:lstStyle/>
          <a:p>
            <a:r>
              <a:rPr lang="ar-SA" cap="all" dirty="0">
                <a:effectLst>
                  <a:reflection blurRad="12700" stA="28000" endPos="45000" dist="1003" dir="5400000" sy="-100000" algn="bl"/>
                </a:effectLst>
              </a:rPr>
              <a:t>المقدمة</a:t>
            </a:r>
            <a:endParaRPr lang="en-US" dirty="0">
              <a:effectLst/>
            </a:endParaRPr>
          </a:p>
          <a:p>
            <a:r>
              <a:rPr lang="ar-SA" dirty="0">
                <a:effectLst/>
              </a:rPr>
              <a:t>تعد الإدارة (بالإنجليزية (</a:t>
            </a:r>
            <a:r>
              <a:rPr lang="en-US" dirty="0">
                <a:effectLst/>
              </a:rPr>
              <a:t>Management</a:t>
            </a:r>
            <a:r>
              <a:rPr lang="ar-SA" dirty="0">
                <a:effectLst/>
              </a:rPr>
              <a:t> : عاملا أساسيا لنجاح المنظمات على اختلافها، أو حتى فشلها، سواء كانت منظمات اقتصادية، أو تعليمية، أو غيرها ، كما أنها تؤدي إلى تقدم المجتمع، أو تخلفه، وهي تشكل مفتاحه للتقدم على مستوى الأول أيضا؛ فهي محرك للتنمية التي لا يمكن أن تتحقق بدونها حتى لو كانت العناصر الأخرى جميعها متوفرة، علما بأن هذه الإدارة لا بد من أن تكون إدارة فاعلة، تتخذ من الوسائل العلمية المستخدمة في اتخاذ القرارات، وأداء الوظائف الإدارية المتعددة اسباب لها، حيث إنها تسعى بذلك إلى تحقيق التكيف مع شتى الظروف التي تحيط ابها، إضافة إلى التطور، والإبداع، وللإدارة المقدرة على تحريك المنظمة بكفء وبما يحقق الأهداف التي تسعى إليها؛ ولهذا تتمثل مهمتها الرئيسية في أن تتمكن المنظمة بعناصرها كلها من تحقيق مستوى عال من الإنجاز، وذلك عن طريق الاستخدام الأمثل للموارد البشرية، والمادية المتوفرة ) ، ومن هذا المنطلق، كان لا بد لنا من إلقاء الضوء على مفهوم الإدارة، حيث تعددت تعريفات الإدارة حسب الإداريين، والمفكرين بشكل كبير جدا، وفي هذا المقال بعض من التعريفات التي عرفت بها الإدارة، وهي على النحو الآتي: </a:t>
            </a:r>
            <a:endParaRPr lang="en-US" dirty="0">
              <a:effectLst/>
            </a:endParaRPr>
          </a:p>
          <a:p>
            <a:r>
              <a:rPr lang="ar-SA" dirty="0">
                <a:effectLst/>
              </a:rPr>
              <a:t>وصف (</a:t>
            </a:r>
            <a:r>
              <a:rPr lang="en-US" dirty="0">
                <a:effectLst/>
              </a:rPr>
              <a:t>Koontz </a:t>
            </a:r>
            <a:r>
              <a:rPr lang="en-US" dirty="0" err="1">
                <a:effectLst/>
              </a:rPr>
              <a:t>Weihrich</a:t>
            </a:r>
            <a:r>
              <a:rPr lang="ar-SA" dirty="0">
                <a:effectLst/>
              </a:rPr>
              <a:t>) الإدارة بأنها : العملية الخاصة بتصميم، وصيانة بيئة معينة يعمل فيها الأفراد معا كفريق بكفاءة؛ وذلك لإنجاز أهداف مختارة". يرى (</a:t>
            </a:r>
            <a:r>
              <a:rPr lang="en-US" dirty="0">
                <a:effectLst/>
              </a:rPr>
              <a:t>Holt</a:t>
            </a:r>
            <a:r>
              <a:rPr lang="ar-SA" dirty="0">
                <a:effectLst/>
              </a:rPr>
              <a:t>) أن الإدارة هي: "العملية المتعلقة بالتخطيط، والتنظيم، والقيادة، والرقابة لكل من الموارد البشرية، والمادية، </a:t>
            </a:r>
            <a:endParaRPr lang="ar-IQ" dirty="0"/>
          </a:p>
        </p:txBody>
      </p:sp>
    </p:spTree>
    <p:extLst>
      <p:ext uri="{BB962C8B-B14F-4D97-AF65-F5344CB8AC3E}">
        <p14:creationId xmlns:p14="http://schemas.microsoft.com/office/powerpoint/2010/main" val="243025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1)">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sz="2800" dirty="0">
                <a:solidFill>
                  <a:srgbClr val="FFFF00"/>
                </a:solidFill>
                <a:effectLst/>
              </a:rPr>
              <a:t>3- الحضارة البابلية</a:t>
            </a:r>
            <a:r>
              <a:rPr lang="ar-SA" dirty="0">
                <a:effectLst/>
              </a:rPr>
              <a:t>: بابل تعني( بوابة الإله) كان الفرس يطلقون عليها ( </a:t>
            </a:r>
            <a:r>
              <a:rPr lang="ar-SA" dirty="0" err="1">
                <a:effectLst/>
              </a:rPr>
              <a:t>بابروش</a:t>
            </a:r>
            <a:r>
              <a:rPr lang="ar-SA" dirty="0">
                <a:effectLst/>
              </a:rPr>
              <a:t>)</a:t>
            </a:r>
            <a:endParaRPr lang="en-US" dirty="0">
              <a:effectLst/>
            </a:endParaRPr>
          </a:p>
          <a:p>
            <a:r>
              <a:rPr lang="ar-SA" dirty="0">
                <a:effectLst/>
              </a:rPr>
              <a:t>من بلاد ما بين النهرين القديمة، كانت تعرف قديما ببلاد سومر ، وبلاد سومر كانت تقع بين نهري دجلة والفرات جنوب بغداد بالعراق، أسسها ( حمورابي ) عام ۱۷۹۳ ق.م، وهزم ( أشور) عام ۱۷6۰ ق.م ، وأصدر قانون ( شريعة حمورابي) وفي عام 1600 ق.م ، كان الملك البابلي نبوخذ نصر الثاني) من الملوك القلائل الذين جمعوا بين الكفاءة الإدارية والبراعة في قيادة الجيش، عرف البابليون نظام الحكم الملكي الوراثي، كما عرف اهل بابل فن المسؤولية الإدارية، حيث تضمن قانون حمورابي) والذي يعتبر أقدم قانون في العالم، تضمن دلائل واضحة ومؤشرات تدل على وجود فكر إداري آنذاك.</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p:transition spd="slow">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endParaRPr lang="ar-IQ" dirty="0"/>
          </a:p>
        </p:txBody>
      </p:sp>
      <p:pic>
        <p:nvPicPr>
          <p:cNvPr id="4" name="image5.png"/>
          <p:cNvPicPr/>
          <p:nvPr/>
        </p:nvPicPr>
        <p:blipFill>
          <a:blip r:embed="rId2"/>
          <a:srcRect b="6264"/>
          <a:stretch>
            <a:fillRect/>
          </a:stretch>
        </p:blipFill>
        <p:spPr>
          <a:xfrm>
            <a:off x="297745" y="260648"/>
            <a:ext cx="8450719" cy="5832648"/>
          </a:xfrm>
          <a:prstGeom prst="rect">
            <a:avLst/>
          </a:prstGeom>
          <a:ln/>
        </p:spPr>
      </p:pic>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u="sng" dirty="0">
                <a:effectLst/>
              </a:rPr>
              <a:t>قائمة المصادر</a:t>
            </a:r>
            <a:endParaRPr lang="en-US" dirty="0">
              <a:effectLst/>
            </a:endParaRPr>
          </a:p>
          <a:p>
            <a:r>
              <a:rPr lang="ar-SA" dirty="0" err="1">
                <a:effectLst/>
              </a:rPr>
              <a:t>أ.د</a:t>
            </a:r>
            <a:r>
              <a:rPr lang="ar-SA" dirty="0">
                <a:effectLst/>
              </a:rPr>
              <a:t> نبيل محمود شاكر - موضوعات في القيم الإدارة التربية الرياضية- كلية التربية الأساسية- جامعة ديالى -۲۰۱۰م.</a:t>
            </a:r>
            <a:endParaRPr lang="en-US" dirty="0">
              <a:effectLst/>
            </a:endParaRPr>
          </a:p>
          <a:p>
            <a:r>
              <a:rPr lang="ar-SA" dirty="0" err="1">
                <a:effectLst/>
              </a:rPr>
              <a:t>ا.د</a:t>
            </a:r>
            <a:r>
              <a:rPr lang="ar-SA" dirty="0">
                <a:effectLst/>
              </a:rPr>
              <a:t>. محمد بكري عبد العليم (۲۰۰۷م)، مبادئ إدارة الأعمال، مصر: جامعة بنها .</a:t>
            </a:r>
            <a:endParaRPr lang="en-US" dirty="0">
              <a:effectLst/>
            </a:endParaRPr>
          </a:p>
          <a:p>
            <a:r>
              <a:rPr lang="ar-SA" dirty="0">
                <a:effectLst/>
              </a:rPr>
              <a:t>على الشريف وآخرون- التنظيم والإدارة- الإسكندرية - الدار الجامعية - بدون سنة تشر.</a:t>
            </a:r>
            <a:endParaRPr lang="en-US" dirty="0">
              <a:effectLst/>
            </a:endParaRPr>
          </a:p>
          <a:p>
            <a:r>
              <a:rPr lang="ar-SA" dirty="0">
                <a:effectLst/>
              </a:rPr>
              <a:t>عمر محمد دره (۲۰۰۹)، مدخل إلى الإدارة، مصر: جامعة عين شمس – كلية التجارة.</a:t>
            </a:r>
            <a:endParaRPr lang="en-US" dirty="0">
              <a:effectLst/>
            </a:endParaRPr>
          </a:p>
          <a:p>
            <a:r>
              <a:rPr lang="ar-SA" dirty="0">
                <a:effectLst/>
              </a:rPr>
              <a:t>كامل عبد المقصود وآخرون- وظائف الإدارة - منشورات جامعة دمشق - بدون سنة نشر.</a:t>
            </a:r>
            <a:endParaRPr lang="en-US" dirty="0">
              <a:effectLst/>
            </a:endParaRPr>
          </a:p>
          <a:p>
            <a:r>
              <a:rPr lang="ar-SA" dirty="0">
                <a:effectLst/>
              </a:rPr>
              <a:t>محمد عبد الفتاح الصيرفي - الإدارة والأصول والأسس العلمية للمدير المبتدئ.</a:t>
            </a:r>
            <a:endParaRPr lang="en-US" dirty="0">
              <a:effectLst/>
            </a:endParaRPr>
          </a:p>
          <a:p>
            <a:r>
              <a:rPr lang="ar-SA" dirty="0">
                <a:effectLst/>
              </a:rPr>
              <a:t>محمد عبد الفتاح الصيرفي - مبادئ التنظيم والإدارة - عمان - دار المناهج -2006م</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endParaRPr lang="ar-IQ" dirty="0"/>
          </a:p>
        </p:txBody>
      </p:sp>
      <p:pic>
        <p:nvPicPr>
          <p:cNvPr id="4" name="صورة 3">
            <a:extLst>
              <a:ext uri="{FF2B5EF4-FFF2-40B4-BE49-F238E27FC236}">
                <a16:creationId xmlns="" xmlns:a16="http://schemas.microsoft.com/office/drawing/2014/main" id="{43338312-8925-4010-B495-14835F547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83589"/>
          </a:xfrm>
          <a:prstGeom prst="rect">
            <a:avLst/>
          </a:prstGeom>
        </p:spPr>
      </p:pic>
      <p:sp>
        <p:nvSpPr>
          <p:cNvPr id="5" name="مستطيل 4">
            <a:extLst>
              <a:ext uri="{FF2B5EF4-FFF2-40B4-BE49-F238E27FC236}">
                <a16:creationId xmlns="" xmlns:a16="http://schemas.microsoft.com/office/drawing/2014/main" id="{82E485DC-02EF-4782-9B43-8BF9AE24BFA7}"/>
              </a:ext>
            </a:extLst>
          </p:cNvPr>
          <p:cNvSpPr/>
          <p:nvPr/>
        </p:nvSpPr>
        <p:spPr>
          <a:xfrm>
            <a:off x="683568" y="548680"/>
            <a:ext cx="6769288" cy="1621458"/>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Plain">
              <a:avLst/>
            </a:prstTxWarp>
            <a:noAutofit/>
            <a:scene3d>
              <a:camera prst="orthographicFront"/>
              <a:lightRig rig="threePt" dir="t"/>
            </a:scene3d>
            <a:sp3d extrusionH="57150">
              <a:bevelT w="57150" h="38100" prst="artDeco"/>
            </a:sp3d>
          </a:bodyPr>
          <a:lstStyle/>
          <a:p>
            <a:pPr algn="ctr"/>
            <a:r>
              <a:rPr lang="ar-IQ" sz="6600" dirty="0">
                <a:ln>
                  <a:solidFill>
                    <a:srgbClr val="BFDA7E"/>
                  </a:solidFill>
                </a:ln>
                <a:solidFill>
                  <a:srgbClr val="6087B8"/>
                </a:solidFill>
                <a:effectLst>
                  <a:glow rad="101600">
                    <a:schemeClr val="accent1">
                      <a:satMod val="175000"/>
                      <a:alpha val="40000"/>
                    </a:schemeClr>
                  </a:glow>
                </a:effectLst>
                <a:cs typeface="DecoType Naskh Swashes" panose="02010400000000000000" pitchFamily="2" charset="-78"/>
              </a:rPr>
              <a:t>شكرا لحسن اصغائكم </a:t>
            </a:r>
            <a:endParaRPr lang="en-US" sz="6600" dirty="0">
              <a:ln>
                <a:solidFill>
                  <a:srgbClr val="BFDA7E"/>
                </a:solidFill>
              </a:ln>
              <a:solidFill>
                <a:srgbClr val="6087B8"/>
              </a:solidFill>
              <a:effectLst>
                <a:glow rad="101600">
                  <a:schemeClr val="accent1">
                    <a:satMod val="175000"/>
                    <a:alpha val="40000"/>
                  </a:schemeClr>
                </a:glow>
              </a:effectLst>
              <a:cs typeface="DecoType Naskh Swashes" panose="02010400000000000000" pitchFamily="2" charset="-78"/>
            </a:endParaRPr>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xit" presetSubtype="1" fill="hold" nodeType="withEffect">
                                  <p:stCondLst>
                                    <p:cond delay="0"/>
                                  </p:stCondLst>
                                  <p:childTnLst>
                                    <p:animEffect transition="out" filter="wheel(1)">
                                      <p:cBhvr>
                                        <p:cTn id="6" dur="2000"/>
                                        <p:tgtEl>
                                          <p:spTgt spid="5"/>
                                        </p:tgtEl>
                                      </p:cBhvr>
                                    </p:animEffect>
                                    <p:set>
                                      <p:cBhvr>
                                        <p:cTn id="7"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2736304"/>
          </a:xfrm>
        </p:spPr>
        <p:txBody>
          <a:bodyPr/>
          <a:lstStyle/>
          <a:p>
            <a:r>
              <a:rPr lang="ar-SA" dirty="0">
                <a:effectLst/>
              </a:rPr>
              <a:t>والمالية، والمعلومات في بيئة تنظيمية معينة"</a:t>
            </a:r>
            <a:r>
              <a:rPr lang="ar-SA" baseline="30000" dirty="0">
                <a:effectLst/>
              </a:rPr>
              <a:t>(1)</a:t>
            </a:r>
            <a:r>
              <a:rPr lang="ar-SA" dirty="0">
                <a:effectLst/>
              </a:rPr>
              <a:t>. يعرفها (</a:t>
            </a:r>
            <a:r>
              <a:rPr lang="en-US" dirty="0">
                <a:effectLst/>
              </a:rPr>
              <a:t>Taylor</a:t>
            </a:r>
            <a:r>
              <a:rPr lang="ar-SA" dirty="0">
                <a:effectLst/>
              </a:rPr>
              <a:t>) على أنها: "تحديد ما هو مطلوب عمله من العاملين بشكل صحيح، ثم التأكد من انهم ودون ما هو مطلوب به بأفضل الطرق، وأقل التكاليف"</a:t>
            </a:r>
            <a:r>
              <a:rPr lang="ar-SA" baseline="30000" dirty="0">
                <a:effectLst/>
              </a:rPr>
              <a:t>(2)</a:t>
            </a:r>
            <a:r>
              <a:rPr lang="ar-SA" dirty="0">
                <a:effectLst/>
              </a:rPr>
              <a:t>، من خلال التعاريف السابقة، يمكن القول بأن الإدارة هي: تنفيذ الأعمال بوسيلة فعالة، وذات كفاءة؛ لتحقيق الأهداف التي تسعى إليها المنظمة، وذلك عن طريق الاستخدام الأمثل للموارد المتاحة كلها، والتي تتضمنها عمليات التخطيط، والتنسيق، والتوجيه، والرقابة، والتنظيم، والقيادة </a:t>
            </a:r>
            <a:endParaRPr lang="ar-IQ" dirty="0"/>
          </a:p>
        </p:txBody>
      </p:sp>
    </p:spTree>
    <p:extLst>
      <p:ext uri="{BB962C8B-B14F-4D97-AF65-F5344CB8AC3E}">
        <p14:creationId xmlns:p14="http://schemas.microsoft.com/office/powerpoint/2010/main" val="3716162792"/>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cap="all" dirty="0">
                <a:effectLst>
                  <a:reflection blurRad="12700" stA="28000" endPos="45000" dist="1003" dir="5400000" sy="-100000" algn="bl"/>
                </a:effectLst>
              </a:rPr>
              <a:t>فلسفة الإدارة:</a:t>
            </a:r>
            <a:endParaRPr lang="en-US" dirty="0">
              <a:effectLst/>
            </a:endParaRPr>
          </a:p>
          <a:p>
            <a:r>
              <a:rPr lang="ar-SA" dirty="0">
                <a:effectLst/>
              </a:rPr>
              <a:t>كانت الإدارة في الماضي بسيطة ومحدودة وفقا لبساطة المجتمعات وتعقدت تطور المجتمعات وظهرت أصولها العلمية في القرن السادس عشر في أوربا التي دولت تطوير الإدارة الحكومية في ذلك الحين.</a:t>
            </a:r>
            <a:endParaRPr lang="en-US" dirty="0">
              <a:effectLst/>
            </a:endParaRPr>
          </a:p>
          <a:p>
            <a:r>
              <a:rPr lang="ar-SA" dirty="0">
                <a:effectLst/>
              </a:rPr>
              <a:t>أما ظهور الإدارة علم له أصوله وأسسه وميادينه في القرن العشرين إذ ظهرت مفهوم علمي عام 1911م وتركزت في ميادين الإدارة الصناعية في أمريكا ولقد كان الهدف من الإدارة في بداية ظهورها هو وضع الهداف للعاملين لتنفيذها ووضع القواعد واللوائح لكي يسيروا عليها وتصميم هياكل إدارية للسيطرة ومتابعة رقابية الضمان التنفيذ غير أن أهداف الإدارة في القرن الحادي والعشرين هي تشجيع الإبداع</a:t>
            </a:r>
            <a:endParaRPr lang="en-US" dirty="0">
              <a:effectLst/>
            </a:endParaRPr>
          </a:p>
          <a:p>
            <a:r>
              <a:rPr lang="ar-SA" dirty="0">
                <a:effectLst/>
              </a:rPr>
              <a:t>والابتكار واستثارة الحماس وتحسين معدلات النمو ومواكبة التحولات والتغيرات الاقتصادية والسياسية والاجتماعية والمناخية وظهور تطور التكنولوجيا الحديثة</a:t>
            </a:r>
            <a:endParaRPr lang="ar-IQ" dirty="0"/>
          </a:p>
        </p:txBody>
      </p:sp>
    </p:spTree>
    <p:extLst>
      <p:ext uri="{BB962C8B-B14F-4D97-AF65-F5344CB8AC3E}">
        <p14:creationId xmlns:p14="http://schemas.microsoft.com/office/powerpoint/2010/main" val="3716162792"/>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dirty="0">
                <a:effectLst/>
              </a:rPr>
              <a:t>وقد تأثرت الإدارة في أوربا وامريكا بأفكار ( تايلور) التي تركزت على رفع الكفاءة الصناعية من خلال رفع الإنتاج وخفض كلفته والفصل بين تخطيط الأعمال وتنفيذها وان الملاحظة والقياس والتجربة هي المداخل العلمية للمنهج الإداري فضلا من تأكيد على الحوافز والأجور العالية وتحسين ظروف العمل وتحفيز العاملين باستمرار لتحسين الإنتاج ورفع كفاءته.</a:t>
            </a:r>
            <a:endParaRPr lang="en-US" dirty="0">
              <a:effectLst/>
            </a:endParaRPr>
          </a:p>
          <a:p>
            <a:r>
              <a:rPr lang="ar-SA" dirty="0">
                <a:effectLst/>
              </a:rPr>
              <a:t>وإن الدور الذي لعبته فلسفة الإدارة العلمية هي تطوير الإنتاج واستخدام الأسلوب العلمي وإيجاد نظام رقابة فعال وتطوير مفهوم القيادة الإدارية، وبذلك تكون إدارة التربية الرياضية قد أخذت من الإدارة العلمية الكثير من المبادئ في مجالات الأعداد والتدريب والعلاقات الإنسانية </a:t>
            </a:r>
            <a:r>
              <a:rPr lang="ar-SA" dirty="0" err="1">
                <a:effectLst/>
              </a:rPr>
              <a:t>اللانفسي</a:t>
            </a:r>
            <a:r>
              <a:rPr lang="ar-SA" dirty="0">
                <a:effectLst/>
              </a:rPr>
              <a:t> بالسلوك الإنساني في العمل وتحسين معنوية العاملين ورفعها.</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dirty="0">
                <a:effectLst/>
              </a:rPr>
              <a:t>وتستمد الإدارة في التربية الرياضية فلسفتها من أهدافها العامة والخاصة عبر الاستراتيجيات فعال توظف مواطن القوة في الجوانب البدنية والنفسية والاجتماعية وتحديد مواطن الضعف وتعالجها فضلا عن فهم قوة المنافس وخصائصه في الأنشطة الرياضية المختلفة.</a:t>
            </a:r>
            <a:endParaRPr lang="en-US" dirty="0">
              <a:effectLst/>
            </a:endParaRPr>
          </a:p>
          <a:p>
            <a:r>
              <a:rPr lang="ar-SA" dirty="0">
                <a:effectLst/>
              </a:rPr>
              <a:t>وان التخطيط الاستراتيجي في المؤسسات التربوية والرياضية معنى بان يغني عن المعلومات لكي يوفر الأساس البرامج الرياضية قادرة على تحقيق أهداف الهيئات والمؤسسات الشبابية والرياضية من خلال الاستفادة الكاملة من الموارد الامكانيات المتاحة بالتنظيم الجيد والاستثمار الكامل للموارد البشرية باستخدام الطرق والأساليب الحديثة في الإدارية الرياضية ومواكبة مستحدثات العصر</a:t>
            </a:r>
            <a:endParaRPr lang="ar-IQ" dirty="0"/>
          </a:p>
        </p:txBody>
      </p:sp>
    </p:spTree>
    <p:extLst>
      <p:ext uri="{BB962C8B-B14F-4D97-AF65-F5344CB8AC3E}">
        <p14:creationId xmlns:p14="http://schemas.microsoft.com/office/powerpoint/2010/main" val="3716162792"/>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normAutofit lnSpcReduction="10000"/>
          </a:bodyPr>
          <a:lstStyle/>
          <a:p>
            <a:r>
              <a:rPr lang="ar-SA" cap="all" dirty="0">
                <a:effectLst>
                  <a:reflection blurRad="12700" stA="28000" endPos="45000" dist="1003" dir="5400000" sy="-100000" algn="bl"/>
                </a:effectLst>
              </a:rPr>
              <a:t>مفهوم الإدارة</a:t>
            </a:r>
            <a:endParaRPr lang="en-US" dirty="0">
              <a:effectLst/>
            </a:endParaRPr>
          </a:p>
          <a:p>
            <a:r>
              <a:rPr lang="ar-SA" dirty="0">
                <a:effectLst/>
              </a:rPr>
              <a:t>الإدارة هي عملية اتخاذ القرارات التي تهدف إلى استخدام الموارد المختلفة الموجودة في المؤسسة أو المنظمة على أكمل وجه، بحيث يكفل تحقيق أهداف المؤسسة المخطط لها ونجاحها ولا يسبب الهدر لهذه الموارد، كما يحقق الرضا لموظفي وزبائن المؤسسة وذلك باستخدام وتطبيق مجموعة من النظم التكنولوجية، والفنية، والإدارية، والاجتماعية، والبيئية، وهي التي يقع على عاتقها استمرارية ووجود المؤسسة ومواجهة التحديات التي قد تواجهها .</a:t>
            </a:r>
            <a:endParaRPr lang="en-US" dirty="0">
              <a:effectLst/>
            </a:endParaRPr>
          </a:p>
          <a:p>
            <a:r>
              <a:rPr lang="ar-SA" cap="all" dirty="0">
                <a:effectLst>
                  <a:reflection blurRad="12700" stA="28000" endPos="45000" dist="1003" dir="5400000" sy="-100000" algn="bl"/>
                </a:effectLst>
              </a:rPr>
              <a:t>أهمية الإدارة</a:t>
            </a:r>
            <a:endParaRPr lang="en-US" dirty="0">
              <a:effectLst/>
            </a:endParaRPr>
          </a:p>
          <a:p>
            <a:r>
              <a:rPr lang="ar-SA" dirty="0">
                <a:effectLst/>
              </a:rPr>
              <a:t>للإدارة أهمية بالغة تتمثل بالعديد من النقاط التي من أهمها : </a:t>
            </a:r>
            <a:endParaRPr lang="en-US" dirty="0">
              <a:effectLst/>
            </a:endParaRPr>
          </a:p>
          <a:p>
            <a:r>
              <a:rPr lang="ar-SA" dirty="0">
                <a:effectLst/>
              </a:rPr>
              <a:t>المساعدة على تحقيق أهداف المنظمة: بحيث يتم تنظيم، وتنسيق، وتوجيه الموارد؛ بهدف تحقيق أهداف المنظمة، دون إهدار للجهد، والوقت، والمال. </a:t>
            </a:r>
            <a:endParaRPr lang="en-US" dirty="0">
              <a:effectLst/>
            </a:endParaRPr>
          </a:p>
          <a:p>
            <a:r>
              <a:rPr lang="ar-SA" dirty="0">
                <a:effectLst/>
              </a:rPr>
              <a:t>استغلال الموارد على النحو الأمثل: بحيث تتم الاستفادة من المختصين، والخبراء، واستغلال مهاراتهم بشكل صحيح ، بالإضافة إلى استخدام الموارد المائية، والبشرية على النحو الأفضل، مما و إلى تحقيق الفعالية، وتجنب الهدر في المنظمة. تقليل التكاليف؛ حيث إن التخطيط السليم في استخدام الموارد البشرية، والمادية يساعد على التقليل من ام اليق، وتحقيق المستوى الأعلى من الإنتاج.</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p:transition spd="slow">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dirty="0">
                <a:effectLst/>
              </a:rPr>
              <a:t> تأسيس منظمة سليمة: وذلك عن طريق إنشاء هيكل تنظيمي سليم يساعد على تحقيق أهداف المنظمة، ويضمن عدم مسار الوظائف، والمهام </a:t>
            </a:r>
            <a:endParaRPr lang="en-US" dirty="0">
              <a:effectLst/>
            </a:endParaRPr>
          </a:p>
          <a:p>
            <a:r>
              <a:rPr lang="ar-SA" dirty="0">
                <a:effectLst/>
              </a:rPr>
              <a:t>تحقيق التوازن للمنظمة: حيث تحافظ الإدارة على تحقيق توازن المعدة من البيئة المتغيرة، وتكيفها مع متطلبات المجتمع، بالإضافة إلى من مهامها الحفاظ على نمو المنظمة.</a:t>
            </a:r>
            <a:endParaRPr lang="en-US" dirty="0">
              <a:effectLst/>
            </a:endParaRPr>
          </a:p>
          <a:p>
            <a:r>
              <a:rPr lang="ar-SA" dirty="0">
                <a:effectLst/>
              </a:rPr>
              <a:t>تحقيق عوامل الازدهار للمجتمع: حيث تهتم الإدارة بتحسين الإنتاج الاقتصادي، وتحسين مستوى المعيشة، وتوفير فرص العمل للأفراد، ما يعود بالنفع عليهم، وعلى المجتمع ككل.</a:t>
            </a:r>
            <a:endParaRPr lang="ar-IQ" dirty="0"/>
          </a:p>
        </p:txBody>
      </p:sp>
    </p:spTree>
    <p:extLst>
      <p:ext uri="{BB962C8B-B14F-4D97-AF65-F5344CB8AC3E}">
        <p14:creationId xmlns:p14="http://schemas.microsoft.com/office/powerpoint/2010/main" val="3716162792"/>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2656"/>
            <a:ext cx="8424936" cy="5760640"/>
          </a:xfrm>
        </p:spPr>
        <p:txBody>
          <a:bodyPr/>
          <a:lstStyle/>
          <a:p>
            <a:r>
              <a:rPr lang="ar-SA" cap="all" dirty="0">
                <a:effectLst>
                  <a:reflection blurRad="12700" stA="28000" endPos="45000" dist="1003" dir="5400000" sy="-100000" algn="bl"/>
                </a:effectLst>
              </a:rPr>
              <a:t>أهداف الإدارة</a:t>
            </a:r>
            <a:endParaRPr lang="en-US" dirty="0">
              <a:effectLst/>
            </a:endParaRPr>
          </a:p>
          <a:p>
            <a:r>
              <a:rPr lang="ar-SA" dirty="0">
                <a:effectLst/>
              </a:rPr>
              <a:t>اتحاد القرار بتحديد أهداف المؤسسة والمنظمة طويلة المدى، وقصيرة المدى</a:t>
            </a:r>
            <a:endParaRPr lang="en-US" dirty="0">
              <a:effectLst/>
            </a:endParaRPr>
          </a:p>
          <a:p>
            <a:r>
              <a:rPr lang="ar-SA" dirty="0">
                <a:effectLst/>
              </a:rPr>
              <a:t>وتحقيق هذه الأهداف.</a:t>
            </a:r>
            <a:endParaRPr lang="en-US" dirty="0">
              <a:effectLst/>
            </a:endParaRPr>
          </a:p>
          <a:p>
            <a:r>
              <a:rPr lang="ar-SA" dirty="0">
                <a:effectLst/>
              </a:rPr>
              <a:t>1- تحقيق رضا الزبائن الداخليين، والخارجيين للمؤسسة.</a:t>
            </a:r>
            <a:endParaRPr lang="en-US" dirty="0">
              <a:effectLst/>
            </a:endParaRPr>
          </a:p>
          <a:p>
            <a:r>
              <a:rPr lang="ar-SA" dirty="0">
                <a:effectLst/>
              </a:rPr>
              <a:t>2- وضع معايير عالية الجودة في تنظيم المؤسسة، وإنتاج السلع، وتقديم الخدمات، وتطوير هذه القوانين والارتقاء بها بين كل فترة وأخرى، بحيث تكون متوافق مع المعايير والمواصفات الدولية.</a:t>
            </a:r>
            <a:endParaRPr lang="en-US" dirty="0">
              <a:effectLst/>
            </a:endParaRPr>
          </a:p>
          <a:p>
            <a:endParaRPr lang="ar-IQ" dirty="0"/>
          </a:p>
        </p:txBody>
      </p:sp>
    </p:spTree>
    <p:extLst>
      <p:ext uri="{BB962C8B-B14F-4D97-AF65-F5344CB8AC3E}">
        <p14:creationId xmlns:p14="http://schemas.microsoft.com/office/powerpoint/2010/main" val="3716162792"/>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2213</Words>
  <Application>Microsoft Office PowerPoint</Application>
  <PresentationFormat>عرض على الشاشة (3:4)‏</PresentationFormat>
  <Paragraphs>93</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غلاف فني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dell</cp:lastModifiedBy>
  <cp:revision>12</cp:revision>
  <dcterms:modified xsi:type="dcterms:W3CDTF">2024-10-29T13:15:01Z</dcterms:modified>
</cp:coreProperties>
</file>