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1122"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5183A97-57C6-448D-8F56-373610F171C5}" type="slidenum">
              <a:rPr lang="ar-IQ" smtClean="0"/>
              <a:pPr/>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7EDBB12-C21C-4D6B-96BC-CA0A8521B4BE}" type="datetimeFigureOut">
              <a:rPr lang="ar-IQ" smtClean="0"/>
              <a:pPr/>
              <a:t>11/10/1442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5183A97-57C6-448D-8F56-373610F171C5}"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7EDBB12-C21C-4D6B-96BC-CA0A8521B4BE}" type="datetimeFigureOut">
              <a:rPr lang="ar-IQ" smtClean="0"/>
              <a:pPr/>
              <a:t>11/10/1442</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5183A97-57C6-448D-8F56-373610F171C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pic>
        <p:nvPicPr>
          <p:cNvPr id="2049" name="صورة 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1143" y="692696"/>
            <a:ext cx="1698603" cy="192232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مستطيل 5"/>
          <p:cNvSpPr/>
          <p:nvPr/>
        </p:nvSpPr>
        <p:spPr>
          <a:xfrm>
            <a:off x="107504" y="692695"/>
            <a:ext cx="8694712" cy="333937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fontAlgn="base">
              <a:spcBef>
                <a:spcPct val="0"/>
              </a:spcBef>
              <a:spcAft>
                <a:spcPct val="0"/>
              </a:spcAft>
            </a:pPr>
            <a:r>
              <a:rPr lang="ar-IQ" altLang="ar-IQ" sz="2800" b="1" dirty="0">
                <a:solidFill>
                  <a:prstClr val="black"/>
                </a:solidFill>
                <a:latin typeface="Simplified Arabic" pitchFamily="18" charset="-78"/>
                <a:ea typeface="Calibri" pitchFamily="34" charset="0"/>
                <a:cs typeface="PT Bold Heading" pitchFamily="2" charset="-78"/>
              </a:rPr>
              <a:t>جامعة ديالى</a:t>
            </a:r>
            <a:endParaRPr lang="en-US" altLang="ar-IQ" sz="1100" dirty="0">
              <a:solidFill>
                <a:prstClr val="black"/>
              </a:solidFill>
              <a:latin typeface="Arial" pitchFamily="34" charset="0"/>
              <a:cs typeface="Arial" pitchFamily="34" charset="0"/>
            </a:endParaRPr>
          </a:p>
          <a:p>
            <a:pPr lvl="0" eaLnBrk="0" fontAlgn="base" hangingPunct="0">
              <a:spcBef>
                <a:spcPct val="0"/>
              </a:spcBef>
              <a:spcAft>
                <a:spcPct val="0"/>
              </a:spcAft>
            </a:pPr>
            <a:r>
              <a:rPr lang="ar-IQ" altLang="ar-IQ" sz="2800" b="1" dirty="0">
                <a:solidFill>
                  <a:prstClr val="black"/>
                </a:solidFill>
                <a:latin typeface="Simplified Arabic" pitchFamily="18" charset="-78"/>
                <a:ea typeface="Calibri" pitchFamily="34" charset="0"/>
                <a:cs typeface="PT Bold Heading" pitchFamily="2" charset="-78"/>
              </a:rPr>
              <a:t>كلية التربية الاساسية</a:t>
            </a:r>
            <a:endParaRPr lang="en-US" altLang="ar-IQ" sz="1100" dirty="0">
              <a:solidFill>
                <a:prstClr val="black"/>
              </a:solidFill>
              <a:latin typeface="Arial" pitchFamily="34" charset="0"/>
              <a:cs typeface="Arial" pitchFamily="34" charset="0"/>
            </a:endParaRPr>
          </a:p>
          <a:p>
            <a:pPr lvl="0" eaLnBrk="0" fontAlgn="base" hangingPunct="0">
              <a:spcBef>
                <a:spcPct val="0"/>
              </a:spcBef>
              <a:spcAft>
                <a:spcPct val="0"/>
              </a:spcAft>
            </a:pPr>
            <a:r>
              <a:rPr lang="ar-IQ" altLang="ar-IQ" sz="2800" b="1" dirty="0">
                <a:solidFill>
                  <a:prstClr val="black"/>
                </a:solidFill>
                <a:latin typeface="Simplified Arabic" pitchFamily="18" charset="-78"/>
                <a:ea typeface="Calibri" pitchFamily="34" charset="0"/>
                <a:cs typeface="PT Bold Heading" pitchFamily="2" charset="-78"/>
              </a:rPr>
              <a:t>قسم التربية البدنية وعلوم الرياضة</a:t>
            </a:r>
            <a:endParaRPr lang="en-US" altLang="ar-IQ" sz="1100" dirty="0">
              <a:solidFill>
                <a:prstClr val="black"/>
              </a:solidFill>
              <a:latin typeface="Arial" pitchFamily="34" charset="0"/>
              <a:cs typeface="Arial" pitchFamily="34" charset="0"/>
            </a:endParaRPr>
          </a:p>
          <a:p>
            <a:pPr lvl="0" eaLnBrk="0" fontAlgn="base" hangingPunct="0">
              <a:spcBef>
                <a:spcPct val="0"/>
              </a:spcBef>
              <a:spcAft>
                <a:spcPct val="0"/>
              </a:spcAft>
            </a:pPr>
            <a:endParaRPr lang="en-US" altLang="ar-IQ" sz="1100" dirty="0">
              <a:solidFill>
                <a:prstClr val="black"/>
              </a:solidFill>
              <a:latin typeface="Arial" pitchFamily="34" charset="0"/>
              <a:cs typeface="Arial" pitchFamily="34" charset="0"/>
            </a:endParaRPr>
          </a:p>
          <a:p>
            <a:pPr lvl="0" algn="ctr" eaLnBrk="0" fontAlgn="base" hangingPunct="0">
              <a:spcBef>
                <a:spcPct val="0"/>
              </a:spcBef>
              <a:spcAft>
                <a:spcPct val="0"/>
              </a:spcAft>
            </a:pPr>
            <a:r>
              <a:rPr lang="ar-IQ" altLang="ar-IQ" sz="2800" b="1" dirty="0">
                <a:solidFill>
                  <a:srgbClr val="0070C0"/>
                </a:solidFill>
                <a:latin typeface="Simplified Arabic" pitchFamily="18" charset="-78"/>
                <a:ea typeface="Calibri" pitchFamily="34" charset="0"/>
                <a:cs typeface="PT Bold Heading" pitchFamily="2" charset="-78"/>
              </a:rPr>
              <a:t>محاضرة بعنوان</a:t>
            </a:r>
            <a:endParaRPr lang="en-US" altLang="ar-IQ" sz="1100" dirty="0">
              <a:solidFill>
                <a:srgbClr val="0070C0"/>
              </a:solidFill>
              <a:latin typeface="Arial" pitchFamily="34" charset="0"/>
              <a:cs typeface="Arial" pitchFamily="34" charset="0"/>
            </a:endParaRPr>
          </a:p>
          <a:p>
            <a:pPr lvl="0" algn="ctr" eaLnBrk="0" fontAlgn="base" hangingPunct="0">
              <a:spcBef>
                <a:spcPct val="0"/>
              </a:spcBef>
              <a:spcAft>
                <a:spcPct val="0"/>
              </a:spcAft>
            </a:pPr>
            <a:r>
              <a:rPr lang="ar-IQ" altLang="ar-IQ" sz="2800" b="1" dirty="0">
                <a:solidFill>
                  <a:srgbClr val="0070C0"/>
                </a:solidFill>
                <a:latin typeface="Simplified Arabic" pitchFamily="18" charset="-78"/>
                <a:ea typeface="Calibri" pitchFamily="34" charset="0"/>
                <a:cs typeface="PT Bold Heading" pitchFamily="2" charset="-78"/>
              </a:rPr>
              <a:t>ماهية الادارة ومفهومها</a:t>
            </a:r>
            <a:endParaRPr lang="en-US" altLang="ar-IQ" sz="1100" dirty="0">
              <a:solidFill>
                <a:srgbClr val="0070C0"/>
              </a:solidFill>
              <a:latin typeface="Arial" pitchFamily="34" charset="0"/>
              <a:cs typeface="Arial" pitchFamily="34" charset="0"/>
            </a:endParaRPr>
          </a:p>
          <a:p>
            <a:pPr lvl="0" algn="ctr" eaLnBrk="0" fontAlgn="base" hangingPunct="0">
              <a:spcBef>
                <a:spcPct val="0"/>
              </a:spcBef>
              <a:spcAft>
                <a:spcPct val="0"/>
              </a:spcAft>
            </a:pPr>
            <a:r>
              <a:rPr lang="ar-IQ" altLang="ar-IQ" sz="2800" b="1" dirty="0" smtClean="0">
                <a:solidFill>
                  <a:srgbClr val="C00000"/>
                </a:solidFill>
                <a:latin typeface="Simplified Arabic" pitchFamily="18" charset="-78"/>
                <a:ea typeface="Calibri" pitchFamily="34" charset="0"/>
                <a:cs typeface="PT Bold Heading" pitchFamily="2" charset="-78"/>
              </a:rPr>
              <a:t>أ.م.د</a:t>
            </a:r>
            <a:r>
              <a:rPr lang="ar-IQ" altLang="ar-IQ" sz="2800" b="1" dirty="0">
                <a:solidFill>
                  <a:srgbClr val="C00000"/>
                </a:solidFill>
                <a:latin typeface="Simplified Arabic" pitchFamily="18" charset="-78"/>
                <a:ea typeface="Calibri" pitchFamily="34" charset="0"/>
                <a:cs typeface="PT Bold Heading" pitchFamily="2" charset="-78"/>
              </a:rPr>
              <a:t>. عدي </a:t>
            </a:r>
            <a:r>
              <a:rPr lang="ar-IQ" altLang="ar-IQ" sz="2800" b="1" dirty="0" smtClean="0">
                <a:solidFill>
                  <a:srgbClr val="C00000"/>
                </a:solidFill>
                <a:latin typeface="Simplified Arabic" pitchFamily="18" charset="-78"/>
                <a:ea typeface="Calibri" pitchFamily="34" charset="0"/>
                <a:cs typeface="PT Bold Heading" pitchFamily="2" charset="-78"/>
              </a:rPr>
              <a:t>كريم  </a:t>
            </a:r>
            <a:r>
              <a:rPr lang="ar-IQ" altLang="ar-IQ" sz="2800" b="1" dirty="0">
                <a:solidFill>
                  <a:srgbClr val="C00000"/>
                </a:solidFill>
                <a:latin typeface="Simplified Arabic" pitchFamily="18" charset="-78"/>
                <a:ea typeface="Calibri" pitchFamily="34" charset="0"/>
                <a:cs typeface="PT Bold Heading" pitchFamily="2" charset="-78"/>
              </a:rPr>
              <a:t>رحمان</a:t>
            </a:r>
            <a:endParaRPr lang="en-US" altLang="ar-IQ" sz="1100" dirty="0">
              <a:solidFill>
                <a:srgbClr val="C00000"/>
              </a:solidFill>
              <a:latin typeface="Arial" pitchFamily="34" charset="0"/>
              <a:cs typeface="Arial" pitchFamily="34" charset="0"/>
            </a:endParaRPr>
          </a:p>
          <a:p>
            <a:pPr lvl="0" algn="ctr" rtl="0" eaLnBrk="0" fontAlgn="base" hangingPunct="0">
              <a:spcBef>
                <a:spcPct val="0"/>
              </a:spcBef>
              <a:spcAft>
                <a:spcPct val="0"/>
              </a:spcAft>
            </a:pPr>
            <a:endParaRPr lang="en-US" altLang="ar-IQ" sz="3200" dirty="0">
              <a:solidFill>
                <a:prstClr val="black"/>
              </a:solidFill>
              <a:latin typeface="Arial" pitchFamily="34" charset="0"/>
              <a:cs typeface="Arial" pitchFamily="34" charset="0"/>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61143" y="855985"/>
            <a:ext cx="1951037" cy="2212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4477075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04664"/>
            <a:ext cx="8136904" cy="6186309"/>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r>
              <a:rPr lang="ar-IQ" b="1" dirty="0">
                <a:solidFill>
                  <a:schemeClr val="tx1"/>
                </a:solidFill>
                <a:cs typeface="PT Bold Heading" panose="02010400000000000000" pitchFamily="2" charset="-78"/>
              </a:rPr>
              <a:t>وظائف الادارة ومجالاتها وطبيعتها</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قسم </a:t>
            </a:r>
            <a:r>
              <a:rPr lang="ar-IQ" dirty="0" err="1">
                <a:solidFill>
                  <a:schemeClr val="tx1"/>
                </a:solidFill>
                <a:cs typeface="PT Bold Heading" panose="02010400000000000000" pitchFamily="2" charset="-78"/>
              </a:rPr>
              <a:t>هنرى</a:t>
            </a:r>
            <a:r>
              <a:rPr lang="ar-IQ" dirty="0">
                <a:solidFill>
                  <a:schemeClr val="tx1"/>
                </a:solidFill>
                <a:cs typeface="PT Bold Heading" panose="02010400000000000000" pitchFamily="2" charset="-78"/>
              </a:rPr>
              <a:t> </a:t>
            </a:r>
            <a:r>
              <a:rPr lang="ar-IQ" dirty="0" err="1">
                <a:solidFill>
                  <a:schemeClr val="tx1"/>
                </a:solidFill>
                <a:cs typeface="PT Bold Heading" panose="02010400000000000000" pitchFamily="2" charset="-78"/>
              </a:rPr>
              <a:t>فايول</a:t>
            </a:r>
            <a:r>
              <a:rPr lang="ar-IQ" dirty="0">
                <a:solidFill>
                  <a:schemeClr val="tx1"/>
                </a:solidFill>
                <a:cs typeface="PT Bold Heading" panose="02010400000000000000" pitchFamily="2" charset="-78"/>
              </a:rPr>
              <a:t> الوظائف الادارية الى ستة كالاتي:- </a:t>
            </a:r>
            <a:r>
              <a:rPr lang="ar-IQ" baseline="30000" dirty="0">
                <a:solidFill>
                  <a:schemeClr val="tx1"/>
                </a:solidFill>
                <a:cs typeface="PT Bold Heading" panose="02010400000000000000" pitchFamily="2" charset="-78"/>
              </a:rPr>
              <a:t>()</a:t>
            </a:r>
            <a:r>
              <a:rPr lang="ar-IQ" dirty="0">
                <a:solidFill>
                  <a:schemeClr val="tx1"/>
                </a:solidFill>
                <a:cs typeface="PT Bold Heading" panose="02010400000000000000" pitchFamily="2" charset="-78"/>
              </a:rPr>
              <a:t> </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1-الوظائف الفنية ،كالإنتاج والتصنيع</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 2-العمليات المالية ،متعلقة بالبحث عن راس المال والتصرف به. </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3-العمليات التجارية ،كالشراء والبيع والمبادلة .</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4-العمليات المتعلقة بتأمين الموارد المادية والبشرية.</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5-العمليات المحاسبية ،تقدير التكاليف والاحصاءات وغيرها.</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6-العمليات الادارية ،وتشمل التخطيط والتنظيم والتوجيه والتنسيق والرقابة . </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•بينما يرى كل من (</a:t>
            </a:r>
            <a:r>
              <a:rPr lang="ar-IQ" dirty="0" err="1">
                <a:solidFill>
                  <a:schemeClr val="tx1"/>
                </a:solidFill>
                <a:cs typeface="PT Bold Heading" panose="02010400000000000000" pitchFamily="2" charset="-78"/>
              </a:rPr>
              <a:t>لوثرجوليك</a:t>
            </a:r>
            <a:r>
              <a:rPr lang="ar-IQ" dirty="0">
                <a:solidFill>
                  <a:schemeClr val="tx1"/>
                </a:solidFill>
                <a:cs typeface="PT Bold Heading" panose="02010400000000000000" pitchFamily="2" charset="-78"/>
              </a:rPr>
              <a:t>) وزميله (ليندال </a:t>
            </a:r>
            <a:r>
              <a:rPr lang="ar-IQ" dirty="0" err="1">
                <a:solidFill>
                  <a:schemeClr val="tx1"/>
                </a:solidFill>
                <a:cs typeface="PT Bold Heading" panose="02010400000000000000" pitchFamily="2" charset="-78"/>
              </a:rPr>
              <a:t>ايرويك</a:t>
            </a:r>
            <a:r>
              <a:rPr lang="ar-IQ" dirty="0">
                <a:solidFill>
                  <a:schemeClr val="tx1"/>
                </a:solidFill>
                <a:cs typeface="PT Bold Heading" panose="02010400000000000000" pitchFamily="2" charset="-78"/>
              </a:rPr>
              <a:t>) ان وظائف الادارة سبعة واطلقوا عليها اختصاراً كلمة "</a:t>
            </a:r>
            <a:r>
              <a:rPr lang="en-US" dirty="0">
                <a:solidFill>
                  <a:schemeClr val="tx1"/>
                </a:solidFill>
                <a:cs typeface="PT Bold Heading" panose="02010400000000000000" pitchFamily="2" charset="-78"/>
              </a:rPr>
              <a:t>POSDCORB</a:t>
            </a:r>
            <a:r>
              <a:rPr lang="ar-IQ" dirty="0">
                <a:solidFill>
                  <a:schemeClr val="tx1"/>
                </a:solidFill>
                <a:cs typeface="PT Bold Heading" panose="02010400000000000000" pitchFamily="2" charset="-78"/>
              </a:rPr>
              <a:t>” كالآتي :- </a:t>
            </a:r>
            <a:r>
              <a:rPr lang="ar-IQ" baseline="30000" dirty="0">
                <a:solidFill>
                  <a:schemeClr val="tx1"/>
                </a:solidFill>
                <a:cs typeface="PT Bold Heading" panose="02010400000000000000" pitchFamily="2" charset="-78"/>
              </a:rPr>
              <a:t>()</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1-التخطيط </a:t>
            </a:r>
            <a:r>
              <a:rPr lang="en-US" dirty="0">
                <a:solidFill>
                  <a:schemeClr val="tx1"/>
                </a:solidFill>
                <a:cs typeface="PT Bold Heading" panose="02010400000000000000" pitchFamily="2" charset="-78"/>
              </a:rPr>
              <a:t>Planning </a:t>
            </a:r>
            <a:r>
              <a:rPr lang="ar-IQ" dirty="0">
                <a:solidFill>
                  <a:schemeClr val="tx1"/>
                </a:solidFill>
                <a:cs typeface="PT Bold Heading" panose="02010400000000000000" pitchFamily="2" charset="-78"/>
              </a:rPr>
              <a:t> 2-التنظيم</a:t>
            </a:r>
            <a:r>
              <a:rPr lang="en-US" dirty="0">
                <a:solidFill>
                  <a:schemeClr val="tx1"/>
                </a:solidFill>
                <a:cs typeface="PT Bold Heading" panose="02010400000000000000" pitchFamily="2" charset="-78"/>
              </a:rPr>
              <a:t>Organization</a:t>
            </a:r>
          </a:p>
          <a:p>
            <a:r>
              <a:rPr lang="ar-IQ" dirty="0">
                <a:solidFill>
                  <a:schemeClr val="tx1"/>
                </a:solidFill>
                <a:cs typeface="PT Bold Heading" panose="02010400000000000000" pitchFamily="2" charset="-78"/>
              </a:rPr>
              <a:t>3-التوظيف  </a:t>
            </a:r>
            <a:r>
              <a:rPr lang="en-US" dirty="0">
                <a:solidFill>
                  <a:schemeClr val="tx1"/>
                </a:solidFill>
                <a:cs typeface="PT Bold Heading" panose="02010400000000000000" pitchFamily="2" charset="-78"/>
              </a:rPr>
              <a:t>Staffing</a:t>
            </a:r>
            <a:r>
              <a:rPr lang="ar-IQ" dirty="0">
                <a:solidFill>
                  <a:schemeClr val="tx1"/>
                </a:solidFill>
                <a:cs typeface="PT Bold Heading" panose="02010400000000000000" pitchFamily="2" charset="-78"/>
              </a:rPr>
              <a:t>4-التوجيه </a:t>
            </a:r>
            <a:r>
              <a:rPr lang="en-US" dirty="0">
                <a:solidFill>
                  <a:schemeClr val="tx1"/>
                </a:solidFill>
                <a:cs typeface="PT Bold Heading" panose="02010400000000000000" pitchFamily="2" charset="-78"/>
              </a:rPr>
              <a:t>Directing </a:t>
            </a:r>
          </a:p>
          <a:p>
            <a:r>
              <a:rPr lang="ar-IQ" dirty="0">
                <a:solidFill>
                  <a:schemeClr val="tx1"/>
                </a:solidFill>
                <a:cs typeface="PT Bold Heading" panose="02010400000000000000" pitchFamily="2" charset="-78"/>
              </a:rPr>
              <a:t>5-التنسيق  </a:t>
            </a:r>
            <a:r>
              <a:rPr lang="en-US" dirty="0">
                <a:solidFill>
                  <a:schemeClr val="tx1"/>
                </a:solidFill>
                <a:cs typeface="PT Bold Heading" panose="02010400000000000000" pitchFamily="2" charset="-78"/>
              </a:rPr>
              <a:t>Coordination</a:t>
            </a:r>
            <a:r>
              <a:rPr lang="ar-IQ" dirty="0">
                <a:solidFill>
                  <a:schemeClr val="tx1"/>
                </a:solidFill>
                <a:cs typeface="PT Bold Heading" panose="02010400000000000000" pitchFamily="2" charset="-78"/>
              </a:rPr>
              <a:t>6-التقارير </a:t>
            </a:r>
            <a:r>
              <a:rPr lang="en-US" dirty="0">
                <a:solidFill>
                  <a:schemeClr val="tx1"/>
                </a:solidFill>
                <a:cs typeface="PT Bold Heading" panose="02010400000000000000" pitchFamily="2" charset="-78"/>
              </a:rPr>
              <a:t>Reporting </a:t>
            </a:r>
            <a:r>
              <a:rPr lang="ar-IQ" dirty="0">
                <a:solidFill>
                  <a:schemeClr val="tx1"/>
                </a:solidFill>
                <a:cs typeface="PT Bold Heading" panose="02010400000000000000" pitchFamily="2" charset="-78"/>
              </a:rPr>
              <a:t>7-الميزانية </a:t>
            </a:r>
            <a:r>
              <a:rPr lang="en-US" dirty="0">
                <a:solidFill>
                  <a:schemeClr val="tx1"/>
                </a:solidFill>
                <a:cs typeface="PT Bold Heading" panose="02010400000000000000" pitchFamily="2" charset="-78"/>
              </a:rPr>
              <a:t>Budget</a:t>
            </a:r>
          </a:p>
          <a:p>
            <a:pPr lvl="0"/>
            <a:r>
              <a:rPr lang="ar-IQ" dirty="0">
                <a:solidFill>
                  <a:schemeClr val="tx1"/>
                </a:solidFill>
                <a:cs typeface="PT Bold Heading" panose="02010400000000000000" pitchFamily="2" charset="-78"/>
              </a:rPr>
              <a:t>ويقول دره </a:t>
            </a:r>
            <a:r>
              <a:rPr lang="ar-IQ" baseline="30000" dirty="0">
                <a:solidFill>
                  <a:schemeClr val="tx1"/>
                </a:solidFill>
                <a:cs typeface="PT Bold Heading" panose="02010400000000000000" pitchFamily="2" charset="-78"/>
              </a:rPr>
              <a:t>()</a:t>
            </a:r>
            <a:r>
              <a:rPr lang="ar-IQ" dirty="0">
                <a:solidFill>
                  <a:schemeClr val="tx1"/>
                </a:solidFill>
                <a:cs typeface="PT Bold Heading" panose="02010400000000000000" pitchFamily="2" charset="-78"/>
              </a:rPr>
              <a:t> ان جميع ادبيات الادارة تجمع على ان العوامل التي تساعد المؤسسات على حسن ادارة مواردها المادية والبشرية ، وعلى اكساب الجمهور المتعامل معها الرضا والاحترام والثقة ،اتباع الخطوات التي تتضمنها العمليات الإدارية المتعاقبة والمستمرة ، وهي :- </a:t>
            </a:r>
            <a:endParaRPr lang="en-US" dirty="0">
              <a:solidFill>
                <a:schemeClr val="tx1"/>
              </a:solidFill>
              <a:cs typeface="PT Bold Heading" panose="02010400000000000000" pitchFamily="2" charset="-78"/>
            </a:endParaRPr>
          </a:p>
          <a:p>
            <a:r>
              <a:rPr lang="ar-IQ" dirty="0">
                <a:solidFill>
                  <a:schemeClr val="tx1"/>
                </a:solidFill>
                <a:cs typeface="PT Bold Heading" panose="02010400000000000000" pitchFamily="2" charset="-78"/>
              </a:rPr>
              <a:t>- </a:t>
            </a:r>
            <a:r>
              <a:rPr lang="en-US" dirty="0" err="1">
                <a:solidFill>
                  <a:schemeClr val="tx1"/>
                </a:solidFill>
                <a:cs typeface="PT Bold Heading" panose="02010400000000000000" pitchFamily="2" charset="-78"/>
              </a:rPr>
              <a:t>Heneri</a:t>
            </a:r>
            <a:r>
              <a:rPr lang="en-US" dirty="0">
                <a:solidFill>
                  <a:schemeClr val="tx1"/>
                </a:solidFill>
                <a:cs typeface="PT Bold Heading" panose="02010400000000000000" pitchFamily="2" charset="-78"/>
              </a:rPr>
              <a:t> Fayol – Industrial and General Administration - Geneva – International Management Institute 1929- P. 8</a:t>
            </a:r>
          </a:p>
          <a:p>
            <a:r>
              <a:rPr lang="ar-IQ" dirty="0">
                <a:solidFill>
                  <a:schemeClr val="tx1"/>
                </a:solidFill>
                <a:cs typeface="PT Bold Heading" panose="02010400000000000000" pitchFamily="2" charset="-78"/>
              </a:rPr>
              <a:t>- </a:t>
            </a:r>
            <a:r>
              <a:rPr lang="en-US" dirty="0">
                <a:solidFill>
                  <a:schemeClr val="tx1"/>
                </a:solidFill>
                <a:cs typeface="PT Bold Heading" panose="02010400000000000000" pitchFamily="2" charset="-78"/>
              </a:rPr>
              <a:t>Luther </a:t>
            </a:r>
            <a:r>
              <a:rPr lang="en-US" dirty="0" err="1">
                <a:solidFill>
                  <a:schemeClr val="tx1"/>
                </a:solidFill>
                <a:cs typeface="PT Bold Heading" panose="02010400000000000000" pitchFamily="2" charset="-78"/>
              </a:rPr>
              <a:t>Gulick</a:t>
            </a:r>
            <a:r>
              <a:rPr lang="en-US" dirty="0">
                <a:solidFill>
                  <a:schemeClr val="tx1"/>
                </a:solidFill>
                <a:cs typeface="PT Bold Heading" panose="02010400000000000000" pitchFamily="2" charset="-78"/>
              </a:rPr>
              <a:t> and Lyndall </a:t>
            </a:r>
            <a:r>
              <a:rPr lang="en-US" dirty="0" err="1">
                <a:solidFill>
                  <a:schemeClr val="tx1"/>
                </a:solidFill>
                <a:cs typeface="PT Bold Heading" panose="02010400000000000000" pitchFamily="2" charset="-78"/>
              </a:rPr>
              <a:t>Urick</a:t>
            </a:r>
            <a:r>
              <a:rPr lang="en-US" dirty="0">
                <a:solidFill>
                  <a:schemeClr val="tx1"/>
                </a:solidFill>
                <a:cs typeface="PT Bold Heading" panose="02010400000000000000" pitchFamily="2" charset="-78"/>
              </a:rPr>
              <a:t> - Papers - </a:t>
            </a:r>
            <a:r>
              <a:rPr lang="en-US" dirty="0" err="1">
                <a:solidFill>
                  <a:schemeClr val="tx1"/>
                </a:solidFill>
                <a:cs typeface="PT Bold Heading" panose="02010400000000000000" pitchFamily="2" charset="-78"/>
              </a:rPr>
              <a:t>NewYork</a:t>
            </a:r>
            <a:r>
              <a:rPr lang="en-US" dirty="0">
                <a:solidFill>
                  <a:schemeClr val="tx1"/>
                </a:solidFill>
                <a:cs typeface="PT Bold Heading" panose="02010400000000000000" pitchFamily="2" charset="-78"/>
              </a:rPr>
              <a:t> - Institute Public Administration -1937</a:t>
            </a:r>
          </a:p>
          <a:p>
            <a:r>
              <a:rPr lang="ar-IQ" dirty="0">
                <a:solidFill>
                  <a:schemeClr val="tx1"/>
                </a:solidFill>
                <a:cs typeface="PT Bold Heading" panose="02010400000000000000" pitchFamily="2" charset="-78"/>
              </a:rPr>
              <a:t>- عبد الباري دره- الهيكلية الادارية في الاردن- ورقة التعليم </a:t>
            </a:r>
            <a:r>
              <a:rPr lang="ar-IQ" dirty="0" err="1">
                <a:solidFill>
                  <a:schemeClr val="tx1"/>
                </a:solidFill>
                <a:cs typeface="PT Bold Heading" panose="02010400000000000000" pitchFamily="2" charset="-78"/>
              </a:rPr>
              <a:t>الجامعى</a:t>
            </a:r>
            <a:r>
              <a:rPr lang="ar-IQ" dirty="0">
                <a:solidFill>
                  <a:schemeClr val="tx1"/>
                </a:solidFill>
                <a:cs typeface="PT Bold Heading" panose="02010400000000000000" pitchFamily="2" charset="-78"/>
              </a:rPr>
              <a:t> في الاردن- عمان- مؤسسة عبدالحميد شومان- 2000م ص11.</a:t>
            </a:r>
            <a:endParaRPr lang="en-US" dirty="0">
              <a:solidFill>
                <a:schemeClr val="tx1"/>
              </a:solidFill>
              <a:cs typeface="PT Bold Heading" panose="02010400000000000000" pitchFamily="2" charset="-78"/>
            </a:endParaRPr>
          </a:p>
        </p:txBody>
      </p:sp>
    </p:spTree>
    <p:extLst>
      <p:ext uri="{BB962C8B-B14F-4D97-AF65-F5344CB8AC3E}">
        <p14:creationId xmlns:p14="http://schemas.microsoft.com/office/powerpoint/2010/main" xmlns="" val="265801974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472018"/>
            <a:ext cx="8064896" cy="477053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ar-IQ" sz="1600" dirty="0">
                <a:solidFill>
                  <a:schemeClr val="tx1"/>
                </a:solidFill>
                <a:latin typeface="Times New Roman" pitchFamily="18" charset="0"/>
                <a:cs typeface="Times New Roman" pitchFamily="18" charset="0"/>
              </a:rPr>
              <a:t>1-العمليات المتعاقبة :- وهي التخطيط والتنظيم ،ادارة الموارد البشرية (التوظيف)، القيادة والتوجيه ،التنسيق ،الرقابة ،اعداد التقارير ،اعداد الموازنات وتكون هذه العمليات وعمليات فرعية في العملية الادارية الكبرى.</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2. العمليات المستمرة : - هي الاتصالات اولا ، وحل المشكلات واتخاذ القرارات ثانية ، وهاتان العمليتان المستمرتان تتخللان كل عملية فرعية من العملية الادارية الكبرى . ويقسم الجيوسي </a:t>
            </a:r>
            <a:r>
              <a:rPr lang="ar-IQ" sz="1600" baseline="30000" dirty="0">
                <a:solidFill>
                  <a:schemeClr val="tx1"/>
                </a:solidFill>
                <a:latin typeface="Times New Roman" pitchFamily="18" charset="0"/>
                <a:cs typeface="Times New Roman" pitchFamily="18" charset="0"/>
              </a:rPr>
              <a:t>()</a:t>
            </a:r>
            <a:r>
              <a:rPr lang="ar-IQ" sz="1600" dirty="0">
                <a:solidFill>
                  <a:schemeClr val="tx1"/>
                </a:solidFill>
                <a:latin typeface="Times New Roman" pitchFamily="18" charset="0"/>
                <a:cs typeface="Times New Roman" pitchFamily="18" charset="0"/>
              </a:rPr>
              <a:t> وظائف الادارة الى مجموعتين رئيسيتين على النحو التالي 1.وظائف ادارية تتمثل في : - التخطيط ، التنظيم ، </a:t>
            </a:r>
            <a:r>
              <a:rPr lang="ar-IQ" sz="1600" dirty="0" err="1">
                <a:solidFill>
                  <a:schemeClr val="tx1"/>
                </a:solidFill>
                <a:latin typeface="Times New Roman" pitchFamily="18" charset="0"/>
                <a:cs typeface="Times New Roman" pitchFamily="18" charset="0"/>
              </a:rPr>
              <a:t>التوجيهه</a:t>
            </a:r>
            <a:r>
              <a:rPr lang="ar-IQ" sz="1600" dirty="0">
                <a:solidFill>
                  <a:schemeClr val="tx1"/>
                </a:solidFill>
                <a:latin typeface="Times New Roman" pitchFamily="18" charset="0"/>
                <a:cs typeface="Times New Roman" pitchFamily="18" charset="0"/>
              </a:rPr>
              <a:t> ، الرقابة . 2. وظائف تنفيذية تتمثل في : - الانتاج ، التسويق ، التمويل ، الأفراد ، الموارد والآلات .</a:t>
            </a:r>
            <a:endParaRPr lang="en-US" sz="1600" dirty="0">
              <a:solidFill>
                <a:schemeClr val="tx1"/>
              </a:solidFill>
              <a:latin typeface="Times New Roman" pitchFamily="18" charset="0"/>
              <a:cs typeface="Times New Roman" pitchFamily="18" charset="0"/>
            </a:endParaRPr>
          </a:p>
          <a:p>
            <a:pPr lvl="0"/>
            <a:r>
              <a:rPr lang="ar-IQ" sz="1600" dirty="0">
                <a:solidFill>
                  <a:schemeClr val="tx1"/>
                </a:solidFill>
                <a:latin typeface="Times New Roman" pitchFamily="18" charset="0"/>
                <a:cs typeface="Times New Roman" pitchFamily="18" charset="0"/>
              </a:rPr>
              <a:t>اما وظائف الادارة من وجهه نظر عساف </a:t>
            </a:r>
            <a:r>
              <a:rPr lang="ar-IQ" sz="1600" dirty="0" err="1">
                <a:solidFill>
                  <a:schemeClr val="tx1"/>
                </a:solidFill>
                <a:latin typeface="Times New Roman" pitchFamily="18" charset="0"/>
                <a:cs typeface="Times New Roman" pitchFamily="18" charset="0"/>
              </a:rPr>
              <a:t>فانها</a:t>
            </a:r>
            <a:r>
              <a:rPr lang="ar-IQ" sz="1600" dirty="0">
                <a:solidFill>
                  <a:schemeClr val="tx1"/>
                </a:solidFill>
                <a:latin typeface="Times New Roman" pitchFamily="18" charset="0"/>
                <a:cs typeface="Times New Roman" pitchFamily="18" charset="0"/>
              </a:rPr>
              <a:t> كما يلي</a:t>
            </a:r>
            <a:r>
              <a:rPr lang="ar-IQ" sz="1600" baseline="30000" dirty="0">
                <a:solidFill>
                  <a:schemeClr val="tx1"/>
                </a:solidFill>
                <a:latin typeface="Times New Roman" pitchFamily="18" charset="0"/>
                <a:cs typeface="Times New Roman" pitchFamily="18" charset="0"/>
              </a:rPr>
              <a:t>()</a:t>
            </a:r>
            <a:r>
              <a:rPr lang="ar-IQ" sz="1600" dirty="0">
                <a:solidFill>
                  <a:schemeClr val="tx1"/>
                </a:solidFill>
                <a:latin typeface="Times New Roman" pitchFamily="18" charset="0"/>
                <a:cs typeface="Times New Roman" pitchFamily="18" charset="0"/>
              </a:rPr>
              <a:t> :-</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1- التخطيط       2- التنظيم      3- </a:t>
            </a:r>
            <a:r>
              <a:rPr lang="ar-IQ" sz="1600" dirty="0" err="1">
                <a:solidFill>
                  <a:schemeClr val="tx1"/>
                </a:solidFill>
                <a:latin typeface="Times New Roman" pitchFamily="18" charset="0"/>
                <a:cs typeface="Times New Roman" pitchFamily="18" charset="0"/>
              </a:rPr>
              <a:t>التوجيهه</a:t>
            </a:r>
            <a:r>
              <a:rPr lang="ar-IQ" sz="1600" dirty="0">
                <a:solidFill>
                  <a:schemeClr val="tx1"/>
                </a:solidFill>
                <a:latin typeface="Times New Roman" pitchFamily="18" charset="0"/>
                <a:cs typeface="Times New Roman" pitchFamily="18" charset="0"/>
              </a:rPr>
              <a:t>     4- التنسيق      5- الرقابة</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6. التوظيف        7- التمويل     8- التطوير</a:t>
            </a:r>
            <a:endParaRPr lang="en-US" sz="1600" dirty="0">
              <a:solidFill>
                <a:schemeClr val="tx1"/>
              </a:solidFill>
              <a:latin typeface="Times New Roman" pitchFamily="18" charset="0"/>
              <a:cs typeface="Times New Roman" pitchFamily="18" charset="0"/>
            </a:endParaRPr>
          </a:p>
          <a:p>
            <a:pPr lvl="0"/>
            <a:r>
              <a:rPr lang="ar-IQ" sz="1600" dirty="0">
                <a:solidFill>
                  <a:schemeClr val="tx1"/>
                </a:solidFill>
                <a:latin typeface="Times New Roman" pitchFamily="18" charset="0"/>
                <a:cs typeface="Times New Roman" pitchFamily="18" charset="0"/>
              </a:rPr>
              <a:t>يقول السيد</a:t>
            </a:r>
            <a:r>
              <a:rPr lang="ar-IQ" sz="1600" baseline="30000" dirty="0">
                <a:solidFill>
                  <a:schemeClr val="tx1"/>
                </a:solidFill>
                <a:latin typeface="Times New Roman" pitchFamily="18" charset="0"/>
                <a:cs typeface="Times New Roman" pitchFamily="18" charset="0"/>
              </a:rPr>
              <a:t>()</a:t>
            </a:r>
            <a:r>
              <a:rPr lang="ar-IQ" sz="1600" dirty="0">
                <a:solidFill>
                  <a:schemeClr val="tx1"/>
                </a:solidFill>
                <a:latin typeface="Times New Roman" pitchFamily="18" charset="0"/>
                <a:cs typeface="Times New Roman" pitchFamily="18" charset="0"/>
              </a:rPr>
              <a:t> ان وظائف الادارة تنقسم الى قسمين رئيسيين هما : ۔ 1. وظائف المدير : ويمكن تقسيمها الى اربع وظائف وهي : التخطيط والتنظيم والتوجيه والرقابة ، ولا يوجد فاصل زمني بين تلك الوظائف ، بل هي متداخلة وذات علاقة متبادلة . 2. وظائف المنظمة : ويمكن تحديد اهم تلك الوظائف على النحو التالي : وظيفة الانتاج ، وظيفة الشراء والتخزين ، وظيفة التسويق ، الوظيفة التمويلية ، وظيفة الأفراد.</a:t>
            </a:r>
            <a:endParaRPr lang="en-US" sz="1600" dirty="0">
              <a:solidFill>
                <a:schemeClr val="tx1"/>
              </a:solidFill>
              <a:latin typeface="Times New Roman" pitchFamily="18" charset="0"/>
              <a:cs typeface="Times New Roman" pitchFamily="18" charset="0"/>
            </a:endParaRPr>
          </a:p>
          <a:p>
            <a:r>
              <a:rPr lang="ar-IQ" sz="1600" b="1" dirty="0">
                <a:solidFill>
                  <a:schemeClr val="tx1"/>
                </a:solidFill>
                <a:latin typeface="Times New Roman" pitchFamily="18" charset="0"/>
                <a:cs typeface="Times New Roman" pitchFamily="18" charset="0"/>
              </a:rPr>
              <a:t>مجالات الادارة :- </a:t>
            </a:r>
            <a:r>
              <a:rPr lang="ar-IQ" sz="1600" dirty="0">
                <a:solidFill>
                  <a:schemeClr val="tx1"/>
                </a:solidFill>
                <a:latin typeface="Times New Roman" pitchFamily="18" charset="0"/>
                <a:cs typeface="Times New Roman" pitchFamily="18" charset="0"/>
              </a:rPr>
              <a:t>هناك اربع مجالات للإدارة من حيث الهدف والاسلوب وطبيعة التكوين وهذه المجالات هي</a:t>
            </a:r>
            <a:r>
              <a:rPr lang="ar-IQ" sz="1600" baseline="30000" dirty="0">
                <a:solidFill>
                  <a:schemeClr val="tx1"/>
                </a:solidFill>
                <a:latin typeface="Times New Roman" pitchFamily="18" charset="0"/>
                <a:cs typeface="Times New Roman" pitchFamily="18" charset="0"/>
              </a:rPr>
              <a:t>()</a:t>
            </a:r>
            <a:r>
              <a:rPr lang="ar-IQ" sz="1600" dirty="0">
                <a:solidFill>
                  <a:schemeClr val="tx1"/>
                </a:solidFill>
                <a:latin typeface="Times New Roman" pitchFamily="18" charset="0"/>
                <a:cs typeface="Times New Roman" pitchFamily="18" charset="0"/>
              </a:rPr>
              <a:t> :</a:t>
            </a:r>
            <a:endParaRPr lang="en-US" sz="1600" dirty="0">
              <a:solidFill>
                <a:schemeClr val="tx1"/>
              </a:solidFill>
              <a:latin typeface="Times New Roman" pitchFamily="18" charset="0"/>
              <a:cs typeface="Times New Roman" pitchFamily="18" charset="0"/>
            </a:endParaRPr>
          </a:p>
          <a:p>
            <a:pPr lvl="0"/>
            <a:r>
              <a:rPr lang="ar-IQ" sz="1600" dirty="0">
                <a:solidFill>
                  <a:schemeClr val="tx1"/>
                </a:solidFill>
                <a:latin typeface="Times New Roman" pitchFamily="18" charset="0"/>
                <a:cs typeface="Times New Roman" pitchFamily="18" charset="0"/>
              </a:rPr>
              <a:t>مجال تطبيق الادارة في القطاع العام : الادارة العامة:-</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 محمد رسلان الجيوسي- مصدر سابق- ص22</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عبدالمعطي محمد عساف- مبادئ الادارة والمفاهيم والاتجاهات الحديثة- عمان- مكتب المحتسب- 1994- ص114.</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 عبدالمجيد السيد واخرون- الادارة والتنظيم والاساسيات- القاهرة- مكتبة عين الشمس- 1989-ص20.</a:t>
            </a:r>
            <a:endParaRPr lang="en-US" sz="1600" dirty="0">
              <a:solidFill>
                <a:schemeClr val="tx1"/>
              </a:solidFill>
              <a:latin typeface="Times New Roman" pitchFamily="18" charset="0"/>
              <a:cs typeface="Times New Roman" pitchFamily="18" charset="0"/>
            </a:endParaRPr>
          </a:p>
          <a:p>
            <a:r>
              <a:rPr lang="ar-IQ" sz="1600" dirty="0">
                <a:solidFill>
                  <a:schemeClr val="tx1"/>
                </a:solidFill>
                <a:latin typeface="Times New Roman" pitchFamily="18" charset="0"/>
                <a:cs typeface="Times New Roman" pitchFamily="18" charset="0"/>
              </a:rPr>
              <a:t>- بشير العلاق- مرجع سابق- ص26</a:t>
            </a:r>
            <a:endParaRPr lang="en-US"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8047788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332656"/>
            <a:ext cx="7776864" cy="477053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1600" dirty="0">
                <a:latin typeface="Times New Roman" pitchFamily="18" charset="0"/>
                <a:cs typeface="Times New Roman" pitchFamily="18" charset="0"/>
              </a:rPr>
              <a:t>1- وهي الادارة الحكومية التي تهدف لتقديم خدمة عامة للمجتمع اجهزة الدولة المختلفة ( وزارت - هيئات ) وغيرها.</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2- مجال تطبيق الادارة في القطاع الخاص : ادارة الاعمال : ۔ وهو مجال يتعلق بالمشروعات الاقتصادية ، التي ينصب هدفها في تحقيق الربح عن طريق النشاط في المجالات الانتاجية او الخدمية .</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3- مجال تطبيق الادارة في الهيئات والمنظمات التي لا تهدف الى الريح ، مثل النوادي والجمعيات الخيرية والطوعية والتعاونية .</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4- مجال تطبيق الادارة في المنظمات الدولية ، مثل منظمة الامم المتحدة ووكالاتها المختلفة والمتخصصة ، والهيئات القارية مثل الاتحاد الافريقي ، او الاتحاد الأوروبي ، والهيئات الاقليمية مثل جامعة الدول العربية.</a:t>
            </a:r>
            <a:endParaRPr lang="en-US" sz="1600" dirty="0">
              <a:latin typeface="Times New Roman" pitchFamily="18" charset="0"/>
              <a:cs typeface="Times New Roman" pitchFamily="18" charset="0"/>
            </a:endParaRPr>
          </a:p>
          <a:p>
            <a:pPr lvl="0"/>
            <a:r>
              <a:rPr lang="ar-IQ" sz="1600" dirty="0">
                <a:latin typeface="Times New Roman" pitchFamily="18" charset="0"/>
                <a:cs typeface="Times New Roman" pitchFamily="18" charset="0"/>
              </a:rPr>
              <a:t>وتقسم مجالات الادارة بشكل عام الى نوعين رئيسيين هما :-</a:t>
            </a:r>
            <a:endParaRPr lang="en-US" sz="1600" dirty="0">
              <a:latin typeface="Times New Roman" pitchFamily="18" charset="0"/>
              <a:cs typeface="Times New Roman" pitchFamily="18" charset="0"/>
            </a:endParaRPr>
          </a:p>
          <a:p>
            <a:pPr lvl="0"/>
            <a:r>
              <a:rPr lang="ar-IQ" sz="1600" dirty="0">
                <a:latin typeface="Times New Roman" pitchFamily="18" charset="0"/>
                <a:cs typeface="Times New Roman" pitchFamily="18" charset="0"/>
              </a:rPr>
              <a:t>الادارة العامة (ادارة القطاع العام) </a:t>
            </a:r>
            <a:r>
              <a:rPr lang="en-US" sz="1600" dirty="0">
                <a:latin typeface="Times New Roman" pitchFamily="18" charset="0"/>
                <a:cs typeface="Times New Roman" pitchFamily="18" charset="0"/>
              </a:rPr>
              <a:t>public </a:t>
            </a:r>
            <a:r>
              <a:rPr lang="en-US" sz="1600" dirty="0" err="1">
                <a:latin typeface="Times New Roman" pitchFamily="18" charset="0"/>
                <a:cs typeface="Times New Roman" pitchFamily="18" charset="0"/>
              </a:rPr>
              <a:t>Administratio</a:t>
            </a:r>
            <a:r>
              <a:rPr lang="ar-IQ" sz="1600" dirty="0">
                <a:latin typeface="Times New Roman" pitchFamily="18" charset="0"/>
                <a:cs typeface="Times New Roman" pitchFamily="18" charset="0"/>
              </a:rPr>
              <a:t> :- وهي تهتم بتنفيذ السياسات العامة للدولة عن طريق الاجهزة والدوائر والمؤسسات الحكومية المختلفة.</a:t>
            </a:r>
            <a:endParaRPr lang="en-US" sz="1600" dirty="0">
              <a:latin typeface="Times New Roman" pitchFamily="18" charset="0"/>
              <a:cs typeface="Times New Roman" pitchFamily="18" charset="0"/>
            </a:endParaRPr>
          </a:p>
          <a:p>
            <a:pPr lvl="0"/>
            <a:r>
              <a:rPr lang="ar-IQ" sz="1600" dirty="0">
                <a:latin typeface="Times New Roman" pitchFamily="18" charset="0"/>
                <a:cs typeface="Times New Roman" pitchFamily="18" charset="0"/>
              </a:rPr>
              <a:t>ادارة الاعمال (ادارة القطاع الخاص) </a:t>
            </a:r>
            <a:r>
              <a:rPr lang="en-US" sz="1600" dirty="0">
                <a:latin typeface="Times New Roman" pitchFamily="18" charset="0"/>
                <a:cs typeface="Times New Roman" pitchFamily="18" charset="0"/>
              </a:rPr>
              <a:t>Business </a:t>
            </a:r>
            <a:r>
              <a:rPr lang="en-US" sz="1600" dirty="0" err="1">
                <a:latin typeface="Times New Roman" pitchFamily="18" charset="0"/>
                <a:cs typeface="Times New Roman" pitchFamily="18" charset="0"/>
              </a:rPr>
              <a:t>Administratio</a:t>
            </a:r>
            <a:r>
              <a:rPr lang="en-US" sz="1600" dirty="0">
                <a:latin typeface="Times New Roman" pitchFamily="18" charset="0"/>
                <a:cs typeface="Times New Roman" pitchFamily="18" charset="0"/>
              </a:rPr>
              <a:t> </a:t>
            </a:r>
            <a:r>
              <a:rPr lang="ar-IQ" sz="1600" dirty="0">
                <a:latin typeface="Times New Roman" pitchFamily="18" charset="0"/>
                <a:cs typeface="Times New Roman" pitchFamily="18" charset="0"/>
              </a:rPr>
              <a:t>:- وهي ادارة النشاط الذي تؤديه المشروعات ذات الطابع الاقتصادي ، والتي تعمل على اشباع حاجات ورغبات المجتمع المادية والمعنوية ، وتهدف الى الربح لتلبية حاجاتها ورغباتها ايضا . </a:t>
            </a:r>
            <a:endParaRPr lang="en-US" sz="1600" dirty="0">
              <a:latin typeface="Times New Roman" pitchFamily="18" charset="0"/>
              <a:cs typeface="Times New Roman" pitchFamily="18" charset="0"/>
            </a:endParaRPr>
          </a:p>
          <a:p>
            <a:pPr lvl="0"/>
            <a:r>
              <a:rPr lang="ar-IQ" sz="1600" dirty="0">
                <a:latin typeface="Times New Roman" pitchFamily="18" charset="0"/>
                <a:cs typeface="Times New Roman" pitchFamily="18" charset="0"/>
              </a:rPr>
              <a:t>ويمكن القول ان الادارة موجودة في جميع جوانب الحياة ومجالاتها المختلفة ، مثل المجال الصناعي ، المجال التجاري ، المجال التربوي ، المجال الثقافي ، المجال الاجتماعي ، المجال السياسي ، وغيرها . اما مجال الادارة في الجوانب التنفيذية فانه يتضمن الآتي:- </a:t>
            </a:r>
            <a:r>
              <a:rPr lang="ar-IQ" sz="1600" baseline="300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lvl="0"/>
            <a:r>
              <a:rPr lang="ar-IQ" sz="1600" dirty="0">
                <a:latin typeface="Times New Roman" pitchFamily="18" charset="0"/>
                <a:cs typeface="Times New Roman" pitchFamily="18" charset="0"/>
              </a:rPr>
              <a:t>الادارة المالية : - اعداد الميزانية ، التكاليف ، ادارة الارباح ، وغيرها .</a:t>
            </a:r>
            <a:endParaRPr lang="en-US" sz="1600" dirty="0">
              <a:latin typeface="Times New Roman" pitchFamily="18" charset="0"/>
              <a:cs typeface="Times New Roman" pitchFamily="18" charset="0"/>
            </a:endParaRPr>
          </a:p>
          <a:p>
            <a:pPr lvl="0"/>
            <a:r>
              <a:rPr lang="ar-IQ" sz="1600" dirty="0">
                <a:latin typeface="Times New Roman" pitchFamily="18" charset="0"/>
                <a:cs typeface="Times New Roman" pitchFamily="18" charset="0"/>
              </a:rPr>
              <a:t>ادارة الافراد : - التدريب ، النقل ، العقوبات ، التقاعد ، الضمان الاجتماعي وغيرها.</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 </a:t>
            </a:r>
            <a:r>
              <a:rPr lang="ar-IQ" sz="1600" dirty="0" err="1">
                <a:latin typeface="Times New Roman" pitchFamily="18" charset="0"/>
                <a:cs typeface="Times New Roman" pitchFamily="18" charset="0"/>
              </a:rPr>
              <a:t>ربحى</a:t>
            </a:r>
            <a:r>
              <a:rPr lang="ar-IQ" sz="1600" dirty="0">
                <a:latin typeface="Times New Roman" pitchFamily="18" charset="0"/>
                <a:cs typeface="Times New Roman" pitchFamily="18" charset="0"/>
              </a:rPr>
              <a:t> مصطفى عليان- اسس الادارة المعاصرة- عمان- دار صفاء- 2006- ص23.</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2182349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404664"/>
            <a:ext cx="7560840" cy="563231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r>
              <a:rPr lang="ar-IQ" dirty="0">
                <a:latin typeface="Times New Roman" pitchFamily="18" charset="0"/>
                <a:cs typeface="Times New Roman" pitchFamily="18" charset="0"/>
              </a:rPr>
              <a:t>ادارة الشراء : - ومجالاتها : الكمية ، المكان ، النقل ، التخزين ، وغيرها .</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ar-IQ" dirty="0">
                <a:latin typeface="Times New Roman" pitchFamily="18" charset="0"/>
                <a:cs typeface="Times New Roman" pitchFamily="18" charset="0"/>
              </a:rPr>
              <a:t>ادارة الانتاج : - ومجالها : التخطيط الانتاجي ، الرقابة على الانتاج ، الجودة ، الكمية ، المتابعة ، وغيرها .</a:t>
            </a:r>
            <a:endParaRPr lang="en-US" dirty="0">
              <a:latin typeface="Times New Roman" pitchFamily="18" charset="0"/>
              <a:cs typeface="Times New Roman" pitchFamily="18" charset="0"/>
            </a:endParaRPr>
          </a:p>
          <a:p>
            <a:pPr lvl="0"/>
            <a:r>
              <a:rPr lang="ar-IQ" dirty="0">
                <a:latin typeface="Times New Roman" pitchFamily="18" charset="0"/>
                <a:cs typeface="Times New Roman" pitchFamily="18" charset="0"/>
              </a:rPr>
              <a:t>ادارة الحركة والنقل : - ومجالها : التخزين ، التعبئة و التغليف ، وسائل النقل وغيرها .</a:t>
            </a:r>
            <a:endParaRPr lang="en-US" dirty="0">
              <a:latin typeface="Times New Roman" pitchFamily="18" charset="0"/>
              <a:cs typeface="Times New Roman" pitchFamily="18" charset="0"/>
            </a:endParaRPr>
          </a:p>
          <a:p>
            <a:pPr lvl="0"/>
            <a:r>
              <a:rPr lang="ar-IQ" dirty="0">
                <a:latin typeface="Times New Roman" pitchFamily="18" charset="0"/>
                <a:cs typeface="Times New Roman" pitchFamily="18" charset="0"/>
              </a:rPr>
              <a:t>ادارة التسويق : - وتتضمن : البحث التسويقي ، التسعير ، التوزيع ، الاعلان و والدعاية ، البيع ، وغيرها. </a:t>
            </a:r>
            <a:endParaRPr lang="en-US" dirty="0">
              <a:latin typeface="Times New Roman" pitchFamily="18" charset="0"/>
              <a:cs typeface="Times New Roman" pitchFamily="18" charset="0"/>
            </a:endParaRPr>
          </a:p>
          <a:p>
            <a:pPr lvl="0"/>
            <a:r>
              <a:rPr lang="ar-IQ" dirty="0">
                <a:latin typeface="Times New Roman" pitchFamily="18" charset="0"/>
                <a:cs typeface="Times New Roman" pitchFamily="18" charset="0"/>
              </a:rPr>
              <a:t>يقول العساف</a:t>
            </a:r>
            <a:r>
              <a:rPr lang="ar-IQ" baseline="30000" dirty="0">
                <a:latin typeface="Times New Roman" pitchFamily="18" charset="0"/>
                <a:cs typeface="Times New Roman" pitchFamily="18" charset="0"/>
              </a:rPr>
              <a:t>()</a:t>
            </a:r>
            <a:r>
              <a:rPr lang="ar-IQ" dirty="0">
                <a:latin typeface="Times New Roman" pitchFamily="18" charset="0"/>
                <a:cs typeface="Times New Roman" pitchFamily="18" charset="0"/>
              </a:rPr>
              <a:t> ان مجالات الادارة كما يلي :</a:t>
            </a:r>
            <a:endParaRPr lang="en-US" dirty="0">
              <a:latin typeface="Times New Roman" pitchFamily="18" charset="0"/>
              <a:cs typeface="Times New Roman" pitchFamily="18" charset="0"/>
            </a:endParaRPr>
          </a:p>
          <a:p>
            <a:pPr lvl="0"/>
            <a:r>
              <a:rPr lang="ar-IQ" dirty="0">
                <a:latin typeface="Times New Roman" pitchFamily="18" charset="0"/>
                <a:cs typeface="Times New Roman" pitchFamily="18" charset="0"/>
              </a:rPr>
              <a:t>المجال الدولي : - وهو المجال الخاص بالعلاقات والمنظمات الدولية والاقليمية.</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ar-IQ" dirty="0">
                <a:latin typeface="Times New Roman" pitchFamily="18" charset="0"/>
                <a:cs typeface="Times New Roman" pitchFamily="18" charset="0"/>
              </a:rPr>
              <a:t>مجال الدولة : - وهو المجال الخاص بكل دولة على حده ، الادارة العامة</a:t>
            </a:r>
            <a:endParaRPr lang="en-US" dirty="0">
              <a:latin typeface="Times New Roman" pitchFamily="18" charset="0"/>
              <a:cs typeface="Times New Roman" pitchFamily="18" charset="0"/>
            </a:endParaRPr>
          </a:p>
          <a:p>
            <a:pPr lvl="0"/>
            <a:r>
              <a:rPr lang="ar-IQ" dirty="0">
                <a:latin typeface="Times New Roman" pitchFamily="18" charset="0"/>
                <a:cs typeface="Times New Roman" pitchFamily="18" charset="0"/>
              </a:rPr>
              <a:t>المجال المحلى داخل الدولة : - وهو المجال الخاص بالمقاطعات </a:t>
            </a:r>
            <a:r>
              <a:rPr lang="ar-IQ" dirty="0" err="1">
                <a:latin typeface="Times New Roman" pitchFamily="18" charset="0"/>
                <a:cs typeface="Times New Roman" pitchFamily="18" charset="0"/>
              </a:rPr>
              <a:t>اوالمحافظات</a:t>
            </a:r>
            <a:r>
              <a:rPr lang="ar-IQ" dirty="0">
                <a:latin typeface="Times New Roman" pitchFamily="18" charset="0"/>
                <a:cs typeface="Times New Roman" pitchFamily="18" charset="0"/>
              </a:rPr>
              <a:t> </a:t>
            </a:r>
            <a:r>
              <a:rPr lang="ar-IQ" dirty="0" err="1">
                <a:latin typeface="Times New Roman" pitchFamily="18" charset="0"/>
                <a:cs typeface="Times New Roman" pitchFamily="18" charset="0"/>
              </a:rPr>
              <a:t>اوالبلديات</a:t>
            </a:r>
            <a:r>
              <a:rPr lang="ar-IQ" dirty="0">
                <a:latin typeface="Times New Roman" pitchFamily="18" charset="0"/>
                <a:cs typeface="Times New Roman" pitchFamily="18" charset="0"/>
              </a:rPr>
              <a:t> الولايات - </a:t>
            </a:r>
            <a:r>
              <a:rPr lang="ar-IQ" dirty="0" err="1">
                <a:latin typeface="Times New Roman" pitchFamily="18" charset="0"/>
                <a:cs typeface="Times New Roman" pitchFamily="18" charset="0"/>
              </a:rPr>
              <a:t>المعتمديات</a:t>
            </a:r>
            <a:r>
              <a:rPr lang="ar-IQ" dirty="0">
                <a:latin typeface="Times New Roman" pitchFamily="18" charset="0"/>
                <a:cs typeface="Times New Roman" pitchFamily="18" charset="0"/>
              </a:rPr>
              <a:t> - المحليات ) </a:t>
            </a:r>
            <a:endParaRPr lang="en-US" dirty="0">
              <a:latin typeface="Times New Roman" pitchFamily="18" charset="0"/>
              <a:cs typeface="Times New Roman" pitchFamily="18" charset="0"/>
            </a:endParaRPr>
          </a:p>
          <a:p>
            <a:pPr lvl="0"/>
            <a:r>
              <a:rPr lang="ar-IQ" dirty="0">
                <a:latin typeface="Times New Roman" pitchFamily="18" charset="0"/>
                <a:cs typeface="Times New Roman" pitchFamily="18" charset="0"/>
              </a:rPr>
              <a:t>مجال المنظمات او مشروعات الأعمال : والتي يقوم بها القطاع الخاص ( ادارة الاعمال ) .</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ar-IQ" dirty="0">
                <a:latin typeface="Times New Roman" pitchFamily="18" charset="0"/>
                <a:cs typeface="Times New Roman" pitchFamily="18" charset="0"/>
              </a:rPr>
              <a:t>مجال الجماعات المهنية أو السياسية أو الخيرية : وتشمل النقابات والاتحادات والاحزاب والجمعيات المختلفة</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ar-IQ" dirty="0">
                <a:latin typeface="Times New Roman" pitchFamily="18" charset="0"/>
                <a:cs typeface="Times New Roman" pitchFamily="18" charset="0"/>
              </a:rPr>
              <a:t>مجال الأسرة : وتسمى الادارة المنزلية</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ar-IQ" dirty="0">
                <a:latin typeface="Times New Roman" pitchFamily="18" charset="0"/>
                <a:cs typeface="Times New Roman" pitchFamily="18" charset="0"/>
              </a:rPr>
              <a:t>المجالات القطاعية المختلفة : - كالقطاع التعليمي ( الادارة التعليمية ، القطاع الصحي ( الادارة الصحية ) ، وهكذا ....</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ar-IQ" dirty="0">
                <a:latin typeface="Times New Roman" pitchFamily="18" charset="0"/>
                <a:cs typeface="Times New Roman" pitchFamily="18" charset="0"/>
              </a:rPr>
              <a:t>المجالات الوظيفية : - وتسمى الادارة حسب طبيعة الوظائف التي تقوم على تأديتها مثل ( ادارة المبيعات - ادارة الأمن والسلامة ) وهكذا .... </a:t>
            </a:r>
            <a:endParaRPr lang="en-US" dirty="0">
              <a:latin typeface="Times New Roman" pitchFamily="18" charset="0"/>
              <a:cs typeface="Times New Roman" pitchFamily="18" charset="0"/>
            </a:endParaRPr>
          </a:p>
          <a:p>
            <a:r>
              <a:rPr lang="ar-IQ" dirty="0">
                <a:latin typeface="Times New Roman" pitchFamily="18" charset="0"/>
                <a:cs typeface="Times New Roman" pitchFamily="18" charset="0"/>
              </a:rPr>
              <a:t>-</a:t>
            </a:r>
            <a:r>
              <a:rPr lang="ar-IQ" dirty="0" err="1">
                <a:latin typeface="Times New Roman" pitchFamily="18" charset="0"/>
                <a:cs typeface="Times New Roman" pitchFamily="18" charset="0"/>
              </a:rPr>
              <a:t>ىعبد</a:t>
            </a:r>
            <a:r>
              <a:rPr lang="ar-IQ" dirty="0">
                <a:latin typeface="Times New Roman" pitchFamily="18" charset="0"/>
                <a:cs typeface="Times New Roman" pitchFamily="18" charset="0"/>
              </a:rPr>
              <a:t> المعطي محمد عساف- مصدر سابق- ص28.</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707823654"/>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548680"/>
            <a:ext cx="7848872" cy="535531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ar-IQ" b="1" dirty="0">
                <a:solidFill>
                  <a:schemeClr val="tx1"/>
                </a:solidFill>
                <a:latin typeface="Times New Roman" pitchFamily="18" charset="0"/>
                <a:cs typeface="Times New Roman" pitchFamily="18" charset="0"/>
              </a:rPr>
              <a:t>ما طبيعة الادارة ( علم - فن - مهنة ) :</a:t>
            </a:r>
            <a:endParaRPr lang="en-US" dirty="0">
              <a:solidFill>
                <a:schemeClr val="tx1"/>
              </a:solidFill>
              <a:latin typeface="Times New Roman" pitchFamily="18" charset="0"/>
              <a:cs typeface="Times New Roman" pitchFamily="18" charset="0"/>
            </a:endParaRPr>
          </a:p>
          <a:p>
            <a:r>
              <a:rPr lang="ar-IQ" dirty="0">
                <a:solidFill>
                  <a:schemeClr val="tx1"/>
                </a:solidFill>
                <a:latin typeface="Times New Roman" pitchFamily="18" charset="0"/>
                <a:cs typeface="Times New Roman" pitchFamily="18" charset="0"/>
              </a:rPr>
              <a:t> كثر الجدل بين رجال الفكر الاداري حول طبيعة الادارة ، كونها علم ، ام فن ، ام مهنة ، ام مزيج من كل ذلك ؟</a:t>
            </a:r>
            <a:endParaRPr lang="en-US" dirty="0">
              <a:solidFill>
                <a:schemeClr val="tx1"/>
              </a:solidFill>
              <a:latin typeface="Times New Roman" pitchFamily="18" charset="0"/>
              <a:cs typeface="Times New Roman" pitchFamily="18" charset="0"/>
            </a:endParaRPr>
          </a:p>
          <a:p>
            <a:pPr lvl="0"/>
            <a:r>
              <a:rPr lang="ar-IQ" b="1" dirty="0">
                <a:solidFill>
                  <a:schemeClr val="tx1"/>
                </a:solidFill>
                <a:latin typeface="Times New Roman" pitchFamily="18" charset="0"/>
                <a:cs typeface="Times New Roman" pitchFamily="18" charset="0"/>
              </a:rPr>
              <a:t>العلم</a:t>
            </a:r>
            <a:r>
              <a:rPr lang="ar-IQ" dirty="0">
                <a:solidFill>
                  <a:schemeClr val="tx1"/>
                </a:solidFill>
                <a:latin typeface="Times New Roman" pitchFamily="18" charset="0"/>
                <a:cs typeface="Times New Roman" pitchFamily="18" charset="0"/>
              </a:rPr>
              <a:t>:- هو مجموعة منظمة من المعرفة ، والتي تم تجميعها وقبولها بالإشارة الى فهم الحقائق الأساسية المتعلقة بظاهرة معينة او موضوع دراسة ما ، وهذه المجموعة من المعرفة تكون موضوعية وخالية من التحيز والميول ، ومنصفة ومرتبة حتى يسهل فهمها ، واهم ما يميز العلم هو كشف وفهم العلاقات التي تقوم بالظواهر المختلفة ، وله القدرة على التنبؤ والضبط . </a:t>
            </a:r>
            <a:endParaRPr lang="en-US" dirty="0">
              <a:solidFill>
                <a:schemeClr val="tx1"/>
              </a:solidFill>
              <a:latin typeface="Times New Roman" pitchFamily="18" charset="0"/>
              <a:cs typeface="Times New Roman" pitchFamily="18" charset="0"/>
            </a:endParaRPr>
          </a:p>
          <a:p>
            <a:pPr lvl="0"/>
            <a:r>
              <a:rPr lang="ar-IQ" b="1" dirty="0">
                <a:solidFill>
                  <a:schemeClr val="tx1"/>
                </a:solidFill>
                <a:latin typeface="Times New Roman" pitchFamily="18" charset="0"/>
                <a:cs typeface="Times New Roman" pitchFamily="18" charset="0"/>
              </a:rPr>
              <a:t>هل الادارة علم ؟ </a:t>
            </a:r>
            <a:endParaRPr lang="en-US" dirty="0">
              <a:solidFill>
                <a:schemeClr val="tx1"/>
              </a:solidFill>
              <a:latin typeface="Times New Roman" pitchFamily="18" charset="0"/>
              <a:cs typeface="Times New Roman" pitchFamily="18" charset="0"/>
            </a:endParaRPr>
          </a:p>
          <a:p>
            <a:pPr lvl="0"/>
            <a:r>
              <a:rPr lang="ar-IQ" dirty="0">
                <a:solidFill>
                  <a:schemeClr val="tx1"/>
                </a:solidFill>
                <a:latin typeface="Times New Roman" pitchFamily="18" charset="0"/>
                <a:cs typeface="Times New Roman" pitchFamily="18" charset="0"/>
              </a:rPr>
              <a:t>الادارة لا تتصف بالشمول والدقة والقدرة على التنبؤ والضبط ، كما هو الحال في العلوم الطبيعية ( الكيمياء والفيزياء ) .</a:t>
            </a:r>
            <a:endParaRPr lang="en-US" dirty="0">
              <a:solidFill>
                <a:schemeClr val="tx1"/>
              </a:solidFill>
              <a:latin typeface="Times New Roman" pitchFamily="18" charset="0"/>
              <a:cs typeface="Times New Roman" pitchFamily="18" charset="0"/>
            </a:endParaRPr>
          </a:p>
          <a:p>
            <a:pPr lvl="0"/>
            <a:r>
              <a:rPr lang="en-US" dirty="0">
                <a:solidFill>
                  <a:schemeClr val="tx1"/>
                </a:solidFill>
                <a:latin typeface="Times New Roman" pitchFamily="18" charset="0"/>
                <a:cs typeface="Times New Roman" pitchFamily="18" charset="0"/>
              </a:rPr>
              <a:t> </a:t>
            </a:r>
            <a:r>
              <a:rPr lang="ar-IQ" dirty="0">
                <a:solidFill>
                  <a:schemeClr val="tx1"/>
                </a:solidFill>
                <a:latin typeface="Times New Roman" pitchFamily="18" charset="0"/>
                <a:cs typeface="Times New Roman" pitchFamily="18" charset="0"/>
              </a:rPr>
              <a:t>الادارة تنتمي اكثر الى العلوم الاجتماعية كعلم النفس والاجتماع ، لا نها تتعامل مع العنصر البشري بصورة واضحة ومؤثرة </a:t>
            </a:r>
            <a:endParaRPr lang="en-US" dirty="0">
              <a:solidFill>
                <a:schemeClr val="tx1"/>
              </a:solidFill>
              <a:latin typeface="Times New Roman" pitchFamily="18" charset="0"/>
              <a:cs typeface="Times New Roman" pitchFamily="18" charset="0"/>
            </a:endParaRPr>
          </a:p>
          <a:p>
            <a:pPr lvl="0"/>
            <a:r>
              <a:rPr lang="ar-IQ" dirty="0">
                <a:solidFill>
                  <a:schemeClr val="tx1"/>
                </a:solidFill>
                <a:latin typeface="Times New Roman" pitchFamily="18" charset="0"/>
                <a:cs typeface="Times New Roman" pitchFamily="18" charset="0"/>
              </a:rPr>
              <a:t>علم الادارة يعتبر حديثاً نسبياً ، والممارسة الادارية تأخذ بأساليب غير علمية عند اتخاذ القرارات الادارية ، ومن الصعوبة القيام بتجارب يمكن التحكم بها . و في ميدان الادارة.</a:t>
            </a:r>
            <a:endParaRPr lang="en-US" dirty="0">
              <a:solidFill>
                <a:schemeClr val="tx1"/>
              </a:solidFill>
              <a:latin typeface="Times New Roman" pitchFamily="18" charset="0"/>
              <a:cs typeface="Times New Roman" pitchFamily="18" charset="0"/>
            </a:endParaRPr>
          </a:p>
          <a:p>
            <a:pPr lvl="0"/>
            <a:r>
              <a:rPr lang="ar-IQ" b="1" dirty="0">
                <a:solidFill>
                  <a:schemeClr val="tx1"/>
                </a:solidFill>
                <a:latin typeface="Times New Roman" pitchFamily="18" charset="0"/>
                <a:cs typeface="Times New Roman" pitchFamily="18" charset="0"/>
              </a:rPr>
              <a:t>الفن:- </a:t>
            </a:r>
            <a:r>
              <a:rPr lang="ar-IQ" dirty="0">
                <a:solidFill>
                  <a:schemeClr val="tx1"/>
                </a:solidFill>
                <a:latin typeface="Times New Roman" pitchFamily="18" charset="0"/>
                <a:cs typeface="Times New Roman" pitchFamily="18" charset="0"/>
              </a:rPr>
              <a:t>الفن هو القدرة على استخدام المهارات والقدرات والمواهب الفريدة الناتجة عن الخبرة والممارسة ، ومدى القدرة على القيادة والتأثير في الآخرين ، وهو تطبيق المعرفة والعلم والخبرة في اداء العمل ، ومن ثم تصبح الادارة فن استخدام العلم .</a:t>
            </a:r>
            <a:endParaRPr lang="en-US" dirty="0">
              <a:solidFill>
                <a:schemeClr val="tx1"/>
              </a:solidFill>
              <a:latin typeface="Times New Roman" pitchFamily="18" charset="0"/>
              <a:cs typeface="Times New Roman" pitchFamily="18" charset="0"/>
            </a:endParaRPr>
          </a:p>
          <a:p>
            <a:pPr lvl="0"/>
            <a:r>
              <a:rPr lang="ar-IQ" b="1" dirty="0">
                <a:solidFill>
                  <a:schemeClr val="tx1"/>
                </a:solidFill>
                <a:latin typeface="Times New Roman" pitchFamily="18" charset="0"/>
                <a:cs typeface="Times New Roman" pitchFamily="18" charset="0"/>
              </a:rPr>
              <a:t>هل الادارة فن ؟</a:t>
            </a:r>
            <a:endParaRPr lang="en-US" dirty="0">
              <a:solidFill>
                <a:schemeClr val="tx1"/>
              </a:solidFill>
              <a:latin typeface="Times New Roman" pitchFamily="18" charset="0"/>
              <a:cs typeface="Times New Roman" pitchFamily="18" charset="0"/>
            </a:endParaRPr>
          </a:p>
          <a:p>
            <a:pPr lvl="0"/>
            <a:r>
              <a:rPr lang="en-US" dirty="0">
                <a:solidFill>
                  <a:schemeClr val="tx1"/>
                </a:solidFill>
                <a:latin typeface="Times New Roman" pitchFamily="18" charset="0"/>
                <a:cs typeface="Times New Roman" pitchFamily="18" charset="0"/>
              </a:rPr>
              <a:t> </a:t>
            </a:r>
            <a:r>
              <a:rPr lang="ar-IQ" dirty="0">
                <a:solidFill>
                  <a:schemeClr val="tx1"/>
                </a:solidFill>
                <a:latin typeface="Times New Roman" pitchFamily="18" charset="0"/>
                <a:cs typeface="Times New Roman" pitchFamily="18" charset="0"/>
              </a:rPr>
              <a:t>الفن هو تطبيق المعرفة او العلم او الخبرة في اداء العمل ، حيث تصبح الادارة هي فن استخدام العلم . </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87231450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77713"/>
            <a:ext cx="8352928" cy="575542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lgn="justLow">
              <a:lnSpc>
                <a:spcPct val="115000"/>
              </a:lnSpc>
              <a:buFont typeface="Symbol"/>
              <a:buChar char=""/>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الادارة فن ، لان المدير يجب ان يمتلك قدرة شخصية لتطبيق الافكار والنظريات والمبادئ الادارية بطريقة فنية - ذكية - لبقة تعكس الخبرة والتجربة والممارسة .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Symbol"/>
              <a:buChar char=""/>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الادارة تتطلب المرونة والقدرة على سرعة التصرف الحسن ، وهي تتعامل مع العنصر البشري .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spcAft>
                <a:spcPts val="1000"/>
              </a:spcAft>
              <a:buFont typeface="Times New Roman"/>
              <a:buAutoNum type="arabicPeriod"/>
              <a:tabLst>
                <a:tab pos="2637155" algn="ctr"/>
                <a:tab pos="5274310" algn="r"/>
              </a:tabLst>
            </a:pPr>
            <a:r>
              <a:rPr lang="ar-IQ" sz="1600" b="1" dirty="0" smtClean="0">
                <a:solidFill>
                  <a:schemeClr val="accent2">
                    <a:lumMod val="75000"/>
                  </a:schemeClr>
                </a:solidFill>
                <a:effectLst/>
                <a:latin typeface="Times New Roman" pitchFamily="18" charset="0"/>
                <a:ea typeface="Calibri"/>
                <a:cs typeface="Times New Roman" pitchFamily="18" charset="0"/>
              </a:rPr>
              <a:t>المهنة</a:t>
            </a:r>
            <a:r>
              <a:rPr lang="ar-IQ" sz="1600" dirty="0" smtClean="0">
                <a:solidFill>
                  <a:schemeClr val="accent2">
                    <a:lumMod val="75000"/>
                  </a:schemeClr>
                </a:solidFill>
                <a:effectLst/>
                <a:latin typeface="Times New Roman" pitchFamily="18" charset="0"/>
                <a:ea typeface="Calibri"/>
                <a:cs typeface="Times New Roman" pitchFamily="18" charset="0"/>
              </a:rPr>
              <a:t> :- المهنة عبارة عن سلسلة مدركة ومتعاقبة من مواقف وسلوكيات الفرد ، وتقترن هذه المواقف والسلوكيات مع انجاز العمل باستعمال خبرات ذات علاقة ، والقيام بنشاطات تكون قد تجمعت خلال الحياة العملية للفرد ولذا أنا نظرنا الى المهنة باعتبارها عملا مخصصة لخدمة الآخرين فيمكن القول ان الادارة مهنة ، اما اذا نظرنا من زاوية المعايير المهنية والحصول على ترخيص </a:t>
            </a:r>
            <a:r>
              <a:rPr lang="ar-IQ" sz="1600" dirty="0" err="1" smtClean="0">
                <a:solidFill>
                  <a:schemeClr val="accent2">
                    <a:lumMod val="75000"/>
                  </a:schemeClr>
                </a:solidFill>
                <a:effectLst/>
                <a:latin typeface="Times New Roman" pitchFamily="18" charset="0"/>
                <a:ea typeface="Calibri"/>
                <a:cs typeface="Times New Roman" pitchFamily="18" charset="0"/>
              </a:rPr>
              <a:t>المزاولتها</a:t>
            </a:r>
            <a:r>
              <a:rPr lang="ar-IQ" sz="1600" dirty="0" smtClean="0">
                <a:solidFill>
                  <a:schemeClr val="accent2">
                    <a:lumMod val="75000"/>
                  </a:schemeClr>
                </a:solidFill>
                <a:effectLst/>
                <a:latin typeface="Times New Roman" pitchFamily="18" charset="0"/>
                <a:ea typeface="Calibri"/>
                <a:cs typeface="Times New Roman" pitchFamily="18" charset="0"/>
              </a:rPr>
              <a:t> مثل الطب ، الطب البيطري ، القانون ، فإن الادارة طبقا لهذا المعنى لا يمكن أن تكون مهنة.</a:t>
            </a:r>
            <a:r>
              <a:rPr lang="ar-IQ" sz="1600" baseline="30000" dirty="0" smtClean="0">
                <a:solidFill>
                  <a:schemeClr val="accent2">
                    <a:lumMod val="75000"/>
                  </a:schemeClr>
                </a:solidFill>
                <a:effectLst/>
                <a:latin typeface="Times New Roman" pitchFamily="18" charset="0"/>
                <a:ea typeface="Calibri"/>
                <a:cs typeface="Times New Roman" pitchFamily="18" charset="0"/>
              </a:rPr>
              <a:t>()</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600" b="1" dirty="0" smtClean="0">
                <a:solidFill>
                  <a:schemeClr val="accent2">
                    <a:lumMod val="75000"/>
                  </a:schemeClr>
                </a:solidFill>
                <a:effectLst/>
                <a:latin typeface="Times New Roman" pitchFamily="18" charset="0"/>
                <a:ea typeface="Calibri"/>
                <a:cs typeface="Times New Roman" pitchFamily="18" charset="0"/>
              </a:rPr>
              <a:t>1- يقول </a:t>
            </a:r>
            <a:r>
              <a:rPr lang="ar-IQ" sz="1600" b="1" dirty="0" err="1" smtClean="0">
                <a:solidFill>
                  <a:schemeClr val="accent2">
                    <a:lumMod val="75000"/>
                  </a:schemeClr>
                </a:solidFill>
                <a:effectLst/>
                <a:latin typeface="Times New Roman" pitchFamily="18" charset="0"/>
                <a:ea typeface="Calibri"/>
                <a:cs typeface="Times New Roman" pitchFamily="18" charset="0"/>
              </a:rPr>
              <a:t>القيروتي</a:t>
            </a:r>
            <a:r>
              <a:rPr lang="ar-IQ" sz="1600" b="1" dirty="0" smtClean="0">
                <a:solidFill>
                  <a:schemeClr val="accent2">
                    <a:lumMod val="75000"/>
                  </a:schemeClr>
                </a:solidFill>
                <a:effectLst/>
                <a:latin typeface="Times New Roman" pitchFamily="18" charset="0"/>
                <a:ea typeface="Calibri"/>
                <a:cs typeface="Times New Roman" pitchFamily="18" charset="0"/>
              </a:rPr>
              <a:t>:- </a:t>
            </a:r>
            <a:r>
              <a:rPr lang="ar-IQ" sz="1600" b="1" baseline="30000" dirty="0" smtClean="0">
                <a:solidFill>
                  <a:schemeClr val="accent2">
                    <a:lumMod val="75000"/>
                  </a:schemeClr>
                </a:solidFill>
                <a:effectLst/>
                <a:latin typeface="Times New Roman" pitchFamily="18" charset="0"/>
                <a:ea typeface="Calibri"/>
                <a:cs typeface="Times New Roman" pitchFamily="18" charset="0"/>
              </a:rPr>
              <a:t>()</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    الإدارة علم له قواعده وأصوله وتطبيقاته التي يمكن أن توفر الوقت والتكاليف والموارد على المجتمع بقطاعاته ومؤسساته العامة والخاصة ، وهو علم يافعة مازال في قمة حيويته ، ولكن لم يؤخذ على محمل الجد من كثير ممن قدر لهم أن يستفيدوا منه فكرة ومالاً.</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600" b="1" dirty="0" smtClean="0">
                <a:solidFill>
                  <a:schemeClr val="accent2">
                    <a:lumMod val="75000"/>
                  </a:schemeClr>
                </a:solidFill>
                <a:effectLst/>
                <a:latin typeface="Times New Roman" pitchFamily="18" charset="0"/>
                <a:ea typeface="Calibri"/>
                <a:cs typeface="Times New Roman" pitchFamily="18" charset="0"/>
              </a:rPr>
              <a:t>2- يقول الجيوسي</a:t>
            </a:r>
            <a:r>
              <a:rPr lang="ar-IQ" sz="1600" dirty="0" smtClean="0">
                <a:solidFill>
                  <a:schemeClr val="accent2">
                    <a:lumMod val="75000"/>
                  </a:schemeClr>
                </a:solidFill>
                <a:effectLst/>
                <a:latin typeface="Times New Roman" pitchFamily="18" charset="0"/>
                <a:ea typeface="Calibri"/>
                <a:cs typeface="Times New Roman" pitchFamily="18" charset="0"/>
              </a:rPr>
              <a:t>:- </a:t>
            </a:r>
            <a:r>
              <a:rPr lang="ar-IQ" sz="1600" baseline="30000" dirty="0" smtClean="0">
                <a:solidFill>
                  <a:schemeClr val="accent2">
                    <a:lumMod val="75000"/>
                  </a:schemeClr>
                </a:solidFill>
                <a:effectLst/>
                <a:latin typeface="Times New Roman" pitchFamily="18" charset="0"/>
                <a:ea typeface="Calibri"/>
                <a:cs typeface="Times New Roman" pitchFamily="18" charset="0"/>
              </a:rPr>
              <a:t>()</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    من الممكن دراسة الادارة كعلم ، واكتسابها والحصول على الخبرة والمهارة اثناء تطبيقها ، والشعور بها من خلال النتائج المحققة .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600" b="1" dirty="0" smtClean="0">
                <a:solidFill>
                  <a:schemeClr val="accent2">
                    <a:lumMod val="75000"/>
                  </a:schemeClr>
                </a:solidFill>
                <a:effectLst/>
                <a:latin typeface="Times New Roman" pitchFamily="18" charset="0"/>
                <a:ea typeface="Calibri"/>
                <a:cs typeface="Times New Roman" pitchFamily="18" charset="0"/>
              </a:rPr>
              <a:t>3- يقول العلاق:- </a:t>
            </a:r>
            <a:r>
              <a:rPr lang="ar-IQ" sz="1600" b="1" baseline="30000" dirty="0" smtClean="0">
                <a:solidFill>
                  <a:schemeClr val="accent2">
                    <a:lumMod val="75000"/>
                  </a:schemeClr>
                </a:solidFill>
                <a:effectLst/>
                <a:latin typeface="Times New Roman" pitchFamily="18" charset="0"/>
                <a:ea typeface="Calibri"/>
                <a:cs typeface="Times New Roman" pitchFamily="18" charset="0"/>
              </a:rPr>
              <a:t>()</a:t>
            </a:r>
            <a:endParaRPr lang="en-US" sz="1200" dirty="0" smtClean="0">
              <a:solidFill>
                <a:schemeClr val="accent2">
                  <a:lumMod val="75000"/>
                </a:schemeClr>
              </a:solidFill>
              <a:effectLst/>
              <a:latin typeface="Times New Roman" pitchFamily="18" charset="0"/>
              <a:ea typeface="Calibri"/>
              <a:cs typeface="Times New Roman" pitchFamily="18" charset="0"/>
            </a:endParaRPr>
          </a:p>
          <a:p>
            <a:r>
              <a:rPr lang="ar-IQ" sz="1050" dirty="0">
                <a:solidFill>
                  <a:schemeClr val="accent2">
                    <a:lumMod val="75000"/>
                  </a:schemeClr>
                </a:solidFill>
                <a:latin typeface="Times New Roman" pitchFamily="18" charset="0"/>
                <a:ea typeface="Calibri"/>
                <a:cs typeface="Times New Roman" pitchFamily="18" charset="0"/>
              </a:rPr>
              <a:t>- علي شريف واخرون- التنظيم والادارة- </a:t>
            </a:r>
            <a:r>
              <a:rPr lang="ar-IQ" sz="1050" dirty="0" err="1">
                <a:solidFill>
                  <a:schemeClr val="accent2">
                    <a:lumMod val="75000"/>
                  </a:schemeClr>
                </a:solidFill>
                <a:latin typeface="Times New Roman" pitchFamily="18" charset="0"/>
                <a:ea typeface="Calibri"/>
                <a:cs typeface="Times New Roman" pitchFamily="18" charset="0"/>
              </a:rPr>
              <a:t>بيرون</a:t>
            </a:r>
            <a:r>
              <a:rPr lang="ar-IQ" sz="1050" dirty="0">
                <a:solidFill>
                  <a:schemeClr val="accent2">
                    <a:lumMod val="75000"/>
                  </a:schemeClr>
                </a:solidFill>
                <a:latin typeface="Times New Roman" pitchFamily="18" charset="0"/>
                <a:ea typeface="Calibri"/>
                <a:cs typeface="Times New Roman" pitchFamily="18" charset="0"/>
              </a:rPr>
              <a:t>- دار الجامعية- 1989- ص19.</a:t>
            </a:r>
            <a:endParaRPr lang="en-US" sz="1050" dirty="0" smtClean="0">
              <a:solidFill>
                <a:schemeClr val="accent2">
                  <a:lumMod val="75000"/>
                </a:schemeClr>
              </a:solidFill>
              <a:effectLst/>
              <a:latin typeface="Times New Roman" pitchFamily="18" charset="0"/>
              <a:ea typeface="Calibri"/>
              <a:cs typeface="Times New Roman" pitchFamily="18" charset="0"/>
            </a:endParaRPr>
          </a:p>
          <a:p>
            <a:r>
              <a:rPr lang="ar-IQ" sz="1050" dirty="0">
                <a:solidFill>
                  <a:schemeClr val="accent2">
                    <a:lumMod val="75000"/>
                  </a:schemeClr>
                </a:solidFill>
                <a:latin typeface="Times New Roman" pitchFamily="18" charset="0"/>
                <a:ea typeface="Calibri"/>
                <a:cs typeface="Times New Roman" pitchFamily="18" charset="0"/>
              </a:rPr>
              <a:t>- محمد قاسم </a:t>
            </a:r>
            <a:r>
              <a:rPr lang="ar-IQ" sz="1050" dirty="0" err="1">
                <a:solidFill>
                  <a:schemeClr val="accent2">
                    <a:lumMod val="75000"/>
                  </a:schemeClr>
                </a:solidFill>
                <a:latin typeface="Times New Roman" pitchFamily="18" charset="0"/>
                <a:ea typeface="Calibri"/>
                <a:cs typeface="Times New Roman" pitchFamily="18" charset="0"/>
              </a:rPr>
              <a:t>القيروتي</a:t>
            </a:r>
            <a:r>
              <a:rPr lang="ar-IQ" sz="1050" dirty="0">
                <a:solidFill>
                  <a:schemeClr val="accent2">
                    <a:lumMod val="75000"/>
                  </a:schemeClr>
                </a:solidFill>
                <a:latin typeface="Times New Roman" pitchFamily="18" charset="0"/>
                <a:ea typeface="Calibri"/>
                <a:cs typeface="Times New Roman" pitchFamily="18" charset="0"/>
              </a:rPr>
              <a:t>- الادارة المعاصرة-عمان- دار الشروق- 1985- ص16.</a:t>
            </a:r>
            <a:endParaRPr lang="en-US" sz="1050" dirty="0" smtClean="0">
              <a:solidFill>
                <a:schemeClr val="accent2">
                  <a:lumMod val="75000"/>
                </a:schemeClr>
              </a:solidFill>
              <a:effectLst/>
              <a:latin typeface="Times New Roman" pitchFamily="18" charset="0"/>
              <a:ea typeface="Calibri"/>
              <a:cs typeface="Times New Roman" pitchFamily="18" charset="0"/>
            </a:endParaRPr>
          </a:p>
          <a:p>
            <a:r>
              <a:rPr lang="ar-IQ" sz="1050" dirty="0">
                <a:solidFill>
                  <a:schemeClr val="accent2">
                    <a:lumMod val="75000"/>
                  </a:schemeClr>
                </a:solidFill>
                <a:latin typeface="Times New Roman" pitchFamily="18" charset="0"/>
                <a:ea typeface="Calibri"/>
                <a:cs typeface="Times New Roman" pitchFamily="18" charset="0"/>
              </a:rPr>
              <a:t>- محمد رسلان الجيوسي- مصدر سابق- ص18.</a:t>
            </a:r>
            <a:endParaRPr lang="en-US" sz="1050" dirty="0" smtClean="0">
              <a:solidFill>
                <a:schemeClr val="accent2">
                  <a:lumMod val="75000"/>
                </a:schemeClr>
              </a:solidFill>
              <a:effectLst/>
              <a:latin typeface="Times New Roman" pitchFamily="18" charset="0"/>
              <a:ea typeface="Calibri"/>
              <a:cs typeface="Times New Roman" pitchFamily="18" charset="0"/>
            </a:endParaRPr>
          </a:p>
          <a:p>
            <a:r>
              <a:rPr lang="ar-IQ" sz="1050" dirty="0">
                <a:solidFill>
                  <a:schemeClr val="accent2">
                    <a:lumMod val="75000"/>
                  </a:schemeClr>
                </a:solidFill>
                <a:latin typeface="Times New Roman" pitchFamily="18" charset="0"/>
                <a:ea typeface="Calibri"/>
                <a:cs typeface="Times New Roman" pitchFamily="18" charset="0"/>
              </a:rPr>
              <a:t>- بشير العلاق- مصدر سابق- ص14.</a:t>
            </a:r>
            <a:endParaRPr lang="en-US" sz="1050" dirty="0">
              <a:solidFill>
                <a:schemeClr val="accent2">
                  <a:lumMod val="75000"/>
                </a:schemeClr>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2772485347"/>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400010"/>
            <a:ext cx="7920880" cy="477053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1600" dirty="0">
                <a:latin typeface="Times New Roman" pitchFamily="18" charset="0"/>
                <a:cs typeface="Times New Roman" pitchFamily="18" charset="0"/>
              </a:rPr>
              <a:t> الادارة علم قائم على اسس علمية ومبادئ منظمة ومفاهيم مرتبة ، وتستخدم ارقى الاساليب والابحاث والدراسات في حل المشكلات وفي التفاعل مع البيئة الداخلية والخارجية وصولا لتحقيق أهداف مادية ومعنوية وإنسانية للأطراف كافة . </a:t>
            </a:r>
            <a:endParaRPr lang="en-US" sz="1600" dirty="0">
              <a:latin typeface="Times New Roman" pitchFamily="18" charset="0"/>
              <a:cs typeface="Times New Roman" pitchFamily="18" charset="0"/>
            </a:endParaRPr>
          </a:p>
          <a:p>
            <a:r>
              <a:rPr lang="ar-IQ" sz="1600" b="1" dirty="0">
                <a:latin typeface="Times New Roman" pitchFamily="18" charset="0"/>
                <a:cs typeface="Times New Roman" pitchFamily="18" charset="0"/>
              </a:rPr>
              <a:t>4- يقول عليان :- </a:t>
            </a:r>
            <a:r>
              <a:rPr lang="ar-IQ" sz="1600" b="1" baseline="300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      اذا اعتبرت الادارة علماً فلا تصل لدرجة الدقة العلمية ، كما هو الحال في العلوم الطبيعية ، لان نتائج العلوم الطبيعية صحيحة وغير قابلة للجدل ، بينما نجد نتائج العلوم الادارية قابلة للجدل والمناقشة . ان علم الادارة مثل بقية العلوم الاجتماعية ليس علما مستقلا ، حيث استمد مساهمات كبيرة من علوم اخرى كعلم الاقتصاد وعلم النفس وعلم الاجتماع وغيرها من العلوم الانسانية والسلوكية .</a:t>
            </a:r>
            <a:endParaRPr lang="en-US" sz="1600" dirty="0">
              <a:latin typeface="Times New Roman" pitchFamily="18" charset="0"/>
              <a:cs typeface="Times New Roman" pitchFamily="18" charset="0"/>
            </a:endParaRPr>
          </a:p>
          <a:p>
            <a:r>
              <a:rPr lang="ar-IQ" sz="1600" b="1" dirty="0">
                <a:latin typeface="Times New Roman" pitchFamily="18" charset="0"/>
                <a:cs typeface="Times New Roman" pitchFamily="18" charset="0"/>
              </a:rPr>
              <a:t>5- يقول الصيرفي :-</a:t>
            </a:r>
            <a:r>
              <a:rPr lang="ar-IQ" sz="1600" dirty="0">
                <a:latin typeface="Times New Roman" pitchFamily="18" charset="0"/>
                <a:cs typeface="Times New Roman" pitchFamily="18" charset="0"/>
              </a:rPr>
              <a:t> </a:t>
            </a:r>
            <a:r>
              <a:rPr lang="ar-IQ" sz="1600" baseline="300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    علم الادارة يعتبر حديثاً نسبياً ، والممارسة الادارية تأخذ بأساليب غير علمية عند اتخاذ القرارات الادارية ، ومن الصعوبة القيام بتجارب يمكن التحكم بها.</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في ميدان الادارة . واذا نظرنا الى الادارة كعلم لوجدنا انها لا تتصف بالشمول والدقة والقدرة على التنبؤ والضبط كما هو الحال في العلوم الطبيعية الكيمياء - الفيزياء ) ، ولكن يمكن القول ان الادارة علم ينتمي الى مجموعة العلوم الاجتماعية كعلم النفس والاجتماع التي تتعامل مع العنصر البشري ، ومن ثم يمكن القول بان الادارة لن تكون علمة خالصة مثل العلوم الطبيعية .</a:t>
            </a:r>
            <a:endParaRPr lang="en-US" sz="1600" dirty="0">
              <a:latin typeface="Times New Roman" pitchFamily="18" charset="0"/>
              <a:cs typeface="Times New Roman" pitchFamily="18" charset="0"/>
            </a:endParaRPr>
          </a:p>
          <a:p>
            <a:pPr lvl="0"/>
            <a:r>
              <a:rPr lang="ar-IQ" sz="1600" b="1" dirty="0">
                <a:latin typeface="Times New Roman" pitchFamily="18" charset="0"/>
                <a:cs typeface="Times New Roman" pitchFamily="18" charset="0"/>
              </a:rPr>
              <a:t>يقول العساف :-</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       ان الادارة علم له قواعده ومبادئه الثابتة المحددة ، لأنها حقل من حقول المعرفة الانسانية له ما يميزه من قواعد ومبادئ عامة . ومهمة رجل الادارة تطبيق هذه القواعد والبادئ الادارية دون تحريف او تغيير وبذلك يحقق الكفاءة الادارية . </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 </a:t>
            </a:r>
            <a:r>
              <a:rPr lang="ar-IQ" sz="1600" dirty="0" err="1">
                <a:latin typeface="Times New Roman" pitchFamily="18" charset="0"/>
                <a:cs typeface="Times New Roman" pitchFamily="18" charset="0"/>
              </a:rPr>
              <a:t>ربحى</a:t>
            </a:r>
            <a:r>
              <a:rPr lang="ar-IQ" sz="1600" dirty="0">
                <a:latin typeface="Times New Roman" pitchFamily="18" charset="0"/>
                <a:cs typeface="Times New Roman" pitchFamily="18" charset="0"/>
              </a:rPr>
              <a:t> مصطفى عليان- مصدر سابق- ص29.</a:t>
            </a:r>
            <a:endParaRPr lang="en-US" sz="1600" dirty="0">
              <a:latin typeface="Times New Roman" pitchFamily="18" charset="0"/>
              <a:cs typeface="Times New Roman" pitchFamily="18" charset="0"/>
            </a:endParaRPr>
          </a:p>
          <a:p>
            <a:r>
              <a:rPr lang="ar-IQ" sz="1600" dirty="0">
                <a:latin typeface="Times New Roman" pitchFamily="18" charset="0"/>
                <a:cs typeface="Times New Roman" pitchFamily="18" charset="0"/>
              </a:rPr>
              <a:t>- محمد عبد الفتاح </a:t>
            </a:r>
            <a:r>
              <a:rPr lang="ar-IQ" sz="1600" dirty="0" err="1">
                <a:latin typeface="Times New Roman" pitchFamily="18" charset="0"/>
                <a:cs typeface="Times New Roman" pitchFamily="18" charset="0"/>
              </a:rPr>
              <a:t>الصريفي</a:t>
            </a:r>
            <a:r>
              <a:rPr lang="ar-IQ" sz="1600" dirty="0">
                <a:latin typeface="Times New Roman" pitchFamily="18" charset="0"/>
                <a:cs typeface="Times New Roman" pitchFamily="18" charset="0"/>
              </a:rPr>
              <a:t>- مصدر سابق- ص29.</a:t>
            </a:r>
          </a:p>
        </p:txBody>
      </p:sp>
    </p:spTree>
    <p:extLst>
      <p:ext uri="{BB962C8B-B14F-4D97-AF65-F5344CB8AC3E}">
        <p14:creationId xmlns:p14="http://schemas.microsoft.com/office/powerpoint/2010/main" xmlns="" val="173148667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1024752"/>
            <a:ext cx="7560840" cy="352391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lgn="justLow">
              <a:lnSpc>
                <a:spcPct val="115000"/>
              </a:lnSpc>
              <a:spcAft>
                <a:spcPts val="1000"/>
              </a:spcAft>
              <a:buFont typeface="Symbol"/>
              <a:buChar char=""/>
              <a:tabLst>
                <a:tab pos="2637155" algn="ctr"/>
                <a:tab pos="5274310" algn="r"/>
              </a:tabLst>
            </a:pPr>
            <a:r>
              <a:rPr lang="ar-IQ" b="1" dirty="0" smtClean="0">
                <a:effectLst/>
                <a:latin typeface="Calibri"/>
                <a:ea typeface="Calibri"/>
                <a:cs typeface="PT Bold Heading" panose="02010400000000000000" pitchFamily="2" charset="-78"/>
              </a:rPr>
              <a:t>واخيرا يمكن القول ان الادارة علم وفن</a:t>
            </a:r>
            <a:r>
              <a:rPr lang="ar-IQ" dirty="0" smtClean="0">
                <a:effectLst/>
                <a:latin typeface="Calibri"/>
                <a:ea typeface="Calibri"/>
                <a:cs typeface="PT Bold Heading" panose="02010400000000000000" pitchFamily="2" charset="-78"/>
              </a:rPr>
              <a:t> ، بمعنى أن الادارة لها قواعد ومبادئ عامة وفي الوقت نفسه يحتاج تطبيقها الى الخبرة والمهارة الشخصية ، وان تحقيق الفعالية الادارية من خلال مزج الركيزتين وهما ( القواعد والمبادي العلمية العامة ) و ( المهارات والخبرات الشخصية ) .</a:t>
            </a:r>
            <a:endParaRPr lang="en-US" sz="1400" dirty="0" smtClean="0">
              <a:effectLst/>
              <a:latin typeface="Calibri"/>
              <a:ea typeface="Calibri"/>
              <a:cs typeface="PT Bold Heading" panose="02010400000000000000" pitchFamily="2" charset="-78"/>
            </a:endParaRPr>
          </a:p>
          <a:p>
            <a:pPr algn="justLow">
              <a:lnSpc>
                <a:spcPct val="115000"/>
              </a:lnSpc>
              <a:spcAft>
                <a:spcPts val="1000"/>
              </a:spcAft>
              <a:tabLst>
                <a:tab pos="2637155" algn="ctr"/>
                <a:tab pos="5274310" algn="r"/>
              </a:tabLst>
            </a:pPr>
            <a:r>
              <a:rPr lang="en-US" b="1" dirty="0" smtClean="0">
                <a:effectLst/>
                <a:latin typeface="Simplified Arabic"/>
                <a:ea typeface="Calibri"/>
                <a:cs typeface="PT Bold Heading" panose="02010400000000000000" pitchFamily="2" charset="-78"/>
              </a:rPr>
              <a:t> </a:t>
            </a:r>
            <a:r>
              <a:rPr lang="ar-IQ" b="1" dirty="0">
                <a:latin typeface="Simplified Arabic"/>
                <a:ea typeface="Calibri"/>
                <a:cs typeface="PT Bold Heading" panose="02010400000000000000" pitchFamily="2" charset="-78"/>
              </a:rPr>
              <a:t>وهنالك عدة عوامل تحدد طبيعة الادارة وهي :</a:t>
            </a:r>
            <a:endParaRPr lang="en-US" sz="1400" dirty="0" smtClean="0">
              <a:effectLst/>
              <a:latin typeface="Calibri"/>
              <a:ea typeface="Calibri"/>
              <a:cs typeface="PT Bold Heading" panose="02010400000000000000" pitchFamily="2" charset="-78"/>
            </a:endParaRPr>
          </a:p>
          <a:p>
            <a:pPr marL="342900" lvl="0" indent="-342900" algn="justLow">
              <a:lnSpc>
                <a:spcPct val="115000"/>
              </a:lnSpc>
              <a:buFont typeface="+mj-lt"/>
              <a:buAutoNum type="arabicPeriod"/>
              <a:tabLst>
                <a:tab pos="2637155" algn="ctr"/>
                <a:tab pos="5274310" algn="r"/>
              </a:tabLst>
            </a:pPr>
            <a:r>
              <a:rPr lang="ar-IQ" dirty="0" smtClean="0">
                <a:effectLst/>
                <a:latin typeface="Calibri"/>
                <a:ea typeface="Calibri"/>
                <a:cs typeface="PT Bold Heading" panose="02010400000000000000" pitchFamily="2" charset="-78"/>
              </a:rPr>
              <a:t>الادارة تعمل في اطار اجتماعي .</a:t>
            </a:r>
            <a:endParaRPr lang="en-US" sz="1400" dirty="0" smtClean="0">
              <a:effectLst/>
              <a:latin typeface="Calibri"/>
              <a:ea typeface="Calibri"/>
              <a:cs typeface="PT Bold Heading" panose="02010400000000000000" pitchFamily="2" charset="-78"/>
            </a:endParaRPr>
          </a:p>
          <a:p>
            <a:pPr marL="342900" lvl="0" indent="-342900" algn="justLow">
              <a:lnSpc>
                <a:spcPct val="115000"/>
              </a:lnSpc>
              <a:buFont typeface="+mj-lt"/>
              <a:buAutoNum type="arabicPeriod"/>
              <a:tabLst>
                <a:tab pos="2637155" algn="ctr"/>
                <a:tab pos="5274310" algn="r"/>
              </a:tabLst>
            </a:pPr>
            <a:r>
              <a:rPr lang="en-US" dirty="0" smtClean="0">
                <a:effectLst/>
                <a:latin typeface="Simplified Arabic"/>
                <a:ea typeface="Calibri"/>
                <a:cs typeface="PT Bold Heading" panose="02010400000000000000" pitchFamily="2" charset="-78"/>
              </a:rPr>
              <a:t> </a:t>
            </a:r>
            <a:r>
              <a:rPr lang="ar-IQ" dirty="0">
                <a:latin typeface="Simplified Arabic"/>
                <a:ea typeface="Calibri"/>
                <a:cs typeface="PT Bold Heading" panose="02010400000000000000" pitchFamily="2" charset="-78"/>
              </a:rPr>
              <a:t>طبيعة الادارة تتفاوت مع طبيعة او مجال العمل .</a:t>
            </a:r>
            <a:endParaRPr lang="en-US" sz="1400" dirty="0" smtClean="0">
              <a:effectLst/>
              <a:latin typeface="Calibri"/>
              <a:ea typeface="Calibri"/>
              <a:cs typeface="PT Bold Heading" panose="02010400000000000000" pitchFamily="2" charset="-78"/>
            </a:endParaRPr>
          </a:p>
          <a:p>
            <a:pPr marL="342900" lvl="0" indent="-342900" algn="justLow">
              <a:lnSpc>
                <a:spcPct val="115000"/>
              </a:lnSpc>
              <a:buFont typeface="+mj-lt"/>
              <a:buAutoNum type="arabicPeriod"/>
              <a:tabLst>
                <a:tab pos="2637155" algn="ctr"/>
                <a:tab pos="5274310" algn="r"/>
              </a:tabLst>
            </a:pPr>
            <a:r>
              <a:rPr lang="en-US" dirty="0" smtClean="0">
                <a:effectLst/>
                <a:latin typeface="Simplified Arabic"/>
                <a:ea typeface="Calibri"/>
                <a:cs typeface="PT Bold Heading" panose="02010400000000000000" pitchFamily="2" charset="-78"/>
              </a:rPr>
              <a:t> </a:t>
            </a:r>
            <a:r>
              <a:rPr lang="ar-IQ" dirty="0">
                <a:latin typeface="Simplified Arabic"/>
                <a:ea typeface="Calibri"/>
                <a:cs typeface="PT Bold Heading" panose="02010400000000000000" pitchFamily="2" charset="-78"/>
              </a:rPr>
              <a:t>الانظمة الادارية تتكون من مجموعة من المستويات المختلفة .</a:t>
            </a:r>
            <a:endParaRPr lang="en-US" sz="1400" dirty="0" smtClean="0">
              <a:effectLst/>
              <a:latin typeface="Calibri"/>
              <a:ea typeface="Calibri"/>
              <a:cs typeface="PT Bold Heading" panose="02010400000000000000" pitchFamily="2" charset="-78"/>
            </a:endParaRPr>
          </a:p>
          <a:p>
            <a:pPr marL="342900" lvl="0" indent="-342900" algn="justLow">
              <a:lnSpc>
                <a:spcPct val="115000"/>
              </a:lnSpc>
              <a:buFont typeface="+mj-lt"/>
              <a:buAutoNum type="arabicPeriod"/>
              <a:tabLst>
                <a:tab pos="2637155" algn="ctr"/>
                <a:tab pos="5274310" algn="r"/>
              </a:tabLst>
            </a:pPr>
            <a:r>
              <a:rPr lang="en-US" dirty="0" smtClean="0">
                <a:effectLst/>
                <a:latin typeface="Simplified Arabic"/>
                <a:ea typeface="Calibri"/>
                <a:cs typeface="PT Bold Heading" panose="02010400000000000000" pitchFamily="2" charset="-78"/>
              </a:rPr>
              <a:t> </a:t>
            </a:r>
            <a:r>
              <a:rPr lang="ar-IQ" dirty="0">
                <a:latin typeface="Simplified Arabic"/>
                <a:ea typeface="Calibri"/>
                <a:cs typeface="PT Bold Heading" panose="02010400000000000000" pitchFamily="2" charset="-78"/>
              </a:rPr>
              <a:t>الادارة في مختلف مجالاتها بيروقراطية الى حد كبير .</a:t>
            </a:r>
            <a:endParaRPr lang="en-US" sz="1400" dirty="0" smtClean="0">
              <a:effectLst/>
              <a:latin typeface="Calibri"/>
              <a:ea typeface="Calibri"/>
              <a:cs typeface="PT Bold Heading" panose="02010400000000000000" pitchFamily="2" charset="-78"/>
            </a:endParaRPr>
          </a:p>
          <a:p>
            <a:pPr marL="342900" lvl="0" indent="-342900" algn="justLow">
              <a:lnSpc>
                <a:spcPct val="115000"/>
              </a:lnSpc>
              <a:spcAft>
                <a:spcPts val="1000"/>
              </a:spcAft>
              <a:buFont typeface="+mj-lt"/>
              <a:buAutoNum type="arabicPeriod"/>
              <a:tabLst>
                <a:tab pos="2637155" algn="ctr"/>
                <a:tab pos="5274310" algn="r"/>
              </a:tabLst>
            </a:pPr>
            <a:r>
              <a:rPr lang="en-US" dirty="0" smtClean="0">
                <a:effectLst/>
                <a:latin typeface="Simplified Arabic"/>
                <a:ea typeface="Calibri"/>
                <a:cs typeface="PT Bold Heading" panose="02010400000000000000" pitchFamily="2" charset="-78"/>
              </a:rPr>
              <a:t> </a:t>
            </a:r>
            <a:r>
              <a:rPr lang="ar-IQ" dirty="0">
                <a:latin typeface="Simplified Arabic"/>
                <a:ea typeface="Calibri"/>
                <a:cs typeface="PT Bold Heading" panose="02010400000000000000" pitchFamily="2" charset="-78"/>
              </a:rPr>
              <a:t>هنالك فرق بين انواع الادارة وبين المظاهر الرسمية وغير الرسمية في المنظمة.</a:t>
            </a:r>
            <a:endParaRPr lang="en-US" sz="1400" dirty="0">
              <a:effectLst/>
              <a:latin typeface="Calibri"/>
              <a:ea typeface="Calibri"/>
              <a:cs typeface="PT Bold Heading" panose="02010400000000000000" pitchFamily="2" charset="-78"/>
            </a:endParaRPr>
          </a:p>
        </p:txBody>
      </p:sp>
    </p:spTree>
    <p:extLst>
      <p:ext uri="{BB962C8B-B14F-4D97-AF65-F5344CB8AC3E}">
        <p14:creationId xmlns:p14="http://schemas.microsoft.com/office/powerpoint/2010/main" xmlns="" val="251616199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579672"/>
            <a:ext cx="8424936" cy="5652701"/>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pPr marL="142875" algn="ctr">
              <a:lnSpc>
                <a:spcPct val="115000"/>
              </a:lnSpc>
              <a:spcAft>
                <a:spcPts val="1000"/>
              </a:spcAft>
              <a:tabLst>
                <a:tab pos="2637155" algn="ctr"/>
                <a:tab pos="5274310" algn="r"/>
              </a:tabLst>
            </a:pPr>
            <a:r>
              <a:rPr lang="ar-IQ" sz="2000" b="1" u="sng" dirty="0" smtClean="0">
                <a:solidFill>
                  <a:srgbClr val="FFFF00"/>
                </a:solidFill>
                <a:effectLst/>
                <a:latin typeface="Calibri"/>
                <a:ea typeface="Calibri"/>
                <a:cs typeface="PT Bold Heading" panose="02010400000000000000" pitchFamily="2" charset="-78"/>
              </a:rPr>
              <a:t>المصادر</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احمد بن داؤود الاشعري- مقدمة في الادارة العامة- جدة- الشركة الخليجية للطباعة-2000-ص57.</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بشير العلاق- اسس الادارة الحديثة نظريات ومفاهيم- عمان- دار </a:t>
            </a:r>
            <a:r>
              <a:rPr lang="ar-IQ" sz="1400" dirty="0" err="1">
                <a:solidFill>
                  <a:srgbClr val="FFFF00"/>
                </a:solidFill>
                <a:latin typeface="Calibri"/>
                <a:ea typeface="Calibri"/>
                <a:cs typeface="PT Bold Heading" panose="02010400000000000000" pitchFamily="2" charset="-78"/>
              </a:rPr>
              <a:t>اليازورى</a:t>
            </a:r>
            <a:r>
              <a:rPr lang="ar-IQ" sz="1400" dirty="0">
                <a:solidFill>
                  <a:srgbClr val="FFFF00"/>
                </a:solidFill>
                <a:latin typeface="Calibri"/>
                <a:ea typeface="Calibri"/>
                <a:cs typeface="PT Bold Heading" panose="02010400000000000000" pitchFamily="2" charset="-78"/>
              </a:rPr>
              <a:t>- 1999- ص14</a:t>
            </a:r>
            <a:r>
              <a:rPr lang="ar-IQ" sz="1400" b="1" dirty="0" smtClean="0">
                <a:solidFill>
                  <a:srgbClr val="FFFF00"/>
                </a:solidFill>
                <a:effectLst/>
                <a:latin typeface="Calibri"/>
                <a:ea typeface="Calibri"/>
                <a:cs typeface="PT Bold Heading" panose="02010400000000000000" pitchFamily="2" charset="-78"/>
              </a:rPr>
              <a:t>.</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خليل محمد حسن الشماع- مبادئ </a:t>
            </a:r>
            <a:r>
              <a:rPr lang="ar-IQ" sz="1400" dirty="0" err="1">
                <a:solidFill>
                  <a:srgbClr val="FFFF00"/>
                </a:solidFill>
                <a:latin typeface="Calibri"/>
                <a:ea typeface="Calibri"/>
                <a:cs typeface="PT Bold Heading" panose="02010400000000000000" pitchFamily="2" charset="-78"/>
              </a:rPr>
              <a:t>الاادرة</a:t>
            </a:r>
            <a:r>
              <a:rPr lang="ar-IQ" sz="1400" dirty="0">
                <a:solidFill>
                  <a:srgbClr val="FFFF00"/>
                </a:solidFill>
                <a:latin typeface="Calibri"/>
                <a:ea typeface="Calibri"/>
                <a:cs typeface="PT Bold Heading" panose="02010400000000000000" pitchFamily="2" charset="-78"/>
              </a:rPr>
              <a:t>- عمان- دار المسيرة للنشر والتوزيع- الطبعة الثالثة-2002-ص13.</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err="1">
                <a:solidFill>
                  <a:srgbClr val="FFFF00"/>
                </a:solidFill>
                <a:latin typeface="Calibri"/>
                <a:ea typeface="Calibri"/>
                <a:cs typeface="PT Bold Heading" panose="02010400000000000000" pitchFamily="2" charset="-78"/>
              </a:rPr>
              <a:t>ربحى</a:t>
            </a:r>
            <a:r>
              <a:rPr lang="ar-IQ" sz="1400" dirty="0">
                <a:solidFill>
                  <a:srgbClr val="FFFF00"/>
                </a:solidFill>
                <a:latin typeface="Calibri"/>
                <a:ea typeface="Calibri"/>
                <a:cs typeface="PT Bold Heading" panose="02010400000000000000" pitchFamily="2" charset="-78"/>
              </a:rPr>
              <a:t> مصطفى عليان- ادارة المكتبات- ومراكز المعلومات- ورقة علمية- 1995م.</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err="1">
                <a:solidFill>
                  <a:srgbClr val="FFFF00"/>
                </a:solidFill>
                <a:latin typeface="Calibri"/>
                <a:ea typeface="Calibri"/>
                <a:cs typeface="PT Bold Heading" panose="02010400000000000000" pitchFamily="2" charset="-78"/>
              </a:rPr>
              <a:t>ربحى</a:t>
            </a:r>
            <a:r>
              <a:rPr lang="ar-IQ" sz="1400" dirty="0">
                <a:solidFill>
                  <a:srgbClr val="FFFF00"/>
                </a:solidFill>
                <a:latin typeface="Calibri"/>
                <a:ea typeface="Calibri"/>
                <a:cs typeface="PT Bold Heading" panose="02010400000000000000" pitchFamily="2" charset="-78"/>
              </a:rPr>
              <a:t> مصطفى عليان- اسس الادارة المعاصرة- عمان- دار صفاء- 2006- ص23.</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عادل حسن – الادارة- القاهرة- دار النشر- 1980- ص16</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عبد الباري دره- الهيكلية الادارية في الاردن- ورقة التعليم </a:t>
            </a:r>
            <a:r>
              <a:rPr lang="ar-IQ" sz="1400" dirty="0" err="1">
                <a:solidFill>
                  <a:srgbClr val="FFFF00"/>
                </a:solidFill>
                <a:latin typeface="Calibri"/>
                <a:ea typeface="Calibri"/>
                <a:cs typeface="PT Bold Heading" panose="02010400000000000000" pitchFamily="2" charset="-78"/>
              </a:rPr>
              <a:t>الجامعى</a:t>
            </a:r>
            <a:r>
              <a:rPr lang="ar-IQ" sz="1400" dirty="0">
                <a:solidFill>
                  <a:srgbClr val="FFFF00"/>
                </a:solidFill>
                <a:latin typeface="Calibri"/>
                <a:ea typeface="Calibri"/>
                <a:cs typeface="PT Bold Heading" panose="02010400000000000000" pitchFamily="2" charset="-78"/>
              </a:rPr>
              <a:t> في الاردن- عمان- مؤسسة عبدالحميد شومان- 2000م ص11.</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عبدالكريم درويش واخرون- اصول الادارة العامة- القاهرة- مكتبة الانجلو المصرية- ص4</a:t>
            </a:r>
            <a:r>
              <a:rPr lang="ar-IQ" sz="1400" b="1" dirty="0" smtClean="0">
                <a:solidFill>
                  <a:srgbClr val="FFFF00"/>
                </a:solidFill>
                <a:effectLst/>
                <a:latin typeface="Calibri"/>
                <a:ea typeface="Calibri"/>
                <a:cs typeface="PT Bold Heading" panose="02010400000000000000" pitchFamily="2" charset="-78"/>
              </a:rPr>
              <a:t>.</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عبدالمجيد السيد واخرون- الادارة والتنظيم والاساسيات- القاهرة- مكتبة عين الشمس- 1989-ص20.</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عبدالمعطي محمد عساف- مبادئ الادارة والمفاهيم والاتجاهات الحديثة- عمان- مكتب المحتسب- 1994- ص114.</a:t>
            </a:r>
            <a:endParaRPr lang="en-US" sz="1100" dirty="0" smtClean="0">
              <a:solidFill>
                <a:srgbClr val="FFFF00"/>
              </a:solidFill>
              <a:effectLst/>
              <a:latin typeface="Calibri"/>
              <a:ea typeface="Calibri"/>
              <a:cs typeface="PT Bold Heading" panose="02010400000000000000" pitchFamily="2" charset="-78"/>
            </a:endParaRPr>
          </a:p>
          <a:p>
            <a:pPr marL="342900" lvl="0" indent="-342900">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علي الشريف واخرون- التنظيم والادارة- الاسكندرية- الدار الجامعية- بدون سنة نشر- ص14</a:t>
            </a:r>
            <a:r>
              <a:rPr lang="ar-IQ" sz="1600" b="1" dirty="0" smtClean="0">
                <a:solidFill>
                  <a:srgbClr val="FFFF00"/>
                </a:solidFill>
                <a:effectLst/>
                <a:latin typeface="Calibri"/>
                <a:ea typeface="Calibri"/>
                <a:cs typeface="PT Bold Heading" panose="02010400000000000000" pitchFamily="2" charset="-78"/>
              </a:rPr>
              <a:t>.</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علي شريف واخرون- التنظيم والادارة- </a:t>
            </a:r>
            <a:r>
              <a:rPr lang="ar-IQ" sz="1400" dirty="0" err="1">
                <a:solidFill>
                  <a:srgbClr val="FFFF00"/>
                </a:solidFill>
                <a:latin typeface="Calibri"/>
                <a:ea typeface="Calibri"/>
                <a:cs typeface="PT Bold Heading" panose="02010400000000000000" pitchFamily="2" charset="-78"/>
              </a:rPr>
              <a:t>بيرون</a:t>
            </a:r>
            <a:r>
              <a:rPr lang="ar-IQ" sz="1400" dirty="0">
                <a:solidFill>
                  <a:srgbClr val="FFFF00"/>
                </a:solidFill>
                <a:latin typeface="Calibri"/>
                <a:ea typeface="Calibri"/>
                <a:cs typeface="PT Bold Heading" panose="02010400000000000000" pitchFamily="2" charset="-78"/>
              </a:rPr>
              <a:t>- دار الجامعية- 1989- ص19.</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كامل عبدالمقصود واخرون- وظائف الادارة- منشورات جامعة دمشق- بدون سنة نشر-ص18.</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محمد رسلان الجيوسي-علم تطبيق الادارة- عمان- دار المسيرة-2000- ص20.</a:t>
            </a:r>
            <a:endParaRPr lang="en-US" sz="1100" dirty="0" smtClean="0">
              <a:solidFill>
                <a:srgbClr val="FFFF00"/>
              </a:solidFill>
              <a:effectLst/>
              <a:latin typeface="Calibri"/>
              <a:ea typeface="Calibri"/>
              <a:cs typeface="PT Bold Heading" panose="02010400000000000000" pitchFamily="2" charset="-78"/>
            </a:endParaRPr>
          </a:p>
          <a:p>
            <a:pPr marL="342900" lvl="0" indent="-342900">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محمد عبدالفتاح الصيرفي- الادارة والاسس العلمية للمدير </a:t>
            </a:r>
            <a:r>
              <a:rPr lang="ar-IQ" sz="1400" dirty="0" err="1">
                <a:solidFill>
                  <a:srgbClr val="FFFF00"/>
                </a:solidFill>
                <a:latin typeface="Calibri"/>
                <a:ea typeface="Calibri"/>
                <a:cs typeface="PT Bold Heading" panose="02010400000000000000" pitchFamily="2" charset="-78"/>
              </a:rPr>
              <a:t>المبتدئى</a:t>
            </a:r>
            <a:r>
              <a:rPr lang="ar-IQ" sz="1400" dirty="0">
                <a:solidFill>
                  <a:srgbClr val="FFFF00"/>
                </a:solidFill>
                <a:latin typeface="Calibri"/>
                <a:ea typeface="Calibri"/>
                <a:cs typeface="PT Bold Heading" panose="02010400000000000000" pitchFamily="2" charset="-78"/>
              </a:rPr>
              <a:t>- ص10.</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محمد عبدالفتاح الصيرفي- مبادى التنظيم والادارة- عمان- دار المناهج-2006-ص23.</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spcAft>
                <a:spcPts val="1000"/>
              </a:spcAft>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محمد قاسم </a:t>
            </a:r>
            <a:r>
              <a:rPr lang="ar-IQ" sz="1400" dirty="0" err="1">
                <a:solidFill>
                  <a:srgbClr val="FFFF00"/>
                </a:solidFill>
                <a:latin typeface="Calibri"/>
                <a:ea typeface="Calibri"/>
                <a:cs typeface="PT Bold Heading" panose="02010400000000000000" pitchFamily="2" charset="-78"/>
              </a:rPr>
              <a:t>القريوتي</a:t>
            </a:r>
            <a:r>
              <a:rPr lang="ar-IQ" sz="1400" dirty="0">
                <a:solidFill>
                  <a:srgbClr val="FFFF00"/>
                </a:solidFill>
                <a:latin typeface="Calibri"/>
                <a:ea typeface="Calibri"/>
                <a:cs typeface="PT Bold Heading" panose="02010400000000000000" pitchFamily="2" charset="-78"/>
              </a:rPr>
              <a:t>- مبادئ الادارة النظريات والعمليات والوظائف- عمان- دار وائل- 2001- ص28.</a:t>
            </a:r>
            <a:endParaRPr lang="en-US" sz="1100" dirty="0" smtClean="0">
              <a:solidFill>
                <a:srgbClr val="FFFF00"/>
              </a:solidFill>
              <a:effectLst/>
              <a:latin typeface="Calibri"/>
              <a:ea typeface="Calibri"/>
              <a:cs typeface="PT Bold Heading" panose="02010400000000000000" pitchFamily="2" charset="-78"/>
            </a:endParaRPr>
          </a:p>
          <a:p>
            <a:pPr marL="342900" lvl="0" indent="-342900" algn="justLow">
              <a:buFont typeface="Symbol"/>
              <a:buChar char=""/>
            </a:pPr>
            <a:r>
              <a:rPr lang="ar-IQ" sz="1400" dirty="0">
                <a:solidFill>
                  <a:srgbClr val="FFFF00"/>
                </a:solidFill>
                <a:latin typeface="Calibri"/>
                <a:ea typeface="Calibri"/>
                <a:cs typeface="PT Bold Heading" panose="02010400000000000000" pitchFamily="2" charset="-78"/>
              </a:rPr>
              <a:t>محمد قاسم </a:t>
            </a:r>
            <a:r>
              <a:rPr lang="ar-IQ" sz="1400" dirty="0" err="1">
                <a:solidFill>
                  <a:srgbClr val="FFFF00"/>
                </a:solidFill>
                <a:latin typeface="Calibri"/>
                <a:ea typeface="Calibri"/>
                <a:cs typeface="PT Bold Heading" panose="02010400000000000000" pitchFamily="2" charset="-78"/>
              </a:rPr>
              <a:t>القيروتي</a:t>
            </a:r>
            <a:r>
              <a:rPr lang="ar-IQ" sz="1400" dirty="0">
                <a:solidFill>
                  <a:srgbClr val="FFFF00"/>
                </a:solidFill>
                <a:latin typeface="Calibri"/>
                <a:ea typeface="Calibri"/>
                <a:cs typeface="PT Bold Heading" panose="02010400000000000000" pitchFamily="2" charset="-78"/>
              </a:rPr>
              <a:t>- الادارة المعاصرة-عمان- دار الشروق- 1985- ص16.</a:t>
            </a:r>
            <a:endParaRPr lang="en-US" sz="1000" dirty="0" smtClean="0">
              <a:solidFill>
                <a:srgbClr val="FFFF00"/>
              </a:solidFill>
              <a:effectLst/>
              <a:latin typeface="Calibri"/>
              <a:ea typeface="Calibri"/>
              <a:cs typeface="PT Bold Heading" panose="02010400000000000000" pitchFamily="2" charset="-78"/>
            </a:endParaRPr>
          </a:p>
          <a:p>
            <a:pPr marL="342900" lvl="0" indent="-342900" algn="justLow">
              <a:lnSpc>
                <a:spcPct val="115000"/>
              </a:lnSpc>
              <a:spcAft>
                <a:spcPts val="1000"/>
              </a:spcAft>
              <a:buFont typeface="Symbol"/>
              <a:buChar char=""/>
              <a:tabLst>
                <a:tab pos="2637155" algn="ctr"/>
                <a:tab pos="5274310" algn="r"/>
              </a:tabLst>
            </a:pPr>
            <a:r>
              <a:rPr lang="ar-IQ" sz="1400" dirty="0">
                <a:solidFill>
                  <a:srgbClr val="FFFF00"/>
                </a:solidFill>
                <a:latin typeface="Calibri"/>
                <a:ea typeface="Calibri"/>
                <a:cs typeface="PT Bold Heading" panose="02010400000000000000" pitchFamily="2" charset="-78"/>
              </a:rPr>
              <a:t>مهدي </a:t>
            </a:r>
            <a:r>
              <a:rPr lang="ar-IQ" sz="1400" dirty="0" err="1">
                <a:solidFill>
                  <a:srgbClr val="FFFF00"/>
                </a:solidFill>
                <a:latin typeface="Calibri"/>
                <a:ea typeface="Calibri"/>
                <a:cs typeface="PT Bold Heading" panose="02010400000000000000" pitchFamily="2" charset="-78"/>
              </a:rPr>
              <a:t>زوليف</a:t>
            </a:r>
            <a:r>
              <a:rPr lang="ar-IQ" sz="1400" dirty="0">
                <a:solidFill>
                  <a:srgbClr val="FFFF00"/>
                </a:solidFill>
                <a:latin typeface="Calibri"/>
                <a:ea typeface="Calibri"/>
                <a:cs typeface="PT Bold Heading" panose="02010400000000000000" pitchFamily="2" charset="-78"/>
              </a:rPr>
              <a:t>- الادارة نظريات ومبادئ- عمان- دار الفكر- 2001- ص18.</a:t>
            </a:r>
            <a:endParaRPr lang="en-US" sz="1100" dirty="0">
              <a:solidFill>
                <a:srgbClr val="FFFF00"/>
              </a:solidFill>
              <a:effectLst/>
              <a:latin typeface="Calibri"/>
              <a:ea typeface="Calibri"/>
              <a:cs typeface="PT Bold Heading" panose="02010400000000000000" pitchFamily="2" charset="-78"/>
            </a:endParaRPr>
          </a:p>
        </p:txBody>
      </p:sp>
    </p:spTree>
    <p:extLst>
      <p:ext uri="{BB962C8B-B14F-4D97-AF65-F5344CB8AC3E}">
        <p14:creationId xmlns:p14="http://schemas.microsoft.com/office/powerpoint/2010/main" xmlns="" val="61338117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3213" y="260648"/>
            <a:ext cx="8008798" cy="517680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15000"/>
              </a:lnSpc>
              <a:spcAft>
                <a:spcPts val="1000"/>
              </a:spcAft>
              <a:tabLst>
                <a:tab pos="2637155" algn="ctr"/>
                <a:tab pos="5274310" algn="r"/>
              </a:tabLst>
            </a:pPr>
            <a:r>
              <a:rPr lang="ar-IQ" sz="1600" b="1" dirty="0" smtClean="0">
                <a:solidFill>
                  <a:schemeClr val="accent2">
                    <a:lumMod val="75000"/>
                  </a:schemeClr>
                </a:solidFill>
                <a:effectLst/>
                <a:latin typeface="Calibri"/>
                <a:ea typeface="Calibri"/>
                <a:cs typeface="Simplified Arabic"/>
              </a:rPr>
              <a:t>اهمية واهداف الادارة</a:t>
            </a:r>
            <a:endParaRPr lang="en-US" sz="1200" b="1" dirty="0" smtClean="0">
              <a:solidFill>
                <a:schemeClr val="accent2">
                  <a:lumMod val="75000"/>
                </a:schemeClr>
              </a:solidFill>
              <a:effectLst/>
              <a:latin typeface="Calibri"/>
              <a:ea typeface="Calibri"/>
              <a:cs typeface="Arial"/>
            </a:endParaRPr>
          </a:p>
          <a:p>
            <a:pPr algn="justLow">
              <a:lnSpc>
                <a:spcPct val="115000"/>
              </a:lnSpc>
              <a:spcAft>
                <a:spcPts val="1000"/>
              </a:spcAft>
              <a:tabLst>
                <a:tab pos="2637155" algn="ctr"/>
                <a:tab pos="5274310" algn="r"/>
              </a:tabLst>
            </a:pPr>
            <a:r>
              <a:rPr lang="ar-IQ" sz="1600" b="1" dirty="0" smtClean="0">
                <a:solidFill>
                  <a:schemeClr val="accent2">
                    <a:lumMod val="75000"/>
                  </a:schemeClr>
                </a:solidFill>
                <a:effectLst/>
                <a:latin typeface="Calibri"/>
                <a:ea typeface="Calibri"/>
                <a:cs typeface="Simplified Arabic"/>
              </a:rPr>
              <a:t>ماهية ومفهوم الادارة</a:t>
            </a:r>
            <a:endParaRPr lang="en-US" sz="1200" b="1" dirty="0" smtClean="0">
              <a:solidFill>
                <a:schemeClr val="accent2">
                  <a:lumMod val="75000"/>
                </a:schemeClr>
              </a:solidFill>
              <a:effectLst/>
              <a:latin typeface="Calibri"/>
              <a:ea typeface="Calibri"/>
              <a:cs typeface="Arial"/>
            </a:endParaRPr>
          </a:p>
          <a:p>
            <a:pPr marL="342900" lvl="0" indent="-342900" algn="justLow">
              <a:lnSpc>
                <a:spcPct val="115000"/>
              </a:lnSpc>
              <a:buFont typeface="Symbol"/>
              <a:buChar char=""/>
              <a:tabLst>
                <a:tab pos="2637155" algn="ctr"/>
                <a:tab pos="5274310" algn="r"/>
              </a:tabLst>
            </a:pPr>
            <a:r>
              <a:rPr lang="ar-IQ" sz="1600" b="1" dirty="0" smtClean="0">
                <a:solidFill>
                  <a:schemeClr val="accent2">
                    <a:lumMod val="75000"/>
                  </a:schemeClr>
                </a:solidFill>
                <a:effectLst/>
                <a:latin typeface="Calibri"/>
                <a:ea typeface="Calibri"/>
                <a:cs typeface="Simplified Arabic"/>
              </a:rPr>
              <a:t>الادارة قديمة منذ نزول سيدنا ادم الى الارض, وترتيب الانسان لحياته يعد سلوكاً ادارياً مهما كان بسيطاً واولياً. ولكن الادارة كحقل من حقول المعرفة فإنها حديثة لأنها بدأت بداية حقيقية من العشرينات من القرن الماضي (العشرين) , ونسبة لتضخم المنظمات وتعقد وسائل العمل والانتاج والتقدم العلمي الكبير عملت على تطور علمي متسارع للإدارة وبمفهومها الحديث.</a:t>
            </a:r>
            <a:endParaRPr lang="en-US" sz="1200" b="1" dirty="0" smtClean="0">
              <a:solidFill>
                <a:schemeClr val="accent2">
                  <a:lumMod val="75000"/>
                </a:schemeClr>
              </a:solidFill>
              <a:effectLst/>
              <a:latin typeface="Calibri"/>
              <a:ea typeface="Calibri"/>
              <a:cs typeface="Arial"/>
            </a:endParaRPr>
          </a:p>
          <a:p>
            <a:pPr marL="342900" lvl="0" indent="-342900" algn="justLow">
              <a:lnSpc>
                <a:spcPct val="115000"/>
              </a:lnSpc>
              <a:buFont typeface="Symbol"/>
              <a:buChar char=""/>
              <a:tabLst>
                <a:tab pos="2637155" algn="ctr"/>
                <a:tab pos="5274310" algn="r"/>
              </a:tabLst>
            </a:pPr>
            <a:r>
              <a:rPr lang="ar-IQ" sz="1600" b="1" dirty="0" smtClean="0">
                <a:solidFill>
                  <a:schemeClr val="accent2">
                    <a:lumMod val="75000"/>
                  </a:schemeClr>
                </a:solidFill>
                <a:effectLst/>
                <a:latin typeface="Calibri"/>
                <a:ea typeface="Calibri"/>
                <a:cs typeface="Simplified Arabic"/>
              </a:rPr>
              <a:t>لم يتفق الخبراء والباحثين في مجال الادارة على تعريف واضح او شامل لان تعريف مفهوم الادارة يتحدد على حسب وجه نظر الباحث او الخبير لعناصر العملية الادارية ومكوناتها وعلى قدر خبراته وقناعاته الادارية.</a:t>
            </a:r>
            <a:endParaRPr lang="en-US" sz="1200" b="1" dirty="0" smtClean="0">
              <a:solidFill>
                <a:schemeClr val="accent2">
                  <a:lumMod val="75000"/>
                </a:schemeClr>
              </a:solidFill>
              <a:effectLst/>
              <a:latin typeface="Calibri"/>
              <a:ea typeface="Calibri"/>
              <a:cs typeface="Arial"/>
            </a:endParaRPr>
          </a:p>
          <a:p>
            <a:pPr marL="342900" lvl="0" indent="-342900" algn="justLow">
              <a:lnSpc>
                <a:spcPct val="115000"/>
              </a:lnSpc>
              <a:buFont typeface="Symbol"/>
              <a:buChar char=""/>
              <a:tabLst>
                <a:tab pos="2637155" algn="ctr"/>
                <a:tab pos="5274310" algn="r"/>
              </a:tabLst>
            </a:pPr>
            <a:r>
              <a:rPr lang="ar-IQ" sz="1600" b="1" dirty="0" smtClean="0">
                <a:solidFill>
                  <a:schemeClr val="accent2">
                    <a:lumMod val="75000"/>
                  </a:schemeClr>
                </a:solidFill>
                <a:effectLst/>
                <a:latin typeface="Calibri"/>
                <a:ea typeface="Calibri"/>
                <a:cs typeface="Simplified Arabic"/>
              </a:rPr>
              <a:t>ان لفظ مفهوم يعني فلسفة او وجهه نظر لمجموع الصفات والخصائص الموضحة لمعنى كلى والادارة مشتقة من اصل لاتيني تنعى الخدمة التي تعود على الاخرين او المجتمع كله بالنفع, اما في اللغة العربية فقد جاءت كلمة الادارة من اصل ادار </a:t>
            </a:r>
            <a:r>
              <a:rPr lang="ar-IQ" sz="1600" b="1" dirty="0" err="1" smtClean="0">
                <a:solidFill>
                  <a:schemeClr val="accent2">
                    <a:lumMod val="75000"/>
                  </a:schemeClr>
                </a:solidFill>
                <a:effectLst/>
                <a:latin typeface="Calibri"/>
                <a:ea typeface="Calibri"/>
                <a:cs typeface="Simplified Arabic"/>
              </a:rPr>
              <a:t>اى</a:t>
            </a:r>
            <a:r>
              <a:rPr lang="ar-IQ" sz="1600" b="1" dirty="0" smtClean="0">
                <a:solidFill>
                  <a:schemeClr val="accent2">
                    <a:lumMod val="75000"/>
                  </a:schemeClr>
                </a:solidFill>
                <a:effectLst/>
                <a:latin typeface="Calibri"/>
                <a:ea typeface="Calibri"/>
                <a:cs typeface="Simplified Arabic"/>
              </a:rPr>
              <a:t> احاط او جعله يدور , اما في اللغة الانجليزية يطلق عليها احد اللفظين :-</a:t>
            </a:r>
            <a:endParaRPr lang="en-US" sz="1200" b="1" dirty="0" smtClean="0">
              <a:solidFill>
                <a:schemeClr val="accent2">
                  <a:lumMod val="75000"/>
                </a:schemeClr>
              </a:solidFill>
              <a:effectLst/>
              <a:latin typeface="Calibri"/>
              <a:ea typeface="Calibri"/>
              <a:cs typeface="Arial"/>
            </a:endParaRPr>
          </a:p>
          <a:p>
            <a:pPr marL="342900" lvl="0" indent="-342900" algn="justLow">
              <a:lnSpc>
                <a:spcPct val="115000"/>
              </a:lnSpc>
              <a:buFont typeface="+mj-lt"/>
              <a:buAutoNum type="arabicPeriod"/>
              <a:tabLst>
                <a:tab pos="2637155" algn="ctr"/>
                <a:tab pos="5274310" algn="r"/>
              </a:tabLst>
            </a:pPr>
            <a:r>
              <a:rPr lang="ar-IQ" sz="1600" b="1" dirty="0" smtClean="0">
                <a:solidFill>
                  <a:schemeClr val="accent2">
                    <a:lumMod val="75000"/>
                  </a:schemeClr>
                </a:solidFill>
                <a:effectLst/>
                <a:latin typeface="Calibri"/>
                <a:ea typeface="Calibri"/>
                <a:cs typeface="Simplified Arabic"/>
              </a:rPr>
              <a:t>لفظ </a:t>
            </a:r>
            <a:r>
              <a:rPr lang="en-US" sz="1600" b="1" dirty="0" smtClean="0">
                <a:solidFill>
                  <a:schemeClr val="accent2">
                    <a:lumMod val="75000"/>
                  </a:schemeClr>
                </a:solidFill>
                <a:effectLst/>
                <a:latin typeface="Simplified Arabic"/>
                <a:ea typeface="Calibri"/>
                <a:cs typeface="Arial"/>
              </a:rPr>
              <a:t>Management</a:t>
            </a:r>
            <a:r>
              <a:rPr lang="ar-IQ" sz="1600" b="1" dirty="0" smtClean="0">
                <a:solidFill>
                  <a:schemeClr val="accent2">
                    <a:lumMod val="75000"/>
                  </a:schemeClr>
                </a:solidFill>
                <a:effectLst/>
                <a:latin typeface="Calibri"/>
                <a:ea typeface="Calibri"/>
                <a:cs typeface="Simplified Arabic"/>
              </a:rPr>
              <a:t> وهو يعني الادارة في مستوى التنفيذ والاجراء لتحقيق ارباح مالية.</a:t>
            </a:r>
            <a:endParaRPr lang="en-US" sz="1200" b="1" dirty="0" smtClean="0">
              <a:solidFill>
                <a:schemeClr val="accent2">
                  <a:lumMod val="75000"/>
                </a:schemeClr>
              </a:solidFill>
              <a:effectLst/>
              <a:latin typeface="Calibri"/>
              <a:ea typeface="Calibri"/>
              <a:cs typeface="Arial"/>
            </a:endParaRPr>
          </a:p>
          <a:p>
            <a:pPr marL="342900" lvl="0" indent="-342900" algn="justLow">
              <a:lnSpc>
                <a:spcPct val="115000"/>
              </a:lnSpc>
              <a:buFont typeface="+mj-lt"/>
              <a:buAutoNum type="arabicPeriod"/>
              <a:tabLst>
                <a:tab pos="2637155" algn="ctr"/>
                <a:tab pos="5274310" algn="r"/>
              </a:tabLst>
            </a:pPr>
            <a:r>
              <a:rPr lang="ar-IQ" sz="1600" b="1" dirty="0" smtClean="0">
                <a:solidFill>
                  <a:schemeClr val="accent2">
                    <a:lumMod val="75000"/>
                  </a:schemeClr>
                </a:solidFill>
                <a:effectLst/>
                <a:latin typeface="Calibri"/>
                <a:ea typeface="Calibri"/>
                <a:cs typeface="Simplified Arabic"/>
              </a:rPr>
              <a:t>لفظ </a:t>
            </a:r>
            <a:r>
              <a:rPr lang="en-US" sz="1600" b="1" dirty="0" smtClean="0">
                <a:solidFill>
                  <a:schemeClr val="accent2">
                    <a:lumMod val="75000"/>
                  </a:schemeClr>
                </a:solidFill>
                <a:effectLst/>
                <a:latin typeface="Simplified Arabic"/>
                <a:ea typeface="Calibri"/>
                <a:cs typeface="Arial"/>
              </a:rPr>
              <a:t>Administration </a:t>
            </a:r>
            <a:r>
              <a:rPr lang="ar-IQ" sz="1600" b="1" dirty="0" smtClean="0">
                <a:solidFill>
                  <a:schemeClr val="accent2">
                    <a:lumMod val="75000"/>
                  </a:schemeClr>
                </a:solidFill>
                <a:effectLst/>
                <a:latin typeface="Calibri"/>
                <a:ea typeface="Calibri"/>
                <a:cs typeface="Simplified Arabic"/>
              </a:rPr>
              <a:t>وهو يعني المهام الادارية العليا دون النظر لأهمية تحقيق ارباح مالية.</a:t>
            </a:r>
            <a:endParaRPr lang="en-US" sz="1200" b="1" dirty="0" smtClean="0">
              <a:solidFill>
                <a:schemeClr val="accent2">
                  <a:lumMod val="75000"/>
                </a:schemeClr>
              </a:solidFill>
              <a:effectLst/>
              <a:latin typeface="Calibri"/>
              <a:ea typeface="Calibri"/>
              <a:cs typeface="Arial"/>
            </a:endParaRPr>
          </a:p>
          <a:p>
            <a:pPr marL="342900" lvl="0" indent="-342900" algn="justLow">
              <a:lnSpc>
                <a:spcPct val="115000"/>
              </a:lnSpc>
              <a:spcAft>
                <a:spcPts val="1000"/>
              </a:spcAft>
              <a:buFont typeface="Symbol"/>
              <a:buChar char=""/>
              <a:tabLst>
                <a:tab pos="2637155" algn="ctr"/>
                <a:tab pos="5274310" algn="r"/>
              </a:tabLst>
            </a:pPr>
            <a:r>
              <a:rPr lang="ar-IQ" sz="1600" b="1" dirty="0" smtClean="0">
                <a:solidFill>
                  <a:schemeClr val="accent2">
                    <a:lumMod val="75000"/>
                  </a:schemeClr>
                </a:solidFill>
                <a:effectLst/>
                <a:latin typeface="Calibri"/>
                <a:ea typeface="Calibri"/>
                <a:cs typeface="Simplified Arabic"/>
              </a:rPr>
              <a:t>غير ان الادارة في مفهومها العام لها صفة الشمولية حيث ان ادارة الاعمال التجارية او ادارة المستشفيات او الفندق او الجامعة تعتمد على الكفاية الادارية التي ترقى لتقود المشروع الى اهدافه المنشودة بأقل التكاليف وهنا قال شكسبير بكل بساطة " دع الحمقى يتنافسون حول اشكال الحكومات فان افضلها قاطبة"</a:t>
            </a:r>
            <a:r>
              <a:rPr lang="ar-IQ" sz="1600" b="1" baseline="30000" dirty="0" smtClean="0">
                <a:solidFill>
                  <a:schemeClr val="accent2">
                    <a:lumMod val="75000"/>
                  </a:schemeClr>
                </a:solidFill>
                <a:effectLst/>
                <a:latin typeface="Calibri"/>
                <a:ea typeface="Calibri"/>
                <a:cs typeface="Simplified Arabic"/>
              </a:rPr>
              <a:t>()</a:t>
            </a:r>
            <a:endParaRPr lang="en-US" sz="1200" b="1" dirty="0" smtClean="0">
              <a:solidFill>
                <a:schemeClr val="accent2">
                  <a:lumMod val="75000"/>
                </a:schemeClr>
              </a:solidFill>
              <a:effectLst/>
              <a:latin typeface="Calibri"/>
              <a:ea typeface="Calibri"/>
              <a:cs typeface="Arial"/>
            </a:endParaRPr>
          </a:p>
          <a:p>
            <a:r>
              <a:rPr lang="en-US" sz="1050" b="1" dirty="0" smtClean="0">
                <a:solidFill>
                  <a:schemeClr val="accent2">
                    <a:lumMod val="75000"/>
                  </a:schemeClr>
                </a:solidFill>
                <a:effectLst/>
                <a:latin typeface="Calibri"/>
                <a:ea typeface="Calibri"/>
                <a:cs typeface="Arial"/>
              </a:rPr>
              <a:t>-</a:t>
            </a:r>
            <a:r>
              <a:rPr lang="ar-IQ" sz="1050" b="1" dirty="0">
                <a:solidFill>
                  <a:schemeClr val="accent2">
                    <a:lumMod val="75000"/>
                  </a:schemeClr>
                </a:solidFill>
                <a:latin typeface="Calibri"/>
                <a:ea typeface="Calibri"/>
              </a:rPr>
              <a:t> عبدالكريم درويش واخرون- اصول الادارة العامة- القاهرة- مكتبة الانجلو المصرية- ص4</a:t>
            </a:r>
            <a:endParaRPr lang="en-US" sz="1050" b="1" dirty="0">
              <a:solidFill>
                <a:schemeClr val="accent2">
                  <a:lumMod val="75000"/>
                </a:schemeClr>
              </a:solidFill>
              <a:effectLst/>
              <a:latin typeface="Calibri"/>
              <a:ea typeface="Calibri"/>
              <a:cs typeface="Arial"/>
            </a:endParaRPr>
          </a:p>
        </p:txBody>
      </p:sp>
    </p:spTree>
    <p:extLst>
      <p:ext uri="{BB962C8B-B14F-4D97-AF65-F5344CB8AC3E}">
        <p14:creationId xmlns:p14="http://schemas.microsoft.com/office/powerpoint/2010/main" xmlns="" val="17071505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298831"/>
            <a:ext cx="8064896" cy="5580502"/>
          </a:xfrm>
          <a:prstGeom prst="rect">
            <a:avLst/>
          </a:prstGeom>
        </p:spPr>
        <p:txBody>
          <a:bodyPr wrap="square">
            <a:spAutoFit/>
          </a:bodyPr>
          <a:lstStyle/>
          <a:p>
            <a:pPr marL="342900" lvl="0" indent="-342900" algn="justLow">
              <a:lnSpc>
                <a:spcPct val="115000"/>
              </a:lnSpc>
              <a:buFont typeface="Symbol"/>
              <a:buChar char=""/>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لقد اختلف رجال الفكر الاداري في تحديد مفهوم الادارة رغم اتفاقهم على انها الوظيفة او النشاط ( مجموعة من الاختصاصات والسلطات والوجبات والمسؤوليات التي تناط</a:t>
            </a:r>
            <a:r>
              <a:rPr lang="ar-IQ" sz="1600" b="1" dirty="0" smtClean="0">
                <a:solidFill>
                  <a:schemeClr val="accent2">
                    <a:lumMod val="75000"/>
                  </a:schemeClr>
                </a:solidFill>
                <a:effectLst/>
                <a:latin typeface="Times New Roman" pitchFamily="18" charset="0"/>
                <a:ea typeface="Calibri"/>
                <a:cs typeface="Times New Roman" pitchFamily="18" charset="0"/>
              </a:rPr>
              <a:t> </a:t>
            </a:r>
            <a:r>
              <a:rPr lang="ar-IQ" sz="1600" dirty="0" smtClean="0">
                <a:solidFill>
                  <a:schemeClr val="accent2">
                    <a:lumMod val="75000"/>
                  </a:schemeClr>
                </a:solidFill>
                <a:effectLst/>
                <a:latin typeface="Times New Roman" pitchFamily="18" charset="0"/>
                <a:ea typeface="Calibri"/>
                <a:cs typeface="Times New Roman" pitchFamily="18" charset="0"/>
              </a:rPr>
              <a:t>بالعامل التي تسند اليه الوظيفة ) اي القوة الغير منظورة التي تؤدي الى نتائج تتمثل في الارباح المالية والرضا </a:t>
            </a:r>
            <a:r>
              <a:rPr lang="ar-IQ" sz="1600" dirty="0" err="1" smtClean="0">
                <a:solidFill>
                  <a:schemeClr val="accent2">
                    <a:lumMod val="75000"/>
                  </a:schemeClr>
                </a:solidFill>
                <a:effectLst/>
                <a:latin typeface="Times New Roman" pitchFamily="18" charset="0"/>
                <a:ea typeface="Calibri"/>
                <a:cs typeface="Times New Roman" pitchFamily="18" charset="0"/>
              </a:rPr>
              <a:t>البشرس</a:t>
            </a:r>
            <a:r>
              <a:rPr lang="ar-IQ" sz="1600" dirty="0" smtClean="0">
                <a:solidFill>
                  <a:schemeClr val="accent2">
                    <a:lumMod val="75000"/>
                  </a:schemeClr>
                </a:solidFill>
                <a:effectLst/>
                <a:latin typeface="Times New Roman" pitchFamily="18" charset="0"/>
                <a:ea typeface="Calibri"/>
                <a:cs typeface="Times New Roman" pitchFamily="18" charset="0"/>
              </a:rPr>
              <a:t>. ان تعدد مفهوم الادارة وعدم اتفاق وجهات النظر عليها كل حسب منظوره الخاص يرجع للأسباب التالية</a:t>
            </a:r>
            <a:r>
              <a:rPr lang="ar-IQ" sz="1600" baseline="30000" dirty="0" smtClean="0">
                <a:solidFill>
                  <a:schemeClr val="accent2">
                    <a:lumMod val="75000"/>
                  </a:schemeClr>
                </a:solidFill>
                <a:effectLst/>
                <a:latin typeface="Times New Roman" pitchFamily="18" charset="0"/>
                <a:ea typeface="Calibri"/>
                <a:cs typeface="Times New Roman" pitchFamily="18" charset="0"/>
              </a:rPr>
              <a:t>()</a:t>
            </a:r>
            <a:r>
              <a:rPr lang="ar-IQ" sz="1600" b="1" dirty="0" smtClean="0">
                <a:solidFill>
                  <a:schemeClr val="accent2">
                    <a:lumMod val="75000"/>
                  </a:schemeClr>
                </a:solidFill>
                <a:effectLst/>
                <a:latin typeface="Times New Roman" pitchFamily="18" charset="0"/>
                <a:ea typeface="Calibri"/>
                <a:cs typeface="Times New Roman" pitchFamily="18" charset="0"/>
              </a:rPr>
              <a:t>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الادارة علم تطبيقي اكثر من علم نظري (يعتمد بصفة اساسية على الابحاث التطبيقية).</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الادارة علم اجتماعي اكثر من علم طبيعي (يعتمد على الانسان)</a:t>
            </a:r>
            <a:r>
              <a:rPr lang="ar-IQ" sz="1600" b="1" dirty="0" smtClean="0">
                <a:solidFill>
                  <a:schemeClr val="accent2">
                    <a:lumMod val="75000"/>
                  </a:schemeClr>
                </a:solidFill>
                <a:effectLst/>
                <a:latin typeface="Times New Roman" pitchFamily="18" charset="0"/>
                <a:ea typeface="Calibri"/>
                <a:cs typeface="Times New Roman" pitchFamily="18" charset="0"/>
              </a:rPr>
              <a:t>.</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الادارة تعتمد على العلوم الاخرى (علم النفس- علم الاجتماع- علم الاقتصاد- وغيرها</a:t>
            </a:r>
            <a:r>
              <a:rPr lang="ar-IQ" sz="1600" b="1" dirty="0" smtClean="0">
                <a:solidFill>
                  <a:schemeClr val="accent2">
                    <a:lumMod val="75000"/>
                  </a:schemeClr>
                </a:solidFill>
                <a:effectLst/>
                <a:latin typeface="Times New Roman" pitchFamily="18" charset="0"/>
                <a:ea typeface="Calibri"/>
                <a:cs typeface="Times New Roman" pitchFamily="18" charset="0"/>
              </a:rPr>
              <a:t>).</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الادارة تعتمد على الظروف المحلية والموقف السائد بما فيه من متغيرات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spcAft>
                <a:spcPts val="1000"/>
              </a:spcAft>
              <a:buFont typeface="Symbol"/>
              <a:buChar char=""/>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يكون مفهوم الادارة هو تجميع الموارد المختلفة واستغلالها بفعالية وكفاءة للحصول على الاهداف. والموارد يقصد بها العوامل او العناصر الاساسية </a:t>
            </a:r>
            <a:r>
              <a:rPr lang="ar-IQ" sz="1600" dirty="0" err="1" smtClean="0">
                <a:solidFill>
                  <a:schemeClr val="accent2">
                    <a:lumMod val="75000"/>
                  </a:schemeClr>
                </a:solidFill>
                <a:effectLst/>
                <a:latin typeface="Times New Roman" pitchFamily="18" charset="0"/>
                <a:ea typeface="Calibri"/>
                <a:cs typeface="Times New Roman" pitchFamily="18" charset="0"/>
              </a:rPr>
              <a:t>للانتاج</a:t>
            </a:r>
            <a:r>
              <a:rPr lang="ar-IQ" sz="1600" dirty="0" smtClean="0">
                <a:solidFill>
                  <a:schemeClr val="accent2">
                    <a:lumMod val="75000"/>
                  </a:schemeClr>
                </a:solidFill>
                <a:effectLst/>
                <a:latin typeface="Times New Roman" pitchFamily="18" charset="0"/>
                <a:ea typeface="Calibri"/>
                <a:cs typeface="Times New Roman" pitchFamily="18" charset="0"/>
              </a:rPr>
              <a:t> وهي كالاتي.</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1- التنظيم 2- </a:t>
            </a:r>
            <a:r>
              <a:rPr lang="en-US" sz="1600" dirty="0" smtClean="0">
                <a:solidFill>
                  <a:schemeClr val="accent2">
                    <a:lumMod val="75000"/>
                  </a:schemeClr>
                </a:solidFill>
                <a:effectLst/>
                <a:latin typeface="Times New Roman" pitchFamily="18" charset="0"/>
                <a:ea typeface="Calibri"/>
                <a:cs typeface="Times New Roman" pitchFamily="18" charset="0"/>
              </a:rPr>
              <a:t>Management</a:t>
            </a:r>
            <a:r>
              <a:rPr lang="ar-IQ" sz="1600" dirty="0" smtClean="0">
                <a:solidFill>
                  <a:schemeClr val="accent2">
                    <a:lumMod val="75000"/>
                  </a:schemeClr>
                </a:solidFill>
                <a:effectLst/>
                <a:latin typeface="Times New Roman" pitchFamily="18" charset="0"/>
                <a:ea typeface="Calibri"/>
                <a:cs typeface="Times New Roman" pitchFamily="18" charset="0"/>
              </a:rPr>
              <a:t>. الميزانية </a:t>
            </a:r>
            <a:r>
              <a:rPr lang="en-US" sz="1600" dirty="0" smtClean="0">
                <a:solidFill>
                  <a:schemeClr val="accent2">
                    <a:lumMod val="75000"/>
                  </a:schemeClr>
                </a:solidFill>
                <a:effectLst/>
                <a:latin typeface="Times New Roman" pitchFamily="18" charset="0"/>
                <a:ea typeface="Calibri"/>
                <a:cs typeface="Times New Roman" pitchFamily="18" charset="0"/>
              </a:rPr>
              <a:t>Money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3 – القوة العاملة 4- </a:t>
            </a:r>
            <a:r>
              <a:rPr lang="en-US" sz="1600" dirty="0" smtClean="0">
                <a:solidFill>
                  <a:schemeClr val="accent2">
                    <a:lumMod val="75000"/>
                  </a:schemeClr>
                </a:solidFill>
                <a:effectLst/>
                <a:latin typeface="Times New Roman" pitchFamily="18" charset="0"/>
                <a:ea typeface="Calibri"/>
                <a:cs typeface="Times New Roman" pitchFamily="18" charset="0"/>
              </a:rPr>
              <a:t>Man power</a:t>
            </a:r>
            <a:r>
              <a:rPr lang="ar-IQ" sz="1600" dirty="0" smtClean="0">
                <a:solidFill>
                  <a:schemeClr val="accent2">
                    <a:lumMod val="75000"/>
                  </a:schemeClr>
                </a:solidFill>
                <a:effectLst/>
                <a:latin typeface="Times New Roman" pitchFamily="18" charset="0"/>
                <a:ea typeface="Calibri"/>
                <a:cs typeface="Times New Roman" pitchFamily="18" charset="0"/>
              </a:rPr>
              <a:t>. الاجهزة والمعدات. </a:t>
            </a:r>
            <a:r>
              <a:rPr lang="en-US" sz="1600" dirty="0" smtClean="0">
                <a:solidFill>
                  <a:schemeClr val="accent2">
                    <a:lumMod val="75000"/>
                  </a:schemeClr>
                </a:solidFill>
                <a:effectLst/>
                <a:latin typeface="Times New Roman" pitchFamily="18" charset="0"/>
                <a:ea typeface="Calibri"/>
                <a:cs typeface="Times New Roman" pitchFamily="18" charset="0"/>
              </a:rPr>
              <a:t>Machines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Symbol"/>
              <a:buChar char=""/>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يمكن تناول الادارة من جانبين الادارة كممارسة والادارة كعلم كما يلي:- </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مفهوم الادارة كممارسة:- هي الاستخدام الفعال والكفؤ للموارد ( البشرية- المادية- المالية – المعلوماتية – الوقت- وغيرها) من خلال العمليات الادارية (التخطيط-التنظيم-التوجيه-التنسيق-الرقابة) لتحقيق الاهداف.</a:t>
            </a:r>
            <a:endParaRPr lang="en-US" sz="1200" dirty="0" smtClean="0">
              <a:solidFill>
                <a:schemeClr val="accent2">
                  <a:lumMod val="75000"/>
                </a:schemeClr>
              </a:solidFill>
              <a:effectLst/>
              <a:latin typeface="Times New Roman" pitchFamily="18" charset="0"/>
              <a:ea typeface="Calibri"/>
              <a:cs typeface="Times New Roman" pitchFamily="18" charset="0"/>
            </a:endParaRPr>
          </a:p>
          <a:p>
            <a:pPr marL="342900" lvl="0" indent="-342900" algn="justLow">
              <a:lnSpc>
                <a:spcPct val="115000"/>
              </a:lnSpc>
              <a:spcAft>
                <a:spcPts val="1000"/>
              </a:spcAft>
              <a:buFont typeface="+mj-lt"/>
              <a:buAutoNum type="arabicPeriod"/>
              <a:tabLst>
                <a:tab pos="2637155" algn="ctr"/>
                <a:tab pos="5274310" algn="r"/>
              </a:tabLst>
            </a:pPr>
            <a:r>
              <a:rPr lang="ar-IQ" sz="1600" dirty="0" smtClean="0">
                <a:solidFill>
                  <a:schemeClr val="accent2">
                    <a:lumMod val="75000"/>
                  </a:schemeClr>
                </a:solidFill>
                <a:effectLst/>
                <a:latin typeface="Times New Roman" pitchFamily="18" charset="0"/>
                <a:ea typeface="Calibri"/>
                <a:cs typeface="Times New Roman" pitchFamily="18" charset="0"/>
              </a:rPr>
              <a:t>مفهوم الادارة كعلم:- هي ذلك الفرع من العلوم الاجتماعية الذي يصف ويفسر ويحلل ويتنبأ بالظواهر </a:t>
            </a:r>
            <a:r>
              <a:rPr lang="ar-IQ" sz="1600" dirty="0" err="1" smtClean="0">
                <a:solidFill>
                  <a:schemeClr val="accent2">
                    <a:lumMod val="75000"/>
                  </a:schemeClr>
                </a:solidFill>
                <a:effectLst/>
                <a:latin typeface="Times New Roman" pitchFamily="18" charset="0"/>
                <a:ea typeface="Calibri"/>
                <a:cs typeface="Times New Roman" pitchFamily="18" charset="0"/>
              </a:rPr>
              <a:t>الادارية،والسلوك</a:t>
            </a:r>
            <a:r>
              <a:rPr lang="ar-IQ" sz="1600" dirty="0" smtClean="0">
                <a:solidFill>
                  <a:schemeClr val="accent2">
                    <a:lumMod val="75000"/>
                  </a:schemeClr>
                </a:solidFill>
                <a:effectLst/>
                <a:latin typeface="Times New Roman" pitchFamily="18" charset="0"/>
                <a:ea typeface="Calibri"/>
                <a:cs typeface="Times New Roman" pitchFamily="18" charset="0"/>
              </a:rPr>
              <a:t> الانساني الذي يجرى في التنظيمات المختلفة لتحقيق اهداف معينة.                </a:t>
            </a:r>
            <a:endParaRPr lang="en-US" sz="1200" dirty="0" smtClean="0">
              <a:solidFill>
                <a:schemeClr val="accent2">
                  <a:lumMod val="75000"/>
                </a:schemeClr>
              </a:solidFill>
              <a:effectLst/>
              <a:latin typeface="Times New Roman" pitchFamily="18" charset="0"/>
              <a:ea typeface="Calibri"/>
              <a:cs typeface="Times New Roman" pitchFamily="18" charset="0"/>
            </a:endParaRPr>
          </a:p>
          <a:p>
            <a:r>
              <a:rPr lang="ar-IQ" sz="1050" dirty="0">
                <a:solidFill>
                  <a:schemeClr val="accent2">
                    <a:lumMod val="75000"/>
                  </a:schemeClr>
                </a:solidFill>
                <a:latin typeface="Times New Roman" pitchFamily="18" charset="0"/>
                <a:ea typeface="Calibri"/>
                <a:cs typeface="Times New Roman" pitchFamily="18" charset="0"/>
              </a:rPr>
              <a:t>- عادل حسن – الادارة- القاهرة- دار النشر- 1980- ص16</a:t>
            </a:r>
            <a:endParaRPr lang="en-US" sz="1050" dirty="0">
              <a:solidFill>
                <a:schemeClr val="accent2">
                  <a:lumMod val="75000"/>
                </a:schemeClr>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176248629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1192" y="206085"/>
            <a:ext cx="8856984" cy="4641784"/>
          </a:xfrm>
          <a:prstGeom prst="rect">
            <a:avLst/>
          </a:prstGeom>
        </p:spPr>
        <p:txBody>
          <a:bodyPr wrap="square">
            <a:spAutoFit/>
          </a:bodyPr>
          <a:lstStyle/>
          <a:p>
            <a:pPr marL="342900" lvl="0" indent="-342900" algn="justLow">
              <a:lnSpc>
                <a:spcPct val="115000"/>
              </a:lnSpc>
              <a:spcAft>
                <a:spcPts val="1000"/>
              </a:spcAft>
              <a:buFont typeface="Symbol"/>
              <a:buChar char=""/>
              <a:tabLst>
                <a:tab pos="2637155" algn="ctr"/>
                <a:tab pos="5274310" algn="r"/>
              </a:tabLst>
            </a:pPr>
            <a:r>
              <a:rPr lang="ar-IQ" sz="1400" dirty="0">
                <a:solidFill>
                  <a:schemeClr val="accent3">
                    <a:lumMod val="75000"/>
                  </a:schemeClr>
                </a:solidFill>
                <a:latin typeface="Times New Roman" pitchFamily="18" charset="0"/>
                <a:ea typeface="Calibri"/>
                <a:cs typeface="Times New Roman" pitchFamily="18" charset="0"/>
              </a:rPr>
              <a:t>رجال الفكر الاداري الادارة عدة تعريفات اهمها:                  </a:t>
            </a:r>
            <a:endParaRPr lang="en-US" sz="1400" dirty="0">
              <a:solidFill>
                <a:schemeClr val="accent3">
                  <a:lumMod val="75000"/>
                </a:schemeClr>
              </a:solidFill>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400" dirty="0">
                <a:solidFill>
                  <a:schemeClr val="accent2">
                    <a:lumMod val="75000"/>
                  </a:schemeClr>
                </a:solidFill>
                <a:latin typeface="Times New Roman" pitchFamily="18" charset="0"/>
                <a:ea typeface="Calibri"/>
                <a:cs typeface="Times New Roman" pitchFamily="18" charset="0"/>
              </a:rPr>
              <a:t>1.تعريف كمبال </a:t>
            </a:r>
            <a:r>
              <a:rPr lang="en-US" sz="1400" dirty="0" err="1">
                <a:solidFill>
                  <a:schemeClr val="accent2">
                    <a:lumMod val="75000"/>
                  </a:schemeClr>
                </a:solidFill>
                <a:latin typeface="Times New Roman" pitchFamily="18" charset="0"/>
                <a:ea typeface="Calibri"/>
                <a:cs typeface="Times New Roman" pitchFamily="18" charset="0"/>
              </a:rPr>
              <a:t>Kimbal</a:t>
            </a:r>
            <a:r>
              <a:rPr lang="en-US" sz="1400" dirty="0">
                <a:solidFill>
                  <a:schemeClr val="accent2">
                    <a:lumMod val="75000"/>
                  </a:schemeClr>
                </a:solidFill>
                <a:latin typeface="Times New Roman" pitchFamily="18" charset="0"/>
                <a:ea typeface="Calibri"/>
                <a:cs typeface="Times New Roman" pitchFamily="18" charset="0"/>
              </a:rPr>
              <a:t> </a:t>
            </a:r>
            <a:r>
              <a:rPr lang="ar-IQ" sz="1400" dirty="0">
                <a:solidFill>
                  <a:schemeClr val="accent2">
                    <a:lumMod val="75000"/>
                  </a:schemeClr>
                </a:solidFill>
                <a:latin typeface="Times New Roman" pitchFamily="18" charset="0"/>
                <a:ea typeface="Calibri"/>
                <a:cs typeface="Times New Roman" pitchFamily="18" charset="0"/>
              </a:rPr>
              <a:t>في كتابه اصول التنظيم الصناعي:- الادارة تشمل كل الواجبات والوظائف التي تتعلق بالمشروع من السياسة الرئيسية ، والتمويل، والمعدات، والتنظيم، والعاملين، والكفايات الادارية.</a:t>
            </a:r>
            <a:endParaRPr lang="en-US" sz="1400" dirty="0">
              <a:solidFill>
                <a:schemeClr val="accent2">
                  <a:lumMod val="75000"/>
                </a:schemeClr>
              </a:solidFill>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400" dirty="0">
                <a:solidFill>
                  <a:schemeClr val="accent2">
                    <a:lumMod val="75000"/>
                  </a:schemeClr>
                </a:solidFill>
                <a:latin typeface="Times New Roman" pitchFamily="18" charset="0"/>
                <a:ea typeface="Calibri"/>
                <a:cs typeface="Times New Roman" pitchFamily="18" charset="0"/>
              </a:rPr>
              <a:t>2.تعريف </a:t>
            </a:r>
            <a:r>
              <a:rPr lang="ar-IQ" sz="1400" dirty="0" err="1">
                <a:solidFill>
                  <a:schemeClr val="accent2">
                    <a:lumMod val="75000"/>
                  </a:schemeClr>
                </a:solidFill>
                <a:latin typeface="Times New Roman" pitchFamily="18" charset="0"/>
                <a:ea typeface="Calibri"/>
                <a:cs typeface="Times New Roman" pitchFamily="18" charset="0"/>
              </a:rPr>
              <a:t>بيثل</a:t>
            </a:r>
            <a:r>
              <a:rPr lang="ar-IQ" sz="1400" dirty="0">
                <a:solidFill>
                  <a:schemeClr val="accent2">
                    <a:lumMod val="75000"/>
                  </a:schemeClr>
                </a:solidFill>
                <a:latin typeface="Times New Roman" pitchFamily="18" charset="0"/>
                <a:ea typeface="Calibri"/>
                <a:cs typeface="Times New Roman" pitchFamily="18" charset="0"/>
              </a:rPr>
              <a:t> </a:t>
            </a:r>
            <a:r>
              <a:rPr lang="en-US" sz="1400" dirty="0">
                <a:solidFill>
                  <a:schemeClr val="accent2">
                    <a:lumMod val="75000"/>
                  </a:schemeClr>
                </a:solidFill>
                <a:latin typeface="Times New Roman" pitchFamily="18" charset="0"/>
                <a:ea typeface="Calibri"/>
                <a:cs typeface="Times New Roman" pitchFamily="18" charset="0"/>
              </a:rPr>
              <a:t>Bethel </a:t>
            </a:r>
            <a:r>
              <a:rPr lang="ar-IQ" sz="1400" dirty="0">
                <a:solidFill>
                  <a:schemeClr val="accent2">
                    <a:lumMod val="75000"/>
                  </a:schemeClr>
                </a:solidFill>
                <a:latin typeface="Times New Roman" pitchFamily="18" charset="0"/>
                <a:ea typeface="Calibri"/>
                <a:cs typeface="Times New Roman" pitchFamily="18" charset="0"/>
              </a:rPr>
              <a:t>في كتابه التنظيم الصناعي والادارة:- الادارة هي ان يضع مجلس المديرين السياسات الخاصة للسلعة المطلوب انتاجها ، وسياسة التمويل ،ومنافذ التوزيع والخدمة والافراد والعوامل الاخرى ، والادارة مسؤولة عن الهيكل التنظيمي لتنفيذ تلك السياسات.</a:t>
            </a:r>
            <a:endParaRPr lang="en-US" sz="1400" dirty="0">
              <a:solidFill>
                <a:schemeClr val="accent2">
                  <a:lumMod val="75000"/>
                </a:schemeClr>
              </a:solidFill>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400" dirty="0">
                <a:solidFill>
                  <a:schemeClr val="accent2">
                    <a:lumMod val="75000"/>
                  </a:schemeClr>
                </a:solidFill>
                <a:latin typeface="Times New Roman" pitchFamily="18" charset="0"/>
                <a:ea typeface="Calibri"/>
                <a:cs typeface="Times New Roman" pitchFamily="18" charset="0"/>
              </a:rPr>
              <a:t>3.تعريف أبلى </a:t>
            </a:r>
            <a:r>
              <a:rPr lang="en-US" sz="1400" dirty="0" err="1">
                <a:solidFill>
                  <a:schemeClr val="accent2">
                    <a:lumMod val="75000"/>
                  </a:schemeClr>
                </a:solidFill>
                <a:latin typeface="Times New Roman" pitchFamily="18" charset="0"/>
                <a:ea typeface="Calibri"/>
                <a:cs typeface="Times New Roman" pitchFamily="18" charset="0"/>
              </a:rPr>
              <a:t>Apley</a:t>
            </a:r>
            <a:r>
              <a:rPr lang="en-US" sz="1400" dirty="0">
                <a:solidFill>
                  <a:schemeClr val="accent2">
                    <a:lumMod val="75000"/>
                  </a:schemeClr>
                </a:solidFill>
                <a:latin typeface="Times New Roman" pitchFamily="18" charset="0"/>
                <a:ea typeface="Calibri"/>
                <a:cs typeface="Times New Roman" pitchFamily="18" charset="0"/>
              </a:rPr>
              <a:t> </a:t>
            </a:r>
            <a:r>
              <a:rPr lang="ar-IQ" sz="1400" dirty="0">
                <a:solidFill>
                  <a:schemeClr val="accent2">
                    <a:lumMod val="75000"/>
                  </a:schemeClr>
                </a:solidFill>
                <a:latin typeface="Times New Roman" pitchFamily="18" charset="0"/>
                <a:ea typeface="Calibri"/>
                <a:cs typeface="Times New Roman" pitchFamily="18" charset="0"/>
              </a:rPr>
              <a:t>مجلة جمعية الادارة الامريكية :- الادارة هي تنفيذ الاعمال عن طريق مجهودات اشخاص آخرين ، ومسؤوليتها التخطيط والرقابة.     </a:t>
            </a:r>
            <a:endParaRPr lang="ar-IQ" sz="1400" dirty="0" smtClean="0">
              <a:solidFill>
                <a:schemeClr val="accent2">
                  <a:lumMod val="75000"/>
                </a:schemeClr>
              </a:solidFill>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400" dirty="0" smtClean="0">
                <a:solidFill>
                  <a:schemeClr val="accent2">
                    <a:lumMod val="75000"/>
                  </a:schemeClr>
                </a:solidFill>
                <a:latin typeface="Times New Roman" pitchFamily="18" charset="0"/>
                <a:ea typeface="Calibri"/>
                <a:cs typeface="Times New Roman" pitchFamily="18" charset="0"/>
              </a:rPr>
              <a:t>   </a:t>
            </a:r>
            <a:r>
              <a:rPr lang="ar-IQ" sz="1400" dirty="0">
                <a:solidFill>
                  <a:schemeClr val="accent2">
                    <a:lumMod val="75000"/>
                  </a:schemeClr>
                </a:solidFill>
                <a:latin typeface="Times New Roman" pitchFamily="18" charset="0"/>
                <a:ea typeface="Calibri"/>
                <a:cs typeface="Times New Roman" pitchFamily="18" charset="0"/>
              </a:rPr>
              <a:t>4.تعريف </a:t>
            </a:r>
            <a:r>
              <a:rPr lang="ar-IQ" sz="1400" dirty="0" err="1">
                <a:solidFill>
                  <a:schemeClr val="accent2">
                    <a:lumMod val="75000"/>
                  </a:schemeClr>
                </a:solidFill>
                <a:latin typeface="Times New Roman" pitchFamily="18" charset="0"/>
                <a:ea typeface="Calibri"/>
                <a:cs typeface="Times New Roman" pitchFamily="18" charset="0"/>
              </a:rPr>
              <a:t>لفنجستون</a:t>
            </a:r>
            <a:r>
              <a:rPr lang="ar-IQ" sz="1400" dirty="0">
                <a:solidFill>
                  <a:schemeClr val="accent2">
                    <a:lumMod val="75000"/>
                  </a:schemeClr>
                </a:solidFill>
                <a:latin typeface="Times New Roman" pitchFamily="18" charset="0"/>
                <a:ea typeface="Calibri"/>
                <a:cs typeface="Times New Roman" pitchFamily="18" charset="0"/>
              </a:rPr>
              <a:t> </a:t>
            </a:r>
            <a:r>
              <a:rPr lang="en-US" sz="1400" dirty="0">
                <a:solidFill>
                  <a:schemeClr val="accent2">
                    <a:lumMod val="75000"/>
                  </a:schemeClr>
                </a:solidFill>
                <a:latin typeface="Times New Roman" pitchFamily="18" charset="0"/>
                <a:ea typeface="Calibri"/>
                <a:cs typeface="Times New Roman" pitchFamily="18" charset="0"/>
              </a:rPr>
              <a:t>Livingston </a:t>
            </a:r>
            <a:r>
              <a:rPr lang="ar-IQ" sz="1400" dirty="0">
                <a:solidFill>
                  <a:schemeClr val="accent2">
                    <a:lumMod val="75000"/>
                  </a:schemeClr>
                </a:solidFill>
                <a:latin typeface="Times New Roman" pitchFamily="18" charset="0"/>
                <a:ea typeface="Calibri"/>
                <a:cs typeface="Times New Roman" pitchFamily="18" charset="0"/>
              </a:rPr>
              <a:t>في كتابه هندسة التنظيم والادارة:- الادارة هي الوصول الى الهدف بأقل التكاليف ،وافضل الرسائل ، بحسن استخدام الموارد المتاحة.</a:t>
            </a:r>
            <a:endParaRPr lang="en-US" sz="1400" dirty="0">
              <a:solidFill>
                <a:schemeClr val="accent2">
                  <a:lumMod val="75000"/>
                </a:schemeClr>
              </a:solidFill>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400" dirty="0" smtClean="0">
                <a:solidFill>
                  <a:schemeClr val="accent2">
                    <a:lumMod val="75000"/>
                  </a:schemeClr>
                </a:solidFill>
                <a:latin typeface="Times New Roman" pitchFamily="18" charset="0"/>
                <a:ea typeface="Calibri"/>
                <a:cs typeface="Times New Roman" pitchFamily="18" charset="0"/>
              </a:rPr>
              <a:t>5.تعريف </a:t>
            </a:r>
            <a:r>
              <a:rPr lang="ar-IQ" sz="1400" dirty="0">
                <a:solidFill>
                  <a:schemeClr val="accent2">
                    <a:lumMod val="75000"/>
                  </a:schemeClr>
                </a:solidFill>
                <a:latin typeface="Times New Roman" pitchFamily="18" charset="0"/>
                <a:ea typeface="Calibri"/>
                <a:cs typeface="Times New Roman" pitchFamily="18" charset="0"/>
              </a:rPr>
              <a:t>محمد الصيرفي في كتابع مبادئ التنظيم:- الادارة هي مجموعة من المبادئ والافتراضات التي لم ترق الى مستوى النظرية ولكنها تسهم في تحديد الاطار العام التي تسير علية المنظمة في سبيل تحقيق اهدافها.         </a:t>
            </a:r>
            <a:endParaRPr lang="en-US" sz="1400" dirty="0">
              <a:solidFill>
                <a:schemeClr val="accent2">
                  <a:lumMod val="75000"/>
                </a:schemeClr>
              </a:solidFill>
              <a:latin typeface="Times New Roman" pitchFamily="18" charset="0"/>
              <a:ea typeface="Calibri"/>
              <a:cs typeface="Times New Roman" pitchFamily="18" charset="0"/>
            </a:endParaRPr>
          </a:p>
          <a:p>
            <a:pPr marL="228600" algn="justLow">
              <a:lnSpc>
                <a:spcPct val="115000"/>
              </a:lnSpc>
              <a:spcAft>
                <a:spcPts val="1000"/>
              </a:spcAft>
              <a:tabLst>
                <a:tab pos="2637155" algn="ctr"/>
                <a:tab pos="5274310" algn="r"/>
              </a:tabLst>
            </a:pPr>
            <a:r>
              <a:rPr lang="ar-IQ" sz="1400" dirty="0">
                <a:solidFill>
                  <a:schemeClr val="accent2">
                    <a:lumMod val="75000"/>
                  </a:schemeClr>
                </a:solidFill>
                <a:latin typeface="Times New Roman" pitchFamily="18" charset="0"/>
                <a:ea typeface="Calibri"/>
                <a:cs typeface="Times New Roman" pitchFamily="18" charset="0"/>
              </a:rPr>
              <a:t>6. تعريف خليل الشماع في كتابع مبادئ الادارة :- تعرف الادارة بانها عملية التخطيط واتخاذ القرار ،والتنظيم واتخاذ القرار ،والتنظيم والقيادة والتحفيز والرقابة التي تمارس في حصول المنظمة على الموارد البشرية والمادية والمالية والمعلوماتية ومزجها وتوحيدها وتحويلها الى مخرجات بكفاءة عالية بغرض تحقيق اهدافها والتكييف مع بيئتها (الفعالية).()</a:t>
            </a:r>
            <a:endParaRPr lang="en-US" sz="1400" dirty="0">
              <a:solidFill>
                <a:schemeClr val="accent2">
                  <a:lumMod val="75000"/>
                </a:schemeClr>
              </a:solidFill>
              <a:latin typeface="Times New Roman" pitchFamily="18" charset="0"/>
              <a:ea typeface="Calibri"/>
              <a:cs typeface="Times New Roman" pitchFamily="18" charset="0"/>
            </a:endParaRPr>
          </a:p>
          <a:p>
            <a:r>
              <a:rPr lang="ar-IQ" sz="1400" dirty="0" smtClean="0">
                <a:solidFill>
                  <a:schemeClr val="accent2">
                    <a:lumMod val="75000"/>
                  </a:schemeClr>
                </a:solidFill>
                <a:latin typeface="Times New Roman" pitchFamily="18" charset="0"/>
                <a:ea typeface="Calibri"/>
                <a:cs typeface="Times New Roman" pitchFamily="18" charset="0"/>
              </a:rPr>
              <a:t>احمد الا7. تعريف شعري في كتاب مقدمة في الادارة العامة:- انها عملية اجتماعية مستمرة تعمل على توظيف الموارد المادية والبشرية المتاحة في توظيفاً - خليل محمد حسن </a:t>
            </a:r>
            <a:r>
              <a:rPr lang="ar-IQ" sz="1400" dirty="0">
                <a:solidFill>
                  <a:schemeClr val="accent2">
                    <a:lumMod val="75000"/>
                  </a:schemeClr>
                </a:solidFill>
                <a:latin typeface="Times New Roman" pitchFamily="18" charset="0"/>
                <a:ea typeface="Calibri"/>
                <a:cs typeface="Times New Roman" pitchFamily="18" charset="0"/>
              </a:rPr>
              <a:t>الشماع- مبادئ </a:t>
            </a:r>
            <a:r>
              <a:rPr lang="ar-IQ" sz="1400" dirty="0" err="1">
                <a:solidFill>
                  <a:schemeClr val="accent2">
                    <a:lumMod val="75000"/>
                  </a:schemeClr>
                </a:solidFill>
                <a:latin typeface="Times New Roman" pitchFamily="18" charset="0"/>
                <a:ea typeface="Calibri"/>
                <a:cs typeface="Times New Roman" pitchFamily="18" charset="0"/>
              </a:rPr>
              <a:t>الاادرة</a:t>
            </a:r>
            <a:r>
              <a:rPr lang="ar-IQ" sz="1400" dirty="0">
                <a:solidFill>
                  <a:schemeClr val="accent2">
                    <a:lumMod val="75000"/>
                  </a:schemeClr>
                </a:solidFill>
                <a:latin typeface="Times New Roman" pitchFamily="18" charset="0"/>
                <a:ea typeface="Calibri"/>
                <a:cs typeface="Times New Roman" pitchFamily="18" charset="0"/>
              </a:rPr>
              <a:t>- عمان- دار المسيرة للنشر والتوزيع- الطبعة الثالثة-2002-ص13.</a:t>
            </a:r>
            <a:endParaRPr lang="en-US" sz="1400" dirty="0">
              <a:solidFill>
                <a:schemeClr val="accent2">
                  <a:lumMod val="75000"/>
                </a:schemeClr>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284381430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90758"/>
            <a:ext cx="8640960" cy="5104987"/>
          </a:xfrm>
          <a:prstGeom prst="rect">
            <a:avLst/>
          </a:prstGeom>
        </p:spPr>
        <p:txBody>
          <a:bodyPr wrap="square">
            <a:spAutoFit/>
          </a:bodyPr>
          <a:lstStyle/>
          <a:p>
            <a:pPr marL="228600" algn="justLow">
              <a:lnSpc>
                <a:spcPct val="115000"/>
              </a:lnSpc>
              <a:spcAft>
                <a:spcPts val="1000"/>
              </a:spcAft>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امثل بواسطة التخطيط والتنظيم والقيادة والرقابة بغية الوصول الى هدف او اهداف معينة ومحددة ومدروسة.</a:t>
            </a:r>
            <a:r>
              <a:rPr lang="ar-IQ" sz="1400" b="1" baseline="30000" dirty="0" smtClean="0">
                <a:solidFill>
                  <a:srgbClr val="00B050"/>
                </a:solidFill>
                <a:effectLst/>
                <a:latin typeface="Times New Roman" pitchFamily="18" charset="0"/>
                <a:ea typeface="Calibri"/>
                <a:cs typeface="Times New Roman" pitchFamily="18" charset="0"/>
              </a:rPr>
              <a:t>()</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buFont typeface="Symbol"/>
              <a:buChar char=""/>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لذا يمكن القول ان جميع التعريفات الادارية تتفق على صفات العمل الاداري السليم وعلى النحو التالي</a:t>
            </a:r>
            <a:r>
              <a:rPr lang="ar-IQ" sz="1400" b="1" baseline="30000" dirty="0" smtClean="0">
                <a:solidFill>
                  <a:srgbClr val="00B050"/>
                </a:solidFill>
                <a:effectLst/>
                <a:latin typeface="Times New Roman" pitchFamily="18" charset="0"/>
                <a:ea typeface="Calibri"/>
                <a:cs typeface="Times New Roman" pitchFamily="18" charset="0"/>
              </a:rPr>
              <a:t>()</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الصفة الجماعية:- الادارة للجماعات وليس للفرد.</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الصفة التنظيمية:- الادارة ليست منفذة للأعمال بل الاعمال منفذة بواسطة الاخرين.</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الصفة الهدفية:- الادارة هدف تسعى لتحقيقه.</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الصفة الاجتماعية:- الادارة مسؤولة عن تحقيق هدف للمجتمع عن طريق التوازن بين مصالح الافراد.</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buFont typeface="+mj-lt"/>
              <a:buAutoNum type="arabicPeriod"/>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الصفة الذهنية:- الادارة نشاط </a:t>
            </a:r>
            <a:r>
              <a:rPr lang="ar-IQ" sz="1400" b="1" dirty="0" err="1" smtClean="0">
                <a:solidFill>
                  <a:srgbClr val="00B050"/>
                </a:solidFill>
                <a:effectLst/>
                <a:latin typeface="Times New Roman" pitchFamily="18" charset="0"/>
                <a:ea typeface="Calibri"/>
                <a:cs typeface="Times New Roman" pitchFamily="18" charset="0"/>
              </a:rPr>
              <a:t>زهنى</a:t>
            </a:r>
            <a:r>
              <a:rPr lang="ar-IQ" sz="1400" b="1" dirty="0" smtClean="0">
                <a:solidFill>
                  <a:srgbClr val="00B050"/>
                </a:solidFill>
                <a:effectLst/>
                <a:latin typeface="Times New Roman" pitchFamily="18" charset="0"/>
                <a:ea typeface="Calibri"/>
                <a:cs typeface="Times New Roman" pitchFamily="18" charset="0"/>
              </a:rPr>
              <a:t> مخطط وموجهه لمصلحة المشروع ولتحقيق اهدافه معتمداً على مبادئ واسس.</a:t>
            </a:r>
            <a:endParaRPr lang="en-US" sz="1400" b="1" dirty="0" smtClean="0">
              <a:solidFill>
                <a:srgbClr val="00B050"/>
              </a:solidFill>
              <a:effectLst/>
              <a:latin typeface="Times New Roman" pitchFamily="18" charset="0"/>
              <a:ea typeface="Calibri"/>
              <a:cs typeface="Times New Roman" pitchFamily="18" charset="0"/>
            </a:endParaRPr>
          </a:p>
          <a:p>
            <a:pPr marL="342900" lvl="0" indent="-342900" algn="justLow">
              <a:lnSpc>
                <a:spcPct val="115000"/>
              </a:lnSpc>
              <a:spcAft>
                <a:spcPts val="1000"/>
              </a:spcAft>
              <a:buFont typeface="+mj-lt"/>
              <a:buAutoNum type="arabicPeriod"/>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الكفاية والفعالية:- صفة الكفاية الادارية وهي الوصول الى الهدف المنشود داخل التنظيم بأقل تكلفة مادية واقل جهد واسرع وقت ممكن, اما صفة الفاعلية الادارية فهي تقديم افضل نوعية من الخدمة والانتاج او السلع بسبب المنافسة.</a:t>
            </a:r>
            <a:endParaRPr lang="en-US" sz="1400" b="1" dirty="0" smtClean="0">
              <a:solidFill>
                <a:srgbClr val="00B05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تنبع اهمية الادارة من عدة محاور اهمها:- </a:t>
            </a:r>
            <a:r>
              <a:rPr lang="ar-IQ" sz="1400" b="1" baseline="30000" dirty="0" smtClean="0">
                <a:solidFill>
                  <a:srgbClr val="00B050"/>
                </a:solidFill>
                <a:effectLst/>
                <a:latin typeface="Times New Roman" pitchFamily="18" charset="0"/>
                <a:ea typeface="Calibri"/>
                <a:cs typeface="Times New Roman" pitchFamily="18" charset="0"/>
              </a:rPr>
              <a:t>()</a:t>
            </a:r>
            <a:endParaRPr lang="en-US" sz="1400" b="1" dirty="0" smtClean="0">
              <a:solidFill>
                <a:srgbClr val="00B05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1.الادارة نظام متطور لتبسيط اجراءات العمل وتنظيم الكفاءات والمهارات البشرية واطلاقها لخلق طاقات متجددة.</a:t>
            </a:r>
            <a:endParaRPr lang="en-US" sz="1400" b="1" dirty="0" smtClean="0">
              <a:solidFill>
                <a:srgbClr val="00B05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2.الادارة محور نشاطها استقبال وتنفيذ القرارات مهما بلغت من صعوبة وتعقيد. </a:t>
            </a:r>
            <a:endParaRPr lang="en-US" sz="1400" b="1" dirty="0" smtClean="0">
              <a:solidFill>
                <a:srgbClr val="00B05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3.الادارة حارسة المشروع ،وتمده بالأبداع والتطور البناء لمتطلبات المجتمع ومشاكله . </a:t>
            </a:r>
            <a:endParaRPr lang="en-US" sz="1400" b="1" dirty="0" smtClean="0">
              <a:solidFill>
                <a:srgbClr val="00B05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solidFill>
                  <a:srgbClr val="00B050"/>
                </a:solidFill>
                <a:effectLst/>
                <a:latin typeface="Times New Roman" pitchFamily="18" charset="0"/>
                <a:ea typeface="Calibri"/>
                <a:cs typeface="Times New Roman" pitchFamily="18" charset="0"/>
              </a:rPr>
              <a:t>4.الادارة الملتزمة بالأصول والمبادئ والمسارات الواضحة، والساعية .لتحقيق الاهداف النبيلة هي الحافز الاساسي للجهود الانسانية . </a:t>
            </a:r>
            <a:endParaRPr lang="en-US" sz="1400" b="1" dirty="0" smtClean="0">
              <a:solidFill>
                <a:srgbClr val="00B050"/>
              </a:solidFill>
              <a:effectLst/>
              <a:latin typeface="Times New Roman" pitchFamily="18" charset="0"/>
              <a:ea typeface="Calibri"/>
              <a:cs typeface="Times New Roman" pitchFamily="18" charset="0"/>
            </a:endParaRPr>
          </a:p>
          <a:p>
            <a:r>
              <a:rPr lang="ar-IQ" sz="1400" b="1" dirty="0">
                <a:solidFill>
                  <a:srgbClr val="00B050"/>
                </a:solidFill>
                <a:latin typeface="Times New Roman" pitchFamily="18" charset="0"/>
                <a:ea typeface="Calibri"/>
                <a:cs typeface="Times New Roman" pitchFamily="18" charset="0"/>
              </a:rPr>
              <a:t>- احمد بن داؤود الاشعري- مقدمة في الادارة العامة- جدة- الشركة الخليجية للطباعة-2000-ص57.</a:t>
            </a:r>
            <a:endParaRPr lang="en-US" sz="1400" b="1" dirty="0" smtClean="0">
              <a:solidFill>
                <a:srgbClr val="00B050"/>
              </a:solidFill>
              <a:effectLst/>
              <a:latin typeface="Times New Roman" pitchFamily="18" charset="0"/>
              <a:ea typeface="Calibri"/>
              <a:cs typeface="Times New Roman" pitchFamily="18" charset="0"/>
            </a:endParaRPr>
          </a:p>
          <a:p>
            <a:r>
              <a:rPr lang="ar-IQ" sz="1400" b="1" dirty="0">
                <a:solidFill>
                  <a:srgbClr val="00B050"/>
                </a:solidFill>
                <a:latin typeface="Times New Roman" pitchFamily="18" charset="0"/>
                <a:ea typeface="Calibri"/>
                <a:cs typeface="Times New Roman" pitchFamily="18" charset="0"/>
              </a:rPr>
              <a:t>- محمد قاسم </a:t>
            </a:r>
            <a:r>
              <a:rPr lang="ar-IQ" sz="1400" b="1" dirty="0" err="1">
                <a:solidFill>
                  <a:srgbClr val="00B050"/>
                </a:solidFill>
                <a:latin typeface="Times New Roman" pitchFamily="18" charset="0"/>
                <a:ea typeface="Calibri"/>
                <a:cs typeface="Times New Roman" pitchFamily="18" charset="0"/>
              </a:rPr>
              <a:t>القريوتي</a:t>
            </a:r>
            <a:r>
              <a:rPr lang="ar-IQ" sz="1400" b="1" dirty="0">
                <a:solidFill>
                  <a:srgbClr val="00B050"/>
                </a:solidFill>
                <a:latin typeface="Times New Roman" pitchFamily="18" charset="0"/>
                <a:ea typeface="Calibri"/>
                <a:cs typeface="Times New Roman" pitchFamily="18" charset="0"/>
              </a:rPr>
              <a:t>- مبادئ الادارة النظريات والعمليات والوظائف- عمان- دار وائل- 2001- ص28.</a:t>
            </a:r>
            <a:endParaRPr lang="en-US" sz="1400" b="1" dirty="0" smtClean="0">
              <a:solidFill>
                <a:srgbClr val="00B050"/>
              </a:solidFill>
              <a:effectLst/>
              <a:latin typeface="Times New Roman" pitchFamily="18" charset="0"/>
              <a:ea typeface="Calibri"/>
              <a:cs typeface="Times New Roman" pitchFamily="18" charset="0"/>
            </a:endParaRPr>
          </a:p>
          <a:p>
            <a:r>
              <a:rPr lang="ar-IQ" sz="1400" b="1" dirty="0">
                <a:solidFill>
                  <a:srgbClr val="00B050"/>
                </a:solidFill>
                <a:latin typeface="Times New Roman" pitchFamily="18" charset="0"/>
                <a:ea typeface="Calibri"/>
                <a:cs typeface="Times New Roman" pitchFamily="18" charset="0"/>
              </a:rPr>
              <a:t>- بشير العلاق- اسس الادارة الحديثة نظريات ومفاهيم- عمان- دار </a:t>
            </a:r>
            <a:r>
              <a:rPr lang="ar-IQ" sz="1400" b="1" dirty="0" err="1">
                <a:solidFill>
                  <a:srgbClr val="00B050"/>
                </a:solidFill>
                <a:latin typeface="Times New Roman" pitchFamily="18" charset="0"/>
                <a:ea typeface="Calibri"/>
                <a:cs typeface="Times New Roman" pitchFamily="18" charset="0"/>
              </a:rPr>
              <a:t>اليازورى</a:t>
            </a:r>
            <a:r>
              <a:rPr lang="ar-IQ" sz="1400" b="1" dirty="0">
                <a:solidFill>
                  <a:srgbClr val="00B050"/>
                </a:solidFill>
                <a:latin typeface="Times New Roman" pitchFamily="18" charset="0"/>
                <a:ea typeface="Calibri"/>
                <a:cs typeface="Times New Roman" pitchFamily="18" charset="0"/>
              </a:rPr>
              <a:t>- 1999- ص14</a:t>
            </a:r>
            <a:endParaRPr lang="en-US" sz="1400" b="1" dirty="0">
              <a:solidFill>
                <a:srgbClr val="00B050"/>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266923826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47116"/>
            <a:ext cx="8712968" cy="4067780"/>
          </a:xfrm>
          <a:prstGeom prst="rect">
            <a:avLst/>
          </a:prstGeom>
        </p:spPr>
        <p:txBody>
          <a:bodyPr wrap="square">
            <a:spAutoFit/>
          </a:bodyPr>
          <a:lstStyle/>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5.الادارة تخلق قيادات واعية وملتزمة تحرك التطور الاقتصادي الاجتماعي ، وهي معيار تقدم ورقي الامم .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6.الادارة العلمية هي الحافز الاساسي للجهود الانسانية ،وهي المدبر للعناصر اللازمة للإنتاج ،وهي التي تعمل باستمرار على تحسين مكانة المشروع</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ويلخص </a:t>
            </a:r>
            <a:r>
              <a:rPr lang="ar-IQ" sz="1400" dirty="0" err="1" smtClean="0">
                <a:solidFill>
                  <a:schemeClr val="tx1">
                    <a:lumMod val="85000"/>
                    <a:lumOff val="15000"/>
                  </a:schemeClr>
                </a:solidFill>
                <a:effectLst/>
                <a:latin typeface="Times New Roman" pitchFamily="18" charset="0"/>
                <a:ea typeface="Calibri"/>
                <a:cs typeface="Times New Roman" pitchFamily="18" charset="0"/>
              </a:rPr>
              <a:t>زويلف</a:t>
            </a:r>
            <a:r>
              <a:rPr lang="ar-IQ" sz="1400" baseline="30000" dirty="0" smtClean="0">
                <a:solidFill>
                  <a:schemeClr val="tx1">
                    <a:lumMod val="85000"/>
                    <a:lumOff val="15000"/>
                  </a:schemeClr>
                </a:solidFill>
                <a:effectLst/>
                <a:latin typeface="Times New Roman" pitchFamily="18" charset="0"/>
                <a:ea typeface="Calibri"/>
                <a:cs typeface="Times New Roman" pitchFamily="18" charset="0"/>
              </a:rPr>
              <a:t>()</a:t>
            </a:r>
            <a:r>
              <a:rPr lang="ar-IQ" sz="1400" dirty="0" smtClean="0">
                <a:solidFill>
                  <a:schemeClr val="tx1">
                    <a:lumMod val="85000"/>
                    <a:lumOff val="15000"/>
                  </a:schemeClr>
                </a:solidFill>
                <a:effectLst/>
                <a:latin typeface="Times New Roman" pitchFamily="18" charset="0"/>
                <a:ea typeface="Calibri"/>
                <a:cs typeface="Times New Roman" pitchFamily="18" charset="0"/>
              </a:rPr>
              <a:t> ومنصور اهمية الادارة للأسباب الاتية:-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1.الزيادة الهائلة في عدد السكان وما يقابلها من قصور وشح في الموارد الطبيعية، مما يتطلب ضرورة الاستخدام الامثل للموارد والتخطيط لها وادارتها .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2.اتساع حجم المنظمات ،واستخدام اعداد هائلة من القوى العاملة ،وبروز مشكلات متعددة مما جعل الحاجة ملحة لإدارة تستطيع التعامل مع هذه المشكلات .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3.تزايد قوة التجمعات العمالية ،الامر الذي يتطلب وضع سياسات للأجور وظروف العمل والعمال وغيرهاـ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4.الفصل بين المنظمات والمالكين لها ،الامر الذي اظهر اهمية التنظيم والرقابة لضمان مصالح الاطراف المختلفة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5.القوة المتزايدة للتجمعات التي تدفع عن المستهلكين ومصالحهم ،الامر الذي يبرز اهمية وضع السياسات الخاصة لتحسين الجودة وتحديد الاسعار وغيرها .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6.تدخل الدولة في الرقابة على المنظمات لحماية افراد المجتمع، وتصاعد افكار جديدة تنادى بمسؤولية الادارة نحو المجتمع. </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chemeClr val="tx1">
                    <a:lumMod val="85000"/>
                    <a:lumOff val="15000"/>
                  </a:schemeClr>
                </a:solidFill>
                <a:effectLst/>
                <a:latin typeface="Times New Roman" pitchFamily="18" charset="0"/>
                <a:ea typeface="Calibri"/>
                <a:cs typeface="Times New Roman" pitchFamily="18" charset="0"/>
              </a:rPr>
              <a:t>7.شدة التنافس المحلي والإقليمي والدولي بسبب تطوير وسائل الانتاج جعل الادارة ذات اهمية لأجراء دراسات تسويقية</a:t>
            </a:r>
            <a:endParaRPr lang="en-US" sz="1400" dirty="0" smtClean="0">
              <a:solidFill>
                <a:schemeClr val="tx1">
                  <a:lumMod val="85000"/>
                  <a:lumOff val="15000"/>
                </a:schemeClr>
              </a:solidFill>
              <a:effectLst/>
              <a:latin typeface="Times New Roman" pitchFamily="18" charset="0"/>
              <a:ea typeface="Calibri"/>
              <a:cs typeface="Times New Roman" pitchFamily="18" charset="0"/>
            </a:endParaRPr>
          </a:p>
          <a:p>
            <a:r>
              <a:rPr lang="ar-IQ" sz="1400" dirty="0">
                <a:solidFill>
                  <a:schemeClr val="tx1">
                    <a:lumMod val="85000"/>
                    <a:lumOff val="15000"/>
                  </a:schemeClr>
                </a:solidFill>
                <a:latin typeface="Times New Roman" pitchFamily="18" charset="0"/>
                <a:ea typeface="Calibri"/>
                <a:cs typeface="Times New Roman" pitchFamily="18" charset="0"/>
              </a:rPr>
              <a:t>- مهدي </a:t>
            </a:r>
            <a:r>
              <a:rPr lang="ar-IQ" sz="1400" dirty="0" err="1">
                <a:solidFill>
                  <a:schemeClr val="tx1">
                    <a:lumMod val="85000"/>
                    <a:lumOff val="15000"/>
                  </a:schemeClr>
                </a:solidFill>
                <a:latin typeface="Times New Roman" pitchFamily="18" charset="0"/>
                <a:ea typeface="Calibri"/>
                <a:cs typeface="Times New Roman" pitchFamily="18" charset="0"/>
              </a:rPr>
              <a:t>زوليف</a:t>
            </a:r>
            <a:r>
              <a:rPr lang="ar-IQ" sz="1400" dirty="0">
                <a:solidFill>
                  <a:schemeClr val="tx1">
                    <a:lumMod val="85000"/>
                    <a:lumOff val="15000"/>
                  </a:schemeClr>
                </a:solidFill>
                <a:latin typeface="Times New Roman" pitchFamily="18" charset="0"/>
                <a:ea typeface="Calibri"/>
                <a:cs typeface="Times New Roman" pitchFamily="18" charset="0"/>
              </a:rPr>
              <a:t>- الادارة نظريات ومبادئ- عمان- دار الفكر- 2001- ص18.</a:t>
            </a:r>
            <a:endParaRPr lang="en-US" sz="1400" dirty="0">
              <a:solidFill>
                <a:schemeClr val="tx1">
                  <a:lumMod val="85000"/>
                  <a:lumOff val="15000"/>
                </a:schemeClr>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313714668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1215"/>
            <a:ext cx="8640960" cy="5344027"/>
          </a:xfrm>
          <a:prstGeom prst="rect">
            <a:avLst/>
          </a:prstGeom>
        </p:spPr>
        <p:txBody>
          <a:bodyPr wrap="square">
            <a:spAutoFit/>
          </a:bodyPr>
          <a:lstStyle/>
          <a:p>
            <a:pPr marL="342900" lvl="0" indent="-342900" algn="justLow">
              <a:lnSpc>
                <a:spcPct val="115000"/>
              </a:lnSpc>
              <a:buFont typeface="Symbol"/>
              <a:buChar char=""/>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للإدارة اهمية كبيرة في جميع مجالات الحياة ،اما في مجال المشروعات والمؤسسات والاعمال المختلفة فان الاهمية تتمثل حسب وجهة نظر </a:t>
            </a:r>
            <a:r>
              <a:rPr lang="ar-IQ" sz="1400" dirty="0" err="1" smtClean="0">
                <a:solidFill>
                  <a:srgbClr val="FF0000"/>
                </a:solidFill>
                <a:effectLst/>
                <a:latin typeface="Times New Roman" pitchFamily="18" charset="0"/>
                <a:ea typeface="Calibri"/>
                <a:cs typeface="Times New Roman" pitchFamily="18" charset="0"/>
              </a:rPr>
              <a:t>الجيوسى</a:t>
            </a:r>
            <a:r>
              <a:rPr lang="ar-IQ" sz="1400" dirty="0" smtClean="0">
                <a:solidFill>
                  <a:srgbClr val="FF0000"/>
                </a:solidFill>
                <a:effectLst/>
                <a:latin typeface="Times New Roman" pitchFamily="18" charset="0"/>
                <a:ea typeface="Calibri"/>
                <a:cs typeface="Times New Roman" pitchFamily="18" charset="0"/>
              </a:rPr>
              <a:t> فيما يلي:- </a:t>
            </a:r>
            <a:r>
              <a:rPr lang="ar-IQ" sz="1400" baseline="30000" dirty="0" smtClean="0">
                <a:solidFill>
                  <a:srgbClr val="FF0000"/>
                </a:solidFill>
                <a:effectLst/>
                <a:latin typeface="Times New Roman" pitchFamily="18" charset="0"/>
                <a:ea typeface="Calibri"/>
                <a:cs typeface="Times New Roman" pitchFamily="18" charset="0"/>
              </a:rPr>
              <a:t>()</a:t>
            </a:r>
            <a:endParaRPr lang="en-US" sz="1400" dirty="0" smtClean="0">
              <a:solidFill>
                <a:srgbClr val="FF0000"/>
              </a:solidFill>
              <a:effectLst/>
              <a:latin typeface="Times New Roman" pitchFamily="18" charset="0"/>
              <a:ea typeface="Calibri"/>
              <a:cs typeface="Times New Roman" pitchFamily="18" charset="0"/>
            </a:endParaRPr>
          </a:p>
          <a:p>
            <a:pPr marL="342900" lvl="0" indent="-342900" algn="justLow">
              <a:lnSpc>
                <a:spcPct val="115000"/>
              </a:lnSpc>
              <a:buFont typeface="Simplified Arabic"/>
              <a:buChar char="-"/>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مواجهة التغيرات والظروف البيئية المختلفة (السياسية-الاقتصادية-الثقافية-الاجتماعية-التكنولوجية).</a:t>
            </a:r>
            <a:endParaRPr lang="en-US" sz="1400" dirty="0" smtClean="0">
              <a:solidFill>
                <a:srgbClr val="FF0000"/>
              </a:solidFill>
              <a:effectLst/>
              <a:latin typeface="Times New Roman" pitchFamily="18" charset="0"/>
              <a:ea typeface="Calibri"/>
              <a:cs typeface="Times New Roman" pitchFamily="18" charset="0"/>
            </a:endParaRPr>
          </a:p>
          <a:p>
            <a:pPr marL="342900" lvl="0" indent="-342900" algn="justLow">
              <a:lnSpc>
                <a:spcPct val="115000"/>
              </a:lnSpc>
              <a:buFont typeface="Simplified Arabic"/>
              <a:buChar char="-"/>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التأثير الفعال على عناصر الانتاج ، حيث ان الادارة تتصدر قيادة عناصر الانتاج وتعمل على تنظيمها وتنسيقها بما يتناسب مع ظروف العمل والظروف المحيطة. </a:t>
            </a:r>
            <a:endParaRPr lang="en-US" sz="1400" dirty="0" smtClean="0">
              <a:solidFill>
                <a:srgbClr val="FF0000"/>
              </a:solidFill>
              <a:effectLst/>
              <a:latin typeface="Times New Roman" pitchFamily="18" charset="0"/>
              <a:ea typeface="Calibri"/>
              <a:cs typeface="Times New Roman" pitchFamily="18" charset="0"/>
            </a:endParaRPr>
          </a:p>
          <a:p>
            <a:pPr marL="342900" lvl="0" indent="-342900" algn="justLow">
              <a:lnSpc>
                <a:spcPct val="115000"/>
              </a:lnSpc>
              <a:buFont typeface="Simplified Arabic"/>
              <a:buChar char="-"/>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تطوير عناصر الانتاج (انجاز المهام بأقل وقت وجهد وتكلفة ). -قيادة وتوجيه المنظمة وتحقيق الاستقرار من خلال التطوير والتكيف بما يتناسب الظروف البيئية والمحطة لتحقيق اهدافها .</a:t>
            </a:r>
            <a:endParaRPr lang="en-US" sz="1400" dirty="0" smtClean="0">
              <a:solidFill>
                <a:srgbClr val="FF0000"/>
              </a:solidFill>
              <a:effectLst/>
              <a:latin typeface="Times New Roman" pitchFamily="18" charset="0"/>
              <a:ea typeface="Calibri"/>
              <a:cs typeface="Times New Roman" pitchFamily="18" charset="0"/>
            </a:endParaRPr>
          </a:p>
          <a:p>
            <a:pPr marL="342900" lvl="0" indent="-342900" algn="justLow">
              <a:lnSpc>
                <a:spcPct val="115000"/>
              </a:lnSpc>
              <a:buFont typeface="Simplified Arabic"/>
              <a:buChar char="-"/>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تطوير الشخصية الوظيفية وتحقيق العدالة والحوافز للأفراد وجعلها اكثر فاعلية وانسجاماً مع طبيعة العمل .</a:t>
            </a:r>
            <a:endParaRPr lang="en-US" sz="1400" dirty="0" smtClean="0">
              <a:solidFill>
                <a:srgbClr val="FF0000"/>
              </a:solidFill>
              <a:effectLst/>
              <a:latin typeface="Times New Roman" pitchFamily="18" charset="0"/>
              <a:ea typeface="Calibri"/>
              <a:cs typeface="Times New Roman" pitchFamily="18" charset="0"/>
            </a:endParaRPr>
          </a:p>
          <a:p>
            <a:pPr marL="342900" lvl="0" indent="-342900" algn="justLow">
              <a:lnSpc>
                <a:spcPct val="115000"/>
              </a:lnSpc>
              <a:spcAft>
                <a:spcPts val="1000"/>
              </a:spcAft>
              <a:buFont typeface="Symbol"/>
              <a:buChar char=""/>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وتأتي اهمية الادارة حسب وجهة نظر عليان كالاتي:- </a:t>
            </a:r>
            <a:r>
              <a:rPr lang="ar-IQ" sz="1400" baseline="30000" dirty="0" smtClean="0">
                <a:solidFill>
                  <a:srgbClr val="FF0000"/>
                </a:solidFill>
                <a:effectLst/>
                <a:latin typeface="Times New Roman" pitchFamily="18" charset="0"/>
                <a:ea typeface="Calibri"/>
                <a:cs typeface="Times New Roman" pitchFamily="18" charset="0"/>
              </a:rPr>
              <a:t>()</a:t>
            </a:r>
            <a:endParaRPr lang="en-US" sz="1400" dirty="0" smtClean="0">
              <a:solidFill>
                <a:srgbClr val="FF000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الادارة تؤدي الى استخدام فعال ايجابي مثمر للمصادر المادية المتوافرة ،والموارد المالية المخصصة للمنظمة ،وللقوى البشرية العاملة فيها .كما تؤدي الى رفع المعنويات للعاملين.</a:t>
            </a:r>
            <a:endParaRPr lang="en-US" sz="1400" dirty="0" smtClean="0">
              <a:solidFill>
                <a:srgbClr val="FF000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وغياب اقل عن العمل، وإنتاجه اعلى ،وانجازات اكبر ،وتغيرات اقل من التنظيم وبدون الادارة تعم الفوضى ،ويصعب تحقيق الاهداف ،وتنفيذ الخطط والبرامج. </a:t>
            </a:r>
            <a:endParaRPr lang="en-US" sz="1400" dirty="0" smtClean="0">
              <a:solidFill>
                <a:srgbClr val="FF000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solidFill>
                  <a:srgbClr val="FF0000"/>
                </a:solidFill>
                <a:effectLst/>
                <a:latin typeface="Times New Roman" pitchFamily="18" charset="0"/>
                <a:ea typeface="Calibri"/>
                <a:cs typeface="Times New Roman" pitchFamily="18" charset="0"/>
              </a:rPr>
              <a:t>خصائص الادارة:- </a:t>
            </a:r>
            <a:endParaRPr lang="en-US" sz="1400" dirty="0" smtClean="0">
              <a:solidFill>
                <a:srgbClr val="FF0000"/>
              </a:solidFill>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dirty="0" smtClean="0">
                <a:solidFill>
                  <a:srgbClr val="FF0000"/>
                </a:solidFill>
                <a:effectLst/>
                <a:latin typeface="Times New Roman" pitchFamily="18" charset="0"/>
                <a:ea typeface="Calibri"/>
                <a:cs typeface="Times New Roman" pitchFamily="18" charset="0"/>
              </a:rPr>
              <a:t>هي ما يميز الادارة من صفات ،وتعتبر تلك الخصائص الجانب العقلاني في الادارة هنالك مجموعة من الخصائص والصفات تميز الادارة عن غيرها من العلوم واهمها: </a:t>
            </a:r>
            <a:r>
              <a:rPr lang="ar-IQ" sz="1400" baseline="30000" dirty="0" smtClean="0">
                <a:solidFill>
                  <a:srgbClr val="FF0000"/>
                </a:solidFill>
                <a:effectLst/>
                <a:latin typeface="Times New Roman" pitchFamily="18" charset="0"/>
                <a:ea typeface="Calibri"/>
                <a:cs typeface="Times New Roman" pitchFamily="18" charset="0"/>
              </a:rPr>
              <a:t>()</a:t>
            </a:r>
            <a:endParaRPr lang="en-US" sz="1400" dirty="0" smtClean="0">
              <a:solidFill>
                <a:srgbClr val="FF0000"/>
              </a:solidFill>
              <a:effectLst/>
              <a:latin typeface="Times New Roman" pitchFamily="18" charset="0"/>
              <a:ea typeface="Calibri"/>
              <a:cs typeface="Times New Roman" pitchFamily="18" charset="0"/>
            </a:endParaRPr>
          </a:p>
          <a:p>
            <a:r>
              <a:rPr lang="ar-IQ" sz="1400" dirty="0">
                <a:solidFill>
                  <a:srgbClr val="FF0000"/>
                </a:solidFill>
                <a:latin typeface="Times New Roman" pitchFamily="18" charset="0"/>
                <a:ea typeface="Calibri"/>
                <a:cs typeface="Times New Roman" pitchFamily="18" charset="0"/>
              </a:rPr>
              <a:t>- محمد رسلان الجيوسي-علم تطبيق الادارة- عمان- دار المسيرة-2000- ص20.</a:t>
            </a:r>
            <a:endParaRPr lang="en-US" sz="1400" dirty="0" smtClean="0">
              <a:solidFill>
                <a:srgbClr val="FF0000"/>
              </a:solidFill>
              <a:effectLst/>
              <a:latin typeface="Times New Roman" pitchFamily="18" charset="0"/>
              <a:ea typeface="Calibri"/>
              <a:cs typeface="Times New Roman" pitchFamily="18" charset="0"/>
            </a:endParaRPr>
          </a:p>
          <a:p>
            <a:r>
              <a:rPr lang="ar-IQ" sz="1400" dirty="0">
                <a:solidFill>
                  <a:srgbClr val="FF0000"/>
                </a:solidFill>
                <a:latin typeface="Times New Roman" pitchFamily="18" charset="0"/>
                <a:ea typeface="Calibri"/>
                <a:cs typeface="Times New Roman" pitchFamily="18" charset="0"/>
              </a:rPr>
              <a:t>- </a:t>
            </a:r>
            <a:r>
              <a:rPr lang="ar-IQ" sz="1400" dirty="0" err="1">
                <a:solidFill>
                  <a:srgbClr val="FF0000"/>
                </a:solidFill>
                <a:latin typeface="Times New Roman" pitchFamily="18" charset="0"/>
                <a:ea typeface="Calibri"/>
                <a:cs typeface="Times New Roman" pitchFamily="18" charset="0"/>
              </a:rPr>
              <a:t>ربحى</a:t>
            </a:r>
            <a:r>
              <a:rPr lang="ar-IQ" sz="1400" dirty="0">
                <a:solidFill>
                  <a:srgbClr val="FF0000"/>
                </a:solidFill>
                <a:latin typeface="Times New Roman" pitchFamily="18" charset="0"/>
                <a:ea typeface="Calibri"/>
                <a:cs typeface="Times New Roman" pitchFamily="18" charset="0"/>
              </a:rPr>
              <a:t> مصطفى عليان- ادارة المكتبات- ومراكز المعلومات- ورقة علمية- 1995م.</a:t>
            </a:r>
            <a:endParaRPr lang="en-US" sz="1400" dirty="0" smtClean="0">
              <a:solidFill>
                <a:srgbClr val="FF0000"/>
              </a:solidFill>
              <a:effectLst/>
              <a:latin typeface="Times New Roman" pitchFamily="18" charset="0"/>
              <a:ea typeface="Calibri"/>
              <a:cs typeface="Times New Roman" pitchFamily="18" charset="0"/>
            </a:endParaRPr>
          </a:p>
          <a:p>
            <a:r>
              <a:rPr lang="ar-IQ" sz="1400" dirty="0">
                <a:solidFill>
                  <a:srgbClr val="FF0000"/>
                </a:solidFill>
                <a:latin typeface="Times New Roman" pitchFamily="18" charset="0"/>
                <a:ea typeface="Calibri"/>
                <a:cs typeface="Times New Roman" pitchFamily="18" charset="0"/>
              </a:rPr>
              <a:t>- محمد عبدالفتاح الصيرفي- الادارة والاسس العلمية للمدير </a:t>
            </a:r>
            <a:r>
              <a:rPr lang="ar-IQ" sz="1400" dirty="0" err="1">
                <a:solidFill>
                  <a:srgbClr val="FF0000"/>
                </a:solidFill>
                <a:latin typeface="Times New Roman" pitchFamily="18" charset="0"/>
                <a:ea typeface="Calibri"/>
                <a:cs typeface="Times New Roman" pitchFamily="18" charset="0"/>
              </a:rPr>
              <a:t>المبتدئى</a:t>
            </a:r>
            <a:r>
              <a:rPr lang="ar-IQ" sz="1400" dirty="0">
                <a:solidFill>
                  <a:srgbClr val="FF0000"/>
                </a:solidFill>
                <a:latin typeface="Times New Roman" pitchFamily="18" charset="0"/>
                <a:ea typeface="Calibri"/>
                <a:cs typeface="Times New Roman" pitchFamily="18" charset="0"/>
              </a:rPr>
              <a:t>- ص10.</a:t>
            </a:r>
            <a:endParaRPr lang="en-US" sz="1400" dirty="0">
              <a:solidFill>
                <a:srgbClr val="FF0000"/>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131625470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6672"/>
            <a:ext cx="8136904" cy="5939062"/>
          </a:xfrm>
          <a:prstGeom prst="rect">
            <a:avLst/>
          </a:prstGeom>
        </p:spPr>
        <p:txBody>
          <a:bodyPr wrap="square">
            <a:spAutoFit/>
          </a:bodyPr>
          <a:lstStyle/>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1-الادارة مرتبطة بالمنظمة ،فلا ادارة بدون منظمة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2-الادارة وسيلة التفاعل بين عوامل الانتاج لتحقيق الاهداف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3-الادارة مجموعة من المبادئ الاسس العلمية والعملية</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4-الادارة نشاط ذهني مستمر ما بقيت المنظمة .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5-الادارةهرمية الشكل في زيادة الوظائف الادارية الى قاعدة الهرم.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اهداف الادارة:-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تسعى الادارة الى تحقيق الاهداف الرئيسية التالية :-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1-تنمية القدرات والكفاءات البشرية ،لتنفيذ الخطط المرسومة ،لتحقيق اهداف المشروع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2-استخدام الموارد المادية والبشرية ،وتنسيقها لتؤدي الى اكبر انتاج بأقل تكلفة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3-تحقيق الرفاهية للمجتمع من خلال رفع مستوى المعيشة للأفراد العاملين في المشروع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المهارات الادارية: </a:t>
            </a:r>
            <a:r>
              <a:rPr lang="ar-IQ" sz="1400" b="1" baseline="30000" dirty="0" smtClean="0">
                <a:effectLst/>
                <a:latin typeface="Times New Roman" pitchFamily="18" charset="0"/>
                <a:ea typeface="Calibri"/>
                <a:cs typeface="Times New Roman" pitchFamily="18" charset="0"/>
              </a:rPr>
              <a:t>()</a:t>
            </a:r>
            <a:r>
              <a:rPr lang="ar-IQ" sz="1400" b="1" dirty="0" smtClean="0">
                <a:effectLst/>
                <a:latin typeface="Times New Roman" pitchFamily="18" charset="0"/>
                <a:ea typeface="Calibri"/>
                <a:cs typeface="Times New Roman" pitchFamily="18" charset="0"/>
              </a:rPr>
              <a:t>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يقصد بلفظ المهارة الخبرة المكتسبة او الواجب اكتسابها لممارسة عمل ما .هي تلك الخلفية العلمية والعملية التي يجب ان تتوفر  في المدير لتحقيق اعماله بالكفاءة والفاعلية المطلوبة وقد عرف كل من "كلود جورج” و"روبرت </a:t>
            </a:r>
            <a:r>
              <a:rPr lang="ar-IQ" sz="1400" b="1" dirty="0" err="1" smtClean="0">
                <a:effectLst/>
                <a:latin typeface="Times New Roman" pitchFamily="18" charset="0"/>
                <a:ea typeface="Calibri"/>
                <a:cs typeface="Times New Roman" pitchFamily="18" charset="0"/>
              </a:rPr>
              <a:t>كاتز</a:t>
            </a:r>
            <a:r>
              <a:rPr lang="ar-IQ" sz="1400" b="1" dirty="0" smtClean="0">
                <a:effectLst/>
                <a:latin typeface="Times New Roman" pitchFamily="18" charset="0"/>
                <a:ea typeface="Calibri"/>
                <a:cs typeface="Times New Roman" pitchFamily="18" charset="0"/>
              </a:rPr>
              <a:t>" ان المدير الناجح يحتاج الى مجموعة من المهارات تساعده على اداء عمله الإداري بفاعلية اكبر ،ولقد تم تقسيمها الى ثلاث مجموعات كالآتي :- </a:t>
            </a:r>
            <a:endParaRPr lang="en-US" sz="1400" b="1" dirty="0" smtClean="0">
              <a:effectLst/>
              <a:latin typeface="Times New Roman" pitchFamily="18" charset="0"/>
              <a:ea typeface="Calibri"/>
              <a:cs typeface="Times New Roman" pitchFamily="18" charset="0"/>
            </a:endParaRPr>
          </a:p>
          <a:p>
            <a:pPr algn="justLow">
              <a:lnSpc>
                <a:spcPct val="115000"/>
              </a:lnSpc>
              <a:spcAft>
                <a:spcPts val="1000"/>
              </a:spcAft>
              <a:tabLst>
                <a:tab pos="2637155" algn="ctr"/>
                <a:tab pos="5274310" algn="r"/>
              </a:tabLst>
            </a:pPr>
            <a:r>
              <a:rPr lang="ar-IQ" sz="1400" b="1" dirty="0" smtClean="0">
                <a:effectLst/>
                <a:latin typeface="Times New Roman" pitchFamily="18" charset="0"/>
                <a:ea typeface="Calibri"/>
                <a:cs typeface="Times New Roman" pitchFamily="18" charset="0"/>
              </a:rPr>
              <a:t>1-(المهارات الفكرية) :-وهي القدرة على الرؤية الشمولية للمنظمة ككل ،وربط اجزاء الموضوع ببعض داخلياً من جهة ،ومع البيئة الخارجية من جهة اخرى . وتكون مطلوبة اكثر من الادارة العليا. </a:t>
            </a:r>
            <a:endParaRPr lang="en-US" sz="1400" b="1" dirty="0" smtClean="0">
              <a:effectLst/>
              <a:latin typeface="Times New Roman" pitchFamily="18" charset="0"/>
              <a:ea typeface="Calibri"/>
              <a:cs typeface="Times New Roman" pitchFamily="18" charset="0"/>
            </a:endParaRPr>
          </a:p>
          <a:p>
            <a:r>
              <a:rPr lang="ar-IQ" sz="1400" b="1" dirty="0">
                <a:latin typeface="Times New Roman" pitchFamily="18" charset="0"/>
                <a:ea typeface="Calibri"/>
                <a:cs typeface="Times New Roman" pitchFamily="18" charset="0"/>
              </a:rPr>
              <a:t>- محمد عبدالفتاح الصيرفي- مبادى التنظيم والادارة- عمان- دار المناهج-2006-ص23.</a:t>
            </a:r>
            <a:endParaRPr lang="en-US" sz="1400" b="1"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xmlns="" val="3784004925"/>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75958"/>
            <a:ext cx="8568952" cy="3600986"/>
          </a:xfrm>
          <a:prstGeom prst="rect">
            <a:avLst/>
          </a:prstGeom>
        </p:spPr>
        <p:txBody>
          <a:bodyPr wrap="square">
            <a:spAutoFit/>
          </a:bodyPr>
          <a:lstStyle/>
          <a:p>
            <a:r>
              <a:rPr lang="ar-IQ" sz="1400" dirty="0">
                <a:solidFill>
                  <a:schemeClr val="accent2">
                    <a:lumMod val="75000"/>
                  </a:schemeClr>
                </a:solidFill>
                <a:latin typeface="Times New Roman" pitchFamily="18" charset="0"/>
                <a:cs typeface="Times New Roman" pitchFamily="18" charset="0"/>
              </a:rPr>
              <a:t>2-(</a:t>
            </a:r>
            <a:r>
              <a:rPr lang="ar-IQ" sz="1400" dirty="0" err="1">
                <a:solidFill>
                  <a:schemeClr val="accent2">
                    <a:lumMod val="75000"/>
                  </a:schemeClr>
                </a:solidFill>
                <a:latin typeface="Times New Roman" pitchFamily="18" charset="0"/>
                <a:cs typeface="Times New Roman" pitchFamily="18" charset="0"/>
              </a:rPr>
              <a:t>المهارت</a:t>
            </a:r>
            <a:r>
              <a:rPr lang="ar-IQ" sz="1400" dirty="0">
                <a:solidFill>
                  <a:schemeClr val="accent2">
                    <a:lumMod val="75000"/>
                  </a:schemeClr>
                </a:solidFill>
                <a:latin typeface="Times New Roman" pitchFamily="18" charset="0"/>
                <a:cs typeface="Times New Roman" pitchFamily="18" charset="0"/>
              </a:rPr>
              <a:t> الانسانية) :-وهي القدرة على التعامل مع الآخرين، وقدرة الاتصال والاقناع والتوفيق بين الآراء المختلفة .وتكون مطلوبة بشكل متساوي تقريباً في كل المستويات الادارية المختلفة .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3-(المهارات الفنية):-وتكون مطلوبة في الادارة الوسطى وبقدر اكبر الادارة الدنيا. </a:t>
            </a:r>
            <a:endParaRPr lang="en-US" sz="1400" dirty="0">
              <a:solidFill>
                <a:schemeClr val="accent2">
                  <a:lumMod val="75000"/>
                </a:schemeClr>
              </a:solidFill>
              <a:latin typeface="Times New Roman" pitchFamily="18" charset="0"/>
              <a:cs typeface="Times New Roman" pitchFamily="18" charset="0"/>
            </a:endParaRPr>
          </a:p>
          <a:p>
            <a:r>
              <a:rPr lang="ar-IQ" sz="1400" b="1" dirty="0">
                <a:solidFill>
                  <a:schemeClr val="accent2">
                    <a:lumMod val="75000"/>
                  </a:schemeClr>
                </a:solidFill>
                <a:latin typeface="Times New Roman" pitchFamily="18" charset="0"/>
                <a:cs typeface="Times New Roman" pitchFamily="18" charset="0"/>
              </a:rPr>
              <a:t>المبادئ الادارية :-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    وهي الاسس والقواعد التي تقوم عليها الادارة . ويقصد بها الملاحظات الجوهرية التي تتعلق بالعلاقات السلبية في تصرف ادارى معين ، ومدى اثر هذا التصرف على الجهود المبذولة لتحقيق اهداف المنظمة.</a:t>
            </a:r>
            <a:r>
              <a:rPr lang="ar-IQ" sz="1400" baseline="30000" dirty="0">
                <a:solidFill>
                  <a:schemeClr val="accent2">
                    <a:lumMod val="75000"/>
                  </a:schemeClr>
                </a:solidFill>
                <a:latin typeface="Times New Roman" pitchFamily="18" charset="0"/>
                <a:cs typeface="Times New Roman" pitchFamily="18" charset="0"/>
              </a:rPr>
              <a:t>()</a:t>
            </a:r>
            <a:r>
              <a:rPr lang="ar-IQ" sz="1400" dirty="0">
                <a:solidFill>
                  <a:schemeClr val="accent2">
                    <a:lumMod val="75000"/>
                  </a:schemeClr>
                </a:solidFill>
                <a:latin typeface="Times New Roman" pitchFamily="18" charset="0"/>
                <a:cs typeface="Times New Roman" pitchFamily="18" charset="0"/>
              </a:rPr>
              <a:t> وتتلخص اهم المبادئ الادارية فيما يلي: </a:t>
            </a:r>
            <a:r>
              <a:rPr lang="ar-IQ" sz="1400" baseline="30000" dirty="0">
                <a:solidFill>
                  <a:schemeClr val="accent2">
                    <a:lumMod val="75000"/>
                  </a:schemeClr>
                </a:solidFill>
                <a:latin typeface="Times New Roman" pitchFamily="18" charset="0"/>
                <a:cs typeface="Times New Roman" pitchFamily="18" charset="0"/>
              </a:rPr>
              <a:t>()</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1-مبدأ تحديد السياسات :-السياسة المحددة والواضحة في المنظمة منذ انشائها ضرورية للإدارة الفاعلة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2-مبدأ التوازن:- جميع الوظائف ذات اهمية متوازية في المنظمة لتحقيق النمو المناسب والكفاية في الادارة.</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3-مبدأ التبسيط:-يجي تخفيض عناصر الادارة الى ابسط شكل ممكن</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4-مبدأ التخصيص:-يجب تقسيم العمل على اسس عملية سليمة وحسب التخصص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5-مبدأ التنميط :-يجب تحديد افضل طريقة نعبر عنها بأنماط تستخدم كنموذج في العمليات والرقابة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6-مبدأ الحوافز المالية :-يجب ان تتناسب المكافأة المالية مع قيمة العمل المنجز .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7-مبدأ العلاقات الانسانية :-يجب معالجة مظاهر التوتر بين العاملين بسرعة ، </a:t>
            </a:r>
            <a:r>
              <a:rPr lang="ar-IQ" sz="1400" dirty="0" err="1">
                <a:solidFill>
                  <a:schemeClr val="accent2">
                    <a:lumMod val="75000"/>
                  </a:schemeClr>
                </a:solidFill>
                <a:latin typeface="Times New Roman" pitchFamily="18" charset="0"/>
                <a:cs typeface="Times New Roman" pitchFamily="18" charset="0"/>
              </a:rPr>
              <a:t>وازلة</a:t>
            </a:r>
            <a:r>
              <a:rPr lang="ar-IQ" sz="1400" dirty="0">
                <a:solidFill>
                  <a:schemeClr val="accent2">
                    <a:lumMod val="75000"/>
                  </a:schemeClr>
                </a:solidFill>
                <a:latin typeface="Times New Roman" pitchFamily="18" charset="0"/>
                <a:cs typeface="Times New Roman" pitchFamily="18" charset="0"/>
              </a:rPr>
              <a:t> اسبابها والعمل على تسويتها.</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 </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 علي الشريف واخرون- التنظيم والادارة- الاسكندرية- الدار الجامعية- بدون سنة نشر- ص14</a:t>
            </a:r>
            <a:endParaRPr lang="en-US" sz="1400" dirty="0">
              <a:solidFill>
                <a:schemeClr val="accent2">
                  <a:lumMod val="75000"/>
                </a:schemeClr>
              </a:solidFill>
              <a:latin typeface="Times New Roman" pitchFamily="18" charset="0"/>
              <a:cs typeface="Times New Roman" pitchFamily="18" charset="0"/>
            </a:endParaRPr>
          </a:p>
          <a:p>
            <a:r>
              <a:rPr lang="ar-IQ" sz="1400" dirty="0">
                <a:solidFill>
                  <a:schemeClr val="accent2">
                    <a:lumMod val="75000"/>
                  </a:schemeClr>
                </a:solidFill>
                <a:latin typeface="Times New Roman" pitchFamily="18" charset="0"/>
                <a:cs typeface="Times New Roman" pitchFamily="18" charset="0"/>
              </a:rPr>
              <a:t>- كامل عبدالمقصود واخرون- وظائف الادارة- منشورات جامعة دمشق- بدون سنة نشر-ص18</a:t>
            </a:r>
            <a:r>
              <a:rPr lang="ar-IQ" dirty="0">
                <a:solidFill>
                  <a:schemeClr val="accent2">
                    <a:lumMod val="75000"/>
                  </a:schemeClr>
                </a:solidFill>
                <a:cs typeface="PT Bold Heading" panose="02010400000000000000" pitchFamily="2" charset="-78"/>
              </a:rPr>
              <a:t>.</a:t>
            </a:r>
            <a:endParaRPr lang="en-US" dirty="0">
              <a:solidFill>
                <a:schemeClr val="accent2">
                  <a:lumMod val="75000"/>
                </a:schemeClr>
              </a:solidFill>
              <a:cs typeface="PT Bold Heading" panose="02010400000000000000" pitchFamily="2" charset="-78"/>
            </a:endParaRPr>
          </a:p>
        </p:txBody>
      </p:sp>
    </p:spTree>
    <p:extLst>
      <p:ext uri="{BB962C8B-B14F-4D97-AF65-F5344CB8AC3E}">
        <p14:creationId xmlns:p14="http://schemas.microsoft.com/office/powerpoint/2010/main" xmlns="" val="88208739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زوايا">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3876</Words>
  <Application>Microsoft Office PowerPoint</Application>
  <PresentationFormat>On-screen Show (4:3)</PresentationFormat>
  <Paragraphs>216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زوايا</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user</cp:lastModifiedBy>
  <cp:revision>5</cp:revision>
  <dcterms:modified xsi:type="dcterms:W3CDTF">2021-05-22T11:55:23Z</dcterms:modified>
</cp:coreProperties>
</file>