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6858000" cy="9144000" type="screen4x3"/>
  <p:notesSz cx="6858000" cy="9144000"/>
  <p:defaultTextStyle>
    <a:defPPr lvl="0">
      <a:defRPr lang="ar-IQ"/>
    </a:defPPr>
    <a:lvl1pPr marL="0" lvl="0" algn="r" defTabSz="914400" rtl="1" eaLnBrk="1" latinLnBrk="0" hangingPunct="1">
      <a:defRPr sz="1800" kern="1200">
        <a:solidFill>
          <a:schemeClr val="tx1"/>
        </a:solidFill>
        <a:latin typeface="+mn-lt"/>
        <a:ea typeface="+mn-ea"/>
        <a:cs typeface="+mn-cs"/>
      </a:defRPr>
    </a:lvl1pPr>
    <a:lvl2pPr marL="457200" lvl="1" algn="r" defTabSz="914400" rtl="1" eaLnBrk="1" latinLnBrk="0" hangingPunct="1">
      <a:defRPr sz="1800" kern="1200">
        <a:solidFill>
          <a:schemeClr val="tx1"/>
        </a:solidFill>
        <a:latin typeface="+mn-lt"/>
        <a:ea typeface="+mn-ea"/>
        <a:cs typeface="+mn-cs"/>
      </a:defRPr>
    </a:lvl2pPr>
    <a:lvl3pPr marL="914400" lvl="2" algn="r" defTabSz="914400" rtl="1" eaLnBrk="1" latinLnBrk="0" hangingPunct="1">
      <a:defRPr sz="1800" kern="1200">
        <a:solidFill>
          <a:schemeClr val="tx1"/>
        </a:solidFill>
        <a:latin typeface="+mn-lt"/>
        <a:ea typeface="+mn-ea"/>
        <a:cs typeface="+mn-cs"/>
      </a:defRPr>
    </a:lvl3pPr>
    <a:lvl4pPr marL="1371600" lvl="3" algn="r" defTabSz="914400" rtl="1" eaLnBrk="1" latinLnBrk="0" hangingPunct="1">
      <a:defRPr sz="1800" kern="1200">
        <a:solidFill>
          <a:schemeClr val="tx1"/>
        </a:solidFill>
        <a:latin typeface="+mn-lt"/>
        <a:ea typeface="+mn-ea"/>
        <a:cs typeface="+mn-cs"/>
      </a:defRPr>
    </a:lvl4pPr>
    <a:lvl5pPr marL="1828800" lvl="4" algn="r" defTabSz="914400" rtl="1" eaLnBrk="1" latinLnBrk="0" hangingPunct="1">
      <a:defRPr sz="1800" kern="1200">
        <a:solidFill>
          <a:schemeClr val="tx1"/>
        </a:solidFill>
        <a:latin typeface="+mn-lt"/>
        <a:ea typeface="+mn-ea"/>
        <a:cs typeface="+mn-cs"/>
      </a:defRPr>
    </a:lvl5pPr>
    <a:lvl6pPr marL="2286000" lvl="5" algn="r" defTabSz="914400" rtl="1" eaLnBrk="1" latinLnBrk="0" hangingPunct="1">
      <a:defRPr sz="1800" kern="1200">
        <a:solidFill>
          <a:schemeClr val="tx1"/>
        </a:solidFill>
        <a:latin typeface="+mn-lt"/>
        <a:ea typeface="+mn-ea"/>
        <a:cs typeface="+mn-cs"/>
      </a:defRPr>
    </a:lvl6pPr>
    <a:lvl7pPr marL="2743200" lvl="6" algn="r" defTabSz="914400" rtl="1" eaLnBrk="1" latinLnBrk="0" hangingPunct="1">
      <a:defRPr sz="1800" kern="1200">
        <a:solidFill>
          <a:schemeClr val="tx1"/>
        </a:solidFill>
        <a:latin typeface="+mn-lt"/>
        <a:ea typeface="+mn-ea"/>
        <a:cs typeface="+mn-cs"/>
      </a:defRPr>
    </a:lvl7pPr>
    <a:lvl8pPr marL="3200400" lvl="7" algn="r" defTabSz="914400" rtl="1" eaLnBrk="1" latinLnBrk="0" hangingPunct="1">
      <a:defRPr sz="1800" kern="1200">
        <a:solidFill>
          <a:schemeClr val="tx1"/>
        </a:solidFill>
        <a:latin typeface="+mn-lt"/>
        <a:ea typeface="+mn-ea"/>
        <a:cs typeface="+mn-cs"/>
      </a:defRPr>
    </a:lvl8pPr>
    <a:lvl9pPr marL="3657600" lvl="8"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880">
          <p15:clr>
            <a:srgbClr val="000000"/>
          </p15:clr>
        </p15:guide>
        <p15:guide id="2" pos="216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7" d="100"/>
          <a:sy n="57" d="100"/>
        </p:scale>
        <p:origin x="-2160" y="1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5113655" y="7383194"/>
            <a:ext cx="2523932" cy="970671"/>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05408" y="1035052"/>
            <a:ext cx="6047184" cy="1960033"/>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05408" y="3000373"/>
            <a:ext cx="6047184" cy="23368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028700" y="8016876"/>
            <a:ext cx="4343400" cy="486833"/>
          </a:xfrm>
        </p:spPr>
        <p:txBody>
          <a:bodyPr tIns="0" bIns="0" anchor="t"/>
          <a:lstStyle>
            <a:lvl1pPr algn="r">
              <a:defRPr sz="1000"/>
            </a:lvl1pPr>
          </a:lstStyle>
          <a:p>
            <a:fld id="{37976499-3E73-4164-83CF-D9D15DA8D13A}" type="datetimeFigureOut">
              <a:rPr lang="ar-IQ" smtClean="0"/>
              <a:t>26/08/1445</a:t>
            </a:fld>
            <a:endParaRPr lang="ar-IQ"/>
          </a:p>
        </p:txBody>
      </p:sp>
      <p:sp>
        <p:nvSpPr>
          <p:cNvPr id="17" name="عنصر نائب للتذييل 16"/>
          <p:cNvSpPr>
            <a:spLocks noGrp="1"/>
          </p:cNvSpPr>
          <p:nvPr>
            <p:ph type="ftr" sz="quarter" idx="11"/>
          </p:nvPr>
        </p:nvSpPr>
        <p:spPr>
          <a:xfrm>
            <a:off x="1028700" y="7534273"/>
            <a:ext cx="4343400" cy="486833"/>
          </a:xfrm>
        </p:spPr>
        <p:txBody>
          <a:bodyPr tIns="0" bIns="0" anchor="b"/>
          <a:lstStyle>
            <a:lvl1pPr algn="r">
              <a:defRPr sz="1100"/>
            </a:lvl1pPr>
          </a:lstStyle>
          <a:p>
            <a:endParaRPr lang="ar-IQ"/>
          </a:p>
        </p:txBody>
      </p:sp>
      <p:sp>
        <p:nvSpPr>
          <p:cNvPr id="29" name="عنصر نائب لرقم الشريحة 28"/>
          <p:cNvSpPr>
            <a:spLocks noGrp="1"/>
          </p:cNvSpPr>
          <p:nvPr>
            <p:ph type="sldNum" sz="quarter" idx="12"/>
          </p:nvPr>
        </p:nvSpPr>
        <p:spPr>
          <a:xfrm>
            <a:off x="6294185" y="7669743"/>
            <a:ext cx="377190" cy="486833"/>
          </a:xfrm>
        </p:spPr>
        <p:txBody>
          <a:bodyPr anchor="ctr"/>
          <a:lstStyle>
            <a:lvl1pPr algn="ctr">
              <a:defRPr sz="1300">
                <a:solidFill>
                  <a:srgbClr val="FFFFFF"/>
                </a:solidFill>
              </a:defRPr>
            </a:lvl1pPr>
          </a:lstStyle>
          <a:p>
            <a:fld id="{6F10ECD9-FFFB-4E8C-A998-5CF6A910B9C3}"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7976499-3E73-4164-83CF-D9D15DA8D13A}" type="datetimeFigureOut">
              <a:rPr lang="ar-IQ" smtClean="0"/>
              <a:t>26/08/1445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F10ECD9-FFFB-4E8C-A998-5CF6A910B9C3}"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5086350" y="508000"/>
            <a:ext cx="1428750" cy="73152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342900" y="508000"/>
            <a:ext cx="4686300" cy="73152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7976499-3E73-4164-83CF-D9D15DA8D13A}" type="datetimeFigureOut">
              <a:rPr lang="ar-IQ" smtClean="0"/>
              <a:t>26/08/1445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F10ECD9-FFFB-4E8C-A998-5CF6A910B9C3}"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56659"/>
            <a:ext cx="6172200" cy="1865376"/>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342900" y="2510411"/>
            <a:ext cx="6172200" cy="6096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3593592" y="8640064"/>
            <a:ext cx="1600200" cy="402336"/>
          </a:xfrm>
        </p:spPr>
        <p:txBody>
          <a:bodyPr/>
          <a:lstStyle/>
          <a:p>
            <a:fld id="{37976499-3E73-4164-83CF-D9D15DA8D13A}" type="datetimeFigureOut">
              <a:rPr lang="ar-IQ" smtClean="0"/>
              <a:t>26/08/1445</a:t>
            </a:fld>
            <a:endParaRPr lang="ar-IQ"/>
          </a:p>
        </p:txBody>
      </p:sp>
      <p:sp>
        <p:nvSpPr>
          <p:cNvPr id="5" name="عنصر نائب للتذييل 4"/>
          <p:cNvSpPr>
            <a:spLocks noGrp="1"/>
          </p:cNvSpPr>
          <p:nvPr>
            <p:ph type="ftr" sz="quarter" idx="11"/>
          </p:nvPr>
        </p:nvSpPr>
        <p:spPr>
          <a:xfrm>
            <a:off x="342900" y="8641293"/>
            <a:ext cx="3195042" cy="401108"/>
          </a:xfrm>
        </p:spPr>
        <p:txBody>
          <a:bodyPr/>
          <a:lstStyle/>
          <a:p>
            <a:endParaRPr lang="ar-IQ"/>
          </a:p>
        </p:txBody>
      </p:sp>
      <p:sp>
        <p:nvSpPr>
          <p:cNvPr id="6" name="عنصر نائب لرقم الشريحة 5"/>
          <p:cNvSpPr>
            <a:spLocks noGrp="1"/>
          </p:cNvSpPr>
          <p:nvPr>
            <p:ph type="sldNum" sz="quarter" idx="12"/>
          </p:nvPr>
        </p:nvSpPr>
        <p:spPr/>
        <p:txBody>
          <a:bodyPr/>
          <a:lstStyle/>
          <a:p>
            <a:fld id="{6F10ECD9-FFFB-4E8C-A998-5CF6A910B9C3}"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5276" y="9380"/>
            <a:ext cx="6847449" cy="9115865"/>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5113655" y="790137"/>
            <a:ext cx="2523932" cy="970671"/>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5216724" y="8636000"/>
            <a:ext cx="1600200" cy="406400"/>
          </a:xfrm>
        </p:spPr>
        <p:txBody>
          <a:bodyPr/>
          <a:lstStyle/>
          <a:p>
            <a:fld id="{37976499-3E73-4164-83CF-D9D15DA8D13A}" type="datetimeFigureOut">
              <a:rPr lang="ar-IQ" smtClean="0"/>
              <a:t>26/08/1445</a:t>
            </a:fld>
            <a:endParaRPr lang="ar-IQ"/>
          </a:p>
        </p:txBody>
      </p:sp>
      <p:sp>
        <p:nvSpPr>
          <p:cNvPr id="5" name="عنصر نائب للتذييل 4"/>
          <p:cNvSpPr>
            <a:spLocks noGrp="1"/>
          </p:cNvSpPr>
          <p:nvPr>
            <p:ph type="ftr" sz="quarter" idx="11"/>
          </p:nvPr>
        </p:nvSpPr>
        <p:spPr>
          <a:xfrm>
            <a:off x="1964532" y="8641293"/>
            <a:ext cx="3195042" cy="401108"/>
          </a:xfrm>
        </p:spPr>
        <p:txBody>
          <a:bodyPr/>
          <a:lstStyle/>
          <a:p>
            <a:endParaRPr lang="ar-IQ"/>
          </a:p>
        </p:txBody>
      </p:sp>
      <p:sp>
        <p:nvSpPr>
          <p:cNvPr id="6" name="عنصر نائب لرقم الشريحة 5"/>
          <p:cNvSpPr>
            <a:spLocks noGrp="1"/>
          </p:cNvSpPr>
          <p:nvPr>
            <p:ph type="sldNum" sz="quarter" idx="12"/>
          </p:nvPr>
        </p:nvSpPr>
        <p:spPr>
          <a:xfrm>
            <a:off x="6338292" y="1079499"/>
            <a:ext cx="377190" cy="401108"/>
          </a:xfrm>
        </p:spPr>
        <p:txBody>
          <a:bodyPr/>
          <a:lstStyle/>
          <a:p>
            <a:fld id="{6F10ECD9-FFFB-4E8C-A998-5CF6A910B9C3}" type="slidenum">
              <a:rPr lang="ar-IQ" smtClean="0"/>
              <a:t>‹#›</a:t>
            </a:fld>
            <a:endParaRPr lang="ar-IQ"/>
          </a:p>
        </p:txBody>
      </p:sp>
      <p:cxnSp>
        <p:nvCxnSpPr>
          <p:cNvPr id="11" name="رابط مستقيم 10"/>
          <p:cNvCxnSpPr/>
          <p:nvPr/>
        </p:nvCxnSpPr>
        <p:spPr>
          <a:xfrm rot="10800000">
            <a:off x="4851596" y="12508"/>
            <a:ext cx="2004646" cy="2533613"/>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9379"/>
            <a:ext cx="6852725" cy="9125244"/>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285750" y="361953"/>
            <a:ext cx="5429250" cy="1816100"/>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85750" y="2178048"/>
            <a:ext cx="2914650" cy="3048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342900" y="2296584"/>
            <a:ext cx="3028950" cy="6034617"/>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3486150" y="2296584"/>
            <a:ext cx="3028950" cy="6034617"/>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3593592" y="8641292"/>
            <a:ext cx="1600200" cy="402336"/>
          </a:xfrm>
        </p:spPr>
        <p:txBody>
          <a:bodyPr/>
          <a:lstStyle/>
          <a:p>
            <a:fld id="{37976499-3E73-4164-83CF-D9D15DA8D13A}" type="datetimeFigureOut">
              <a:rPr lang="ar-IQ" smtClean="0"/>
              <a:t>26/08/1445</a:t>
            </a:fld>
            <a:endParaRPr lang="ar-IQ"/>
          </a:p>
        </p:txBody>
      </p:sp>
      <p:sp>
        <p:nvSpPr>
          <p:cNvPr id="6" name="عنصر نائب للتذييل 5"/>
          <p:cNvSpPr>
            <a:spLocks noGrp="1"/>
          </p:cNvSpPr>
          <p:nvPr>
            <p:ph type="ftr" sz="quarter" idx="11"/>
          </p:nvPr>
        </p:nvSpPr>
        <p:spPr>
          <a:xfrm>
            <a:off x="342900" y="8641292"/>
            <a:ext cx="3195042" cy="402336"/>
          </a:xfrm>
        </p:spPr>
        <p:txBody>
          <a:bodyPr/>
          <a:lstStyle/>
          <a:p>
            <a:endParaRPr lang="ar-IQ"/>
          </a:p>
        </p:txBody>
      </p:sp>
      <p:sp>
        <p:nvSpPr>
          <p:cNvPr id="7" name="عنصر نائب لرقم الشريحة 6"/>
          <p:cNvSpPr>
            <a:spLocks noGrp="1"/>
          </p:cNvSpPr>
          <p:nvPr>
            <p:ph type="sldNum" sz="quarter" idx="12"/>
          </p:nvPr>
        </p:nvSpPr>
        <p:spPr>
          <a:xfrm>
            <a:off x="5692140" y="8641292"/>
            <a:ext cx="377190" cy="402336"/>
          </a:xfrm>
        </p:spPr>
        <p:txBody>
          <a:bodyPr/>
          <a:lstStyle/>
          <a:p>
            <a:fld id="{6F10ECD9-FFFB-4E8C-A998-5CF6A910B9C3}"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86149" y="387643"/>
            <a:ext cx="800100" cy="8205216"/>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023755" y="387643"/>
            <a:ext cx="435768" cy="402336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023755" y="4569499"/>
            <a:ext cx="435768" cy="402336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1516672" y="387643"/>
            <a:ext cx="5143500" cy="402336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1516672" y="4569499"/>
            <a:ext cx="5143500" cy="402336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3593592" y="8641292"/>
            <a:ext cx="1597914" cy="402336"/>
          </a:xfrm>
        </p:spPr>
        <p:txBody>
          <a:bodyPr/>
          <a:lstStyle/>
          <a:p>
            <a:fld id="{37976499-3E73-4164-83CF-D9D15DA8D13A}" type="datetimeFigureOut">
              <a:rPr lang="ar-IQ" smtClean="0"/>
              <a:t>26/08/1445</a:t>
            </a:fld>
            <a:endParaRPr lang="ar-IQ"/>
          </a:p>
        </p:txBody>
      </p:sp>
      <p:sp>
        <p:nvSpPr>
          <p:cNvPr id="8" name="عنصر نائب للتذييل 7"/>
          <p:cNvSpPr>
            <a:spLocks noGrp="1"/>
          </p:cNvSpPr>
          <p:nvPr>
            <p:ph type="ftr" sz="quarter" idx="11"/>
          </p:nvPr>
        </p:nvSpPr>
        <p:spPr>
          <a:xfrm>
            <a:off x="342900" y="8641292"/>
            <a:ext cx="3195828" cy="402336"/>
          </a:xfrm>
        </p:spPr>
        <p:txBody>
          <a:bodyPr/>
          <a:lstStyle/>
          <a:p>
            <a:endParaRPr lang="ar-IQ"/>
          </a:p>
        </p:txBody>
      </p:sp>
      <p:sp>
        <p:nvSpPr>
          <p:cNvPr id="9" name="عنصر نائب لرقم الشريحة 8"/>
          <p:cNvSpPr>
            <a:spLocks noGrp="1"/>
          </p:cNvSpPr>
          <p:nvPr>
            <p:ph type="sldNum" sz="quarter" idx="12"/>
          </p:nvPr>
        </p:nvSpPr>
        <p:spPr>
          <a:xfrm>
            <a:off x="5692140" y="8644128"/>
            <a:ext cx="377190" cy="402336"/>
          </a:xfrm>
        </p:spPr>
        <p:txBody>
          <a:bodyPr/>
          <a:lstStyle>
            <a:lvl1pPr algn="ctr">
              <a:defRPr/>
            </a:lvl1pPr>
          </a:lstStyle>
          <a:p>
            <a:fld id="{6F10ECD9-FFFB-4E8C-A998-5CF6A910B9C3}"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37976499-3E73-4164-83CF-D9D15DA8D13A}" type="datetimeFigureOut">
              <a:rPr lang="ar-IQ" smtClean="0"/>
              <a:t>26/08/1445</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6F10ECD9-FFFB-4E8C-A998-5CF6A910B9C3}"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3593592" y="8641292"/>
            <a:ext cx="1600200" cy="402336"/>
          </a:xfrm>
        </p:spPr>
        <p:txBody>
          <a:bodyPr/>
          <a:lstStyle/>
          <a:p>
            <a:fld id="{37976499-3E73-4164-83CF-D9D15DA8D13A}" type="datetimeFigureOut">
              <a:rPr lang="ar-IQ" smtClean="0"/>
              <a:t>26/08/1445</a:t>
            </a:fld>
            <a:endParaRPr lang="ar-IQ"/>
          </a:p>
        </p:txBody>
      </p:sp>
      <p:sp>
        <p:nvSpPr>
          <p:cNvPr id="3" name="عنصر نائب للتذييل 2"/>
          <p:cNvSpPr>
            <a:spLocks noGrp="1"/>
          </p:cNvSpPr>
          <p:nvPr>
            <p:ph type="ftr" sz="quarter" idx="11"/>
          </p:nvPr>
        </p:nvSpPr>
        <p:spPr>
          <a:xfrm>
            <a:off x="342900" y="8642521"/>
            <a:ext cx="3195042" cy="401108"/>
          </a:xfrm>
        </p:spPr>
        <p:txBody>
          <a:bodyPr/>
          <a:lstStyle/>
          <a:p>
            <a:endParaRPr lang="ar-IQ"/>
          </a:p>
        </p:txBody>
      </p:sp>
      <p:sp>
        <p:nvSpPr>
          <p:cNvPr id="4" name="عنصر نائب لرقم الشريحة 3"/>
          <p:cNvSpPr>
            <a:spLocks noGrp="1"/>
          </p:cNvSpPr>
          <p:nvPr>
            <p:ph type="sldNum" sz="quarter" idx="12"/>
          </p:nvPr>
        </p:nvSpPr>
        <p:spPr>
          <a:xfrm>
            <a:off x="5692140" y="8641292"/>
            <a:ext cx="377190" cy="402336"/>
          </a:xfrm>
        </p:spPr>
        <p:txBody>
          <a:bodyPr/>
          <a:lstStyle/>
          <a:p>
            <a:fld id="{6F10ECD9-FFFB-4E8C-A998-5CF6A910B9C3}"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64592" y="490219"/>
            <a:ext cx="685800" cy="79248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851892" y="490219"/>
            <a:ext cx="1828800" cy="79248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2738438" y="426720"/>
            <a:ext cx="3957066" cy="798576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09232" y="8741664"/>
            <a:ext cx="1600200" cy="402336"/>
          </a:xfrm>
        </p:spPr>
        <p:txBody>
          <a:bodyPr/>
          <a:lstStyle>
            <a:lvl1pPr>
              <a:defRPr sz="900"/>
            </a:lvl1pPr>
          </a:lstStyle>
          <a:p>
            <a:fld id="{37976499-3E73-4164-83CF-D9D15DA8D13A}" type="datetimeFigureOut">
              <a:rPr lang="ar-IQ" smtClean="0"/>
              <a:t>26/08/1445</a:t>
            </a:fld>
            <a:endParaRPr lang="ar-IQ"/>
          </a:p>
        </p:txBody>
      </p:sp>
      <p:sp>
        <p:nvSpPr>
          <p:cNvPr id="6" name="عنصر نائب للتذييل 5"/>
          <p:cNvSpPr>
            <a:spLocks noGrp="1"/>
          </p:cNvSpPr>
          <p:nvPr>
            <p:ph type="ftr" sz="quarter" idx="11"/>
          </p:nvPr>
        </p:nvSpPr>
        <p:spPr>
          <a:xfrm>
            <a:off x="851892" y="8741664"/>
            <a:ext cx="3857340" cy="402336"/>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6307932" y="8741664"/>
            <a:ext cx="377190" cy="402336"/>
          </a:xfrm>
        </p:spPr>
        <p:txBody>
          <a:bodyPr/>
          <a:lstStyle>
            <a:lvl1pPr>
              <a:defRPr sz="900"/>
            </a:lvl1pPr>
          </a:lstStyle>
          <a:p>
            <a:fld id="{6F10ECD9-FFFB-4E8C-A998-5CF6A910B9C3}"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64592" y="201195"/>
            <a:ext cx="685800" cy="85344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853678" y="498621"/>
            <a:ext cx="5500116" cy="7315200"/>
          </a:xfrm>
          <a:solidFill>
            <a:schemeClr val="bg2">
              <a:shade val="50000"/>
            </a:schemeClr>
          </a:solidFill>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857250" y="7823200"/>
            <a:ext cx="5500116" cy="9144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81144" y="8741664"/>
            <a:ext cx="1577340" cy="402336"/>
          </a:xfrm>
        </p:spPr>
        <p:txBody>
          <a:bodyPr/>
          <a:lstStyle>
            <a:lvl1pPr>
              <a:defRPr sz="900"/>
            </a:lvl1pPr>
          </a:lstStyle>
          <a:p>
            <a:fld id="{37976499-3E73-4164-83CF-D9D15DA8D13A}" type="datetimeFigureOut">
              <a:rPr lang="ar-IQ" smtClean="0"/>
              <a:t>26/08/1445</a:t>
            </a:fld>
            <a:endParaRPr lang="ar-IQ"/>
          </a:p>
        </p:txBody>
      </p:sp>
      <p:sp>
        <p:nvSpPr>
          <p:cNvPr id="6" name="عنصر نائب للتذييل 5"/>
          <p:cNvSpPr>
            <a:spLocks noGrp="1"/>
          </p:cNvSpPr>
          <p:nvPr>
            <p:ph type="ftr" sz="quarter" idx="11"/>
          </p:nvPr>
        </p:nvSpPr>
        <p:spPr>
          <a:xfrm>
            <a:off x="877824" y="8742892"/>
            <a:ext cx="3711054" cy="402336"/>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6162894" y="8741664"/>
            <a:ext cx="274320" cy="402336"/>
          </a:xfrm>
        </p:spPr>
        <p:txBody>
          <a:bodyPr/>
          <a:lstStyle>
            <a:lvl1pPr algn="ctr">
              <a:defRPr sz="900"/>
            </a:lvl1pPr>
          </a:lstStyle>
          <a:p>
            <a:fld id="{6F10ECD9-FFFB-4E8C-A998-5CF6A910B9C3}"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5276" y="18758"/>
            <a:ext cx="6847449" cy="9115865"/>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9379"/>
            <a:ext cx="6852725" cy="9125244"/>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4851596" y="6597880"/>
            <a:ext cx="2004646" cy="2533613"/>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342900" y="356659"/>
            <a:ext cx="6172200" cy="1865376"/>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342900" y="2510411"/>
            <a:ext cx="6172200" cy="6096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3593592" y="8641292"/>
            <a:ext cx="1600200" cy="402336"/>
          </a:xfrm>
          <a:prstGeom prst="rect">
            <a:avLst/>
          </a:prstGeom>
        </p:spPr>
        <p:txBody>
          <a:bodyPr vert="horz" anchor="b"/>
          <a:lstStyle>
            <a:lvl1pPr algn="l" eaLnBrk="1" latinLnBrk="0" hangingPunct="1">
              <a:defRPr kumimoji="0" sz="1000" b="0">
                <a:solidFill>
                  <a:schemeClr val="tx1"/>
                </a:solidFill>
              </a:defRPr>
            </a:lvl1pPr>
          </a:lstStyle>
          <a:p>
            <a:fld id="{37976499-3E73-4164-83CF-D9D15DA8D13A}" type="datetimeFigureOut">
              <a:rPr lang="ar-IQ" smtClean="0"/>
              <a:t>26/08/1445</a:t>
            </a:fld>
            <a:endParaRPr lang="ar-IQ"/>
          </a:p>
        </p:txBody>
      </p:sp>
      <p:sp>
        <p:nvSpPr>
          <p:cNvPr id="3" name="عنصر نائب للتذييل 2"/>
          <p:cNvSpPr>
            <a:spLocks noGrp="1"/>
          </p:cNvSpPr>
          <p:nvPr>
            <p:ph type="ftr" sz="quarter" idx="3"/>
          </p:nvPr>
        </p:nvSpPr>
        <p:spPr>
          <a:xfrm>
            <a:off x="342900" y="8642521"/>
            <a:ext cx="3195042" cy="401108"/>
          </a:xfrm>
          <a:prstGeom prst="rect">
            <a:avLst/>
          </a:prstGeom>
        </p:spPr>
        <p:txBody>
          <a:bodyPr vert="horz" anchor="b"/>
          <a:lstStyle>
            <a:lvl1pPr algn="r" eaLnBrk="1" latinLnBrk="0" hangingPunct="1">
              <a:defRPr kumimoji="0" sz="1000">
                <a:solidFill>
                  <a:schemeClr val="tx1"/>
                </a:solidFill>
              </a:defRPr>
            </a:lvl1pPr>
          </a:lstStyle>
          <a:p>
            <a:endParaRPr lang="ar-IQ"/>
          </a:p>
        </p:txBody>
      </p:sp>
      <p:sp>
        <p:nvSpPr>
          <p:cNvPr id="23" name="عنصر نائب لرقم الشريحة 22"/>
          <p:cNvSpPr>
            <a:spLocks noGrp="1"/>
          </p:cNvSpPr>
          <p:nvPr>
            <p:ph type="sldNum" sz="quarter" idx="4"/>
          </p:nvPr>
        </p:nvSpPr>
        <p:spPr>
          <a:xfrm>
            <a:off x="5692140" y="8641292"/>
            <a:ext cx="377190" cy="402336"/>
          </a:xfrm>
          <a:prstGeom prst="rect">
            <a:avLst/>
          </a:prstGeom>
        </p:spPr>
        <p:txBody>
          <a:bodyPr vert="horz" anchor="b"/>
          <a:lstStyle>
            <a:lvl1pPr algn="ctr" eaLnBrk="1" latinLnBrk="0" hangingPunct="1">
              <a:defRPr kumimoji="0" sz="1200">
                <a:solidFill>
                  <a:schemeClr val="tx1"/>
                </a:solidFill>
              </a:defRPr>
            </a:lvl1pPr>
          </a:lstStyle>
          <a:p>
            <a:fld id="{6F10ECD9-FFFB-4E8C-A998-5CF6A910B9C3}"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332656" y="323528"/>
            <a:ext cx="6120680" cy="7017306"/>
          </a:xfrm>
          <a:prstGeom prst="rect">
            <a:avLst/>
          </a:prstGeom>
        </p:spPr>
        <p:txBody>
          <a:bodyPr wrap="square">
            <a:spAutoFit/>
          </a:bodyPr>
          <a:lstStyle/>
          <a:p>
            <a:endParaRPr lang="ar-IQ" dirty="0" smtClean="0"/>
          </a:p>
          <a:p>
            <a:endParaRPr lang="ar-IQ" dirty="0"/>
          </a:p>
          <a:p>
            <a:r>
              <a:rPr lang="ar-IQ" dirty="0" smtClean="0"/>
              <a:t>وزاره التعليم العالي والبحث العلمي</a:t>
            </a:r>
          </a:p>
          <a:p>
            <a:r>
              <a:rPr lang="ar-IQ" dirty="0" smtClean="0"/>
              <a:t>جامعة ديالى / كليه التربية الاساسية                                   </a:t>
            </a:r>
          </a:p>
          <a:p>
            <a:r>
              <a:rPr lang="ar-IQ" dirty="0" smtClean="0"/>
              <a:t>قسم التربية البدنية و علوم الرياضية</a:t>
            </a:r>
          </a:p>
          <a:p>
            <a:r>
              <a:rPr lang="ar-IQ" dirty="0" smtClean="0"/>
              <a:t>     الدراسات العليا / ماجستير</a:t>
            </a:r>
          </a:p>
          <a:p>
            <a:endParaRPr lang="ar-IQ" dirty="0" smtClean="0"/>
          </a:p>
          <a:p>
            <a:endParaRPr lang="ar-IQ" dirty="0" smtClean="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r>
              <a:rPr lang="ar-IQ" dirty="0" smtClean="0"/>
              <a:t>محاضره بعنوان</a:t>
            </a:r>
          </a:p>
          <a:p>
            <a:pPr algn="ctr"/>
            <a:r>
              <a:rPr lang="ar-IQ" dirty="0" smtClean="0"/>
              <a:t>الادارة و علاقتها بالعلوم الاخرى</a:t>
            </a:r>
          </a:p>
          <a:p>
            <a:pPr algn="ctr"/>
            <a:endParaRPr lang="ar-IQ" dirty="0" smtClean="0"/>
          </a:p>
          <a:p>
            <a:pPr algn="ctr"/>
            <a:endParaRPr lang="ar-IQ" dirty="0" smtClean="0"/>
          </a:p>
          <a:p>
            <a:pPr algn="ctr"/>
            <a:r>
              <a:rPr lang="ar-IQ" dirty="0" smtClean="0"/>
              <a:t>أ.د </a:t>
            </a:r>
            <a:r>
              <a:rPr lang="ar-IQ" dirty="0" smtClean="0"/>
              <a:t>عدي كريم رحمان </a:t>
            </a:r>
          </a:p>
          <a:p>
            <a:endParaRPr lang="ar-IQ" dirty="0" smtClean="0"/>
          </a:p>
          <a:p>
            <a:endParaRPr lang="ar-IQ" dirty="0" smtClean="0"/>
          </a:p>
          <a:p>
            <a:endParaRPr lang="ar-IQ" dirty="0" smtClean="0"/>
          </a:p>
          <a:p>
            <a:r>
              <a:rPr lang="ar-IQ" dirty="0" smtClean="0"/>
              <a:t>202</a:t>
            </a:r>
            <a:r>
              <a:rPr lang="ar-BH" dirty="0" smtClean="0"/>
              <a:t>4</a:t>
            </a:r>
            <a:r>
              <a:rPr lang="ar-IQ" dirty="0" smtClean="0"/>
              <a:t>م</a:t>
            </a:r>
            <a:endParaRPr lang="ar-IQ" dirty="0" smtClean="0"/>
          </a:p>
          <a:p>
            <a:r>
              <a:rPr lang="ar-IQ" dirty="0" smtClean="0"/>
              <a:t>    </a:t>
            </a:r>
          </a:p>
          <a:p>
            <a:endParaRPr lang="ar-IQ" dirty="0" smtClean="0"/>
          </a:p>
          <a:p>
            <a:endParaRPr lang="ar-IQ"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796" y="467544"/>
            <a:ext cx="2143100" cy="1656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descr="G:\images (1).jf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6792" y="2212852"/>
            <a:ext cx="3528392" cy="1711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85085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32656" y="683568"/>
            <a:ext cx="6120680" cy="7571303"/>
          </a:xfrm>
          <a:prstGeom prst="rect">
            <a:avLst/>
          </a:prstGeom>
        </p:spPr>
        <p:txBody>
          <a:bodyPr wrap="square">
            <a:spAutoFit/>
          </a:bodyPr>
          <a:lstStyle/>
          <a:p>
            <a:pPr algn="just"/>
            <a:r>
              <a:rPr lang="ar-IQ" dirty="0" smtClean="0"/>
              <a:t>الإدارة الهندسية</a:t>
            </a:r>
          </a:p>
          <a:p>
            <a:pPr algn="just"/>
            <a:r>
              <a:rPr lang="ar-IQ" dirty="0" smtClean="0"/>
              <a:t>ما هي الإدارة  الهندسية؟</a:t>
            </a:r>
          </a:p>
          <a:p>
            <a:pPr algn="just"/>
            <a:r>
              <a:rPr lang="ar-IQ" dirty="0" smtClean="0"/>
              <a:t>تختص الإدارة الهندسية بتطبيق المبادئ والمفاهيم الإدارية في كافة تخصصات ومهام الأعمال الهندسية وتعمل الإدارة الهندسية علي تصميم ووضع الخطط التي تهدف منها إلى تطوير الأداء وزيادة الكفاءة في النواحي الإدارية والفنية بما يتناسب مع أهداف المؤسسة وحجم النشاط الخاص بها </a:t>
            </a:r>
            <a:r>
              <a:rPr lang="ar-IQ" dirty="0" err="1" smtClean="0"/>
              <a:t>والإستراتيجيات</a:t>
            </a:r>
            <a:r>
              <a:rPr lang="ar-IQ" dirty="0" smtClean="0"/>
              <a:t> المتبعة لضمان كفاءة وسرعة العمل. </a:t>
            </a:r>
          </a:p>
          <a:p>
            <a:pPr algn="just"/>
            <a:r>
              <a:rPr lang="ar-IQ" dirty="0" smtClean="0"/>
              <a:t>نظام الإدارة الهندسية:</a:t>
            </a:r>
          </a:p>
          <a:p>
            <a:pPr algn="just"/>
            <a:r>
              <a:rPr lang="ar-IQ" dirty="0" smtClean="0"/>
              <a:t>مبادئ الإدارة العامة التخطيط والتنظيم والتوجيه والرقابة هي المبادئ الأساسية لأي تخصص من التخصصات الإدارية وبالطبع الإدارة الهندسية إحدى هذه التخصصات لذلك تعمل الإدارة الهندسية </a:t>
            </a:r>
            <a:r>
              <a:rPr lang="en-US" dirty="0" smtClean="0"/>
              <a:t>Engineering Management  </a:t>
            </a:r>
            <a:r>
              <a:rPr lang="ar-IQ" dirty="0" smtClean="0"/>
              <a:t>على تطبيق المبادئ الإدارية في العمليات الهندسية، ومع التقدم الهائل في مجال الهندسية أصبح من الضروري جدا وجود إدارة هندسية مختصة بمتابعة عمل وإنجاز المشاريع الهندسية لأنها من أهم الأسباب التي تعتمد عليها الشركات في نجاح المشروعات الهندسية وغياب الإدارة الهندسية الناجحة هي أول خطوات الفشل لتلك المشروعات. </a:t>
            </a:r>
          </a:p>
          <a:p>
            <a:pPr algn="just"/>
            <a:r>
              <a:rPr lang="ar-IQ" dirty="0" smtClean="0"/>
              <a:t>مهام الإدارة الهندسية ؟</a:t>
            </a:r>
          </a:p>
          <a:p>
            <a:pPr algn="just"/>
            <a:r>
              <a:rPr lang="ar-IQ" dirty="0" smtClean="0"/>
              <a:t>قبل القيام بالمشروعات الهندسية تقوم الإدارة الهندسية بوضع الدراسات والمواصفات والخصائص الفنية اللازمة من أجل تنفيذ تلك المشروعات فعليا.</a:t>
            </a:r>
          </a:p>
          <a:p>
            <a:pPr algn="just"/>
            <a:r>
              <a:rPr lang="ar-IQ" dirty="0" smtClean="0"/>
              <a:t>تعتبر الإدارة الهندسية حلقة الوصل بين المواصفات الهندسية والتقنية بما يخص الهندسة من ناحية والعلوم الإدارية من ناحية أخرى لأنها كما ذكرنا هي تطبيق للعمليات الإدارية والتي تضمن لها القيام بالمهام الهندسية والتكنولوجية وتحقيق الكفاءة ومبادئ السلامة لتلك المشروعات.</a:t>
            </a:r>
          </a:p>
          <a:p>
            <a:pPr algn="just"/>
            <a:r>
              <a:rPr lang="ar-IQ" dirty="0" smtClean="0"/>
              <a:t>الإدارة الهندسية لها استقلالية عن باقي الإدارات ومترابطة أيضا مع باقي الإدارات والتخصصات الأخرى ولذلك تتنوع مهام المهندس بين المهام الهندسية مثل تخطيط المشروع وكل التفاصيل الخاصة به مثل المواصفات الفنية ومواد البناء والعمال ومتابعة التنفيذ حتى تسليم المشروع وأيضا </a:t>
            </a:r>
            <a:endParaRPr lang="ar-IQ" dirty="0"/>
          </a:p>
        </p:txBody>
      </p:sp>
    </p:spTree>
    <p:extLst>
      <p:ext uri="{BB962C8B-B14F-4D97-AF65-F5344CB8AC3E}">
        <p14:creationId xmlns:p14="http://schemas.microsoft.com/office/powerpoint/2010/main" val="25129338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404664" y="467544"/>
            <a:ext cx="6264696" cy="7571303"/>
          </a:xfrm>
          <a:prstGeom prst="rect">
            <a:avLst/>
          </a:prstGeom>
        </p:spPr>
        <p:txBody>
          <a:bodyPr wrap="square">
            <a:spAutoFit/>
          </a:bodyPr>
          <a:lstStyle/>
          <a:p>
            <a:pPr algn="just"/>
            <a:r>
              <a:rPr lang="ar-IQ" dirty="0" smtClean="0"/>
              <a:t>الإدارة الهندسية :</a:t>
            </a:r>
          </a:p>
          <a:p>
            <a:pPr algn="just"/>
            <a:r>
              <a:rPr lang="ar-IQ" dirty="0" smtClean="0"/>
              <a:t>        تعتبر الهندسة المدنية هي أعرق وأقدم فروع الهندسة وأكثرها التصاقا بنشأة الإنسان وتطوره عبر السنين والعصور  .وقد يصعب علينا تحديد تاريخ نشأة وبداية الهندسة المدنية ، ويمكن القول بأن تاريخ الهندسة المدنية هو مرآة لتاريخ البشر على هذه الأرض ، فالإنسان القديم عندما يحتمي بالكهوف من عوامل الطقس والبيئة القاسية ، وعندما يستغل جذع شجرة لعبور نهر فهذا من صميم الهندسة المدنية ، لقد ولدت مع ولادة الإنسان الأول مذ بدأ البحث عن مأوى يضمه  .</a:t>
            </a:r>
          </a:p>
          <a:p>
            <a:pPr algn="just"/>
            <a:endParaRPr lang="ar-IQ" dirty="0" smtClean="0"/>
          </a:p>
          <a:p>
            <a:pPr algn="just"/>
            <a:r>
              <a:rPr lang="ar-IQ" dirty="0" smtClean="0"/>
              <a:t>تعرف مهنة الهندسة بأنها التطبيق </a:t>
            </a:r>
            <a:r>
              <a:rPr lang="ar-IQ" dirty="0" err="1" smtClean="0"/>
              <a:t>الابتكارى</a:t>
            </a:r>
            <a:r>
              <a:rPr lang="ar-IQ" dirty="0" smtClean="0"/>
              <a:t>  </a:t>
            </a:r>
            <a:r>
              <a:rPr lang="en-US" dirty="0" smtClean="0"/>
              <a:t>CREATIVE  </a:t>
            </a:r>
            <a:r>
              <a:rPr lang="ar-IQ" dirty="0" smtClean="0"/>
              <a:t>لمبادئ العلوم على التصميم وتطوير المنشآت والماكينات والأجهزة أو العمليات الصناعية </a:t>
            </a:r>
            <a:r>
              <a:rPr lang="en-US" dirty="0" smtClean="0"/>
              <a:t>MANUFACTURING </a:t>
            </a:r>
            <a:r>
              <a:rPr lang="ar-IQ" dirty="0" smtClean="0"/>
              <a:t>أو الأعمال </a:t>
            </a:r>
            <a:r>
              <a:rPr lang="ar-IQ" dirty="0" err="1" smtClean="0"/>
              <a:t>التى</a:t>
            </a:r>
            <a:r>
              <a:rPr lang="ar-IQ" dirty="0" smtClean="0"/>
              <a:t> تستخدم ذلك بانفراد أو مجتمعة ، ويشمل ذلك إنشاء وإدارة هذه الأعمال مع معرفة تامة وتقدير لتصميمها للتنبؤ بسلوكها تحت ظروف عمل محددة بالنسبة لوظيفة لها دقتها </a:t>
            </a:r>
            <a:r>
              <a:rPr lang="ar-IQ" dirty="0" err="1" smtClean="0"/>
              <a:t>وإقتصادياتها</a:t>
            </a:r>
            <a:r>
              <a:rPr lang="ar-IQ" dirty="0" smtClean="0"/>
              <a:t> وأمن الحياة . ويشمل هذا التعريف على </a:t>
            </a:r>
            <a:r>
              <a:rPr lang="ar-IQ" dirty="0" err="1" smtClean="0"/>
              <a:t>إقتصاد</a:t>
            </a:r>
            <a:r>
              <a:rPr lang="ar-IQ" dirty="0" smtClean="0"/>
              <a:t> عديد لا </a:t>
            </a:r>
            <a:r>
              <a:rPr lang="ar-IQ" dirty="0" err="1" smtClean="0"/>
              <a:t>نهائى</a:t>
            </a:r>
            <a:r>
              <a:rPr lang="ar-IQ" dirty="0" smtClean="0"/>
              <a:t> من الأنشطة والتطبيقات </a:t>
            </a:r>
            <a:r>
              <a:rPr lang="ar-IQ" dirty="0" err="1" smtClean="0"/>
              <a:t>فى</a:t>
            </a:r>
            <a:r>
              <a:rPr lang="ar-IQ" dirty="0" smtClean="0"/>
              <a:t> كل مجالات العلم </a:t>
            </a:r>
            <a:r>
              <a:rPr lang="ar-IQ" dirty="0" err="1" smtClean="0"/>
              <a:t>التى</a:t>
            </a:r>
            <a:r>
              <a:rPr lang="ar-IQ" dirty="0" smtClean="0"/>
              <a:t> تتطور باستمرار بتطوير وتراكم كل فروع العلم والمعرفة .  من تعريف مهنة الهندسة يتضح أن المهندس هو الشخص القادر المتمكن من فروع العلم وتطبيقاته </a:t>
            </a:r>
            <a:r>
              <a:rPr lang="ar-IQ" dirty="0" err="1" smtClean="0"/>
              <a:t>وإرتباط</a:t>
            </a:r>
            <a:r>
              <a:rPr lang="ar-IQ" dirty="0" smtClean="0"/>
              <a:t> ذلك كله بالعلوم </a:t>
            </a:r>
            <a:r>
              <a:rPr lang="ar-IQ" dirty="0" err="1" smtClean="0"/>
              <a:t>الإجتماعية</a:t>
            </a:r>
            <a:r>
              <a:rPr lang="ar-IQ" dirty="0" smtClean="0"/>
              <a:t> </a:t>
            </a:r>
            <a:r>
              <a:rPr lang="ar-IQ" dirty="0" err="1" smtClean="0"/>
              <a:t>والإقتصادية</a:t>
            </a:r>
            <a:r>
              <a:rPr lang="ar-IQ" dirty="0" smtClean="0"/>
              <a:t> والإدارية والحصول على حلول للمشاكل الهندسية ذات </a:t>
            </a:r>
            <a:r>
              <a:rPr lang="ar-IQ" dirty="0" err="1" smtClean="0"/>
              <a:t>الإرتباط</a:t>
            </a:r>
            <a:r>
              <a:rPr lang="ar-IQ" dirty="0" smtClean="0"/>
              <a:t> بكل العلاقات الإنسانية ، مما يحتم على المهندس أن يكون ملماً بعلم </a:t>
            </a:r>
            <a:r>
              <a:rPr lang="ar-IQ" dirty="0" err="1" smtClean="0"/>
              <a:t>الإجتماع</a:t>
            </a:r>
            <a:r>
              <a:rPr lang="ar-IQ" dirty="0" smtClean="0"/>
              <a:t> وعلم حضارة الإنسان وعلم النفس وعلوم البيئة وأن يقدر العلاقة بين الكفاءة </a:t>
            </a:r>
            <a:r>
              <a:rPr lang="en-US" dirty="0" smtClean="0"/>
              <a:t>EFFICIENCY </a:t>
            </a:r>
            <a:r>
              <a:rPr lang="ar-IQ" dirty="0" smtClean="0"/>
              <a:t>والموافقة </a:t>
            </a:r>
            <a:r>
              <a:rPr lang="en-US" dirty="0" smtClean="0"/>
              <a:t>CONCENT ، </a:t>
            </a:r>
            <a:r>
              <a:rPr lang="ar-IQ" dirty="0" smtClean="0"/>
              <a:t>والتعامل مع الآخرين .</a:t>
            </a:r>
          </a:p>
          <a:p>
            <a:pPr algn="just"/>
            <a:endParaRPr lang="ar-IQ" dirty="0" smtClean="0"/>
          </a:p>
          <a:p>
            <a:pPr algn="just"/>
            <a:r>
              <a:rPr lang="ar-IQ" dirty="0" smtClean="0"/>
              <a:t>   تعرف الهندسة الصناعية بأنها مجال من مجالات الهندسة ومن مميزاتها أنّ لها مجال في العديد من الشركات ، والمصانع المختلفة ، مثل الطيران ، والبنوك ، والمستشفيات ، وشركات البترول وغيرها فهو يعتبر مجال عام لتحقيق أهداف الإدارة من خلال إعداد الخطط ، والتنظيم الجيّد ، والحفاظ على الجودة ، وتطبيقها ، والتعامل مع العاملين ، وغيرها ، ومن الممكن للمهندس الصناعي الوصول للمناصب الإداريّة نظراً لعمله القريب </a:t>
            </a:r>
            <a:endParaRPr lang="ar-IQ" dirty="0"/>
          </a:p>
        </p:txBody>
      </p:sp>
    </p:spTree>
    <p:extLst>
      <p:ext uri="{BB962C8B-B14F-4D97-AF65-F5344CB8AC3E}">
        <p14:creationId xmlns:p14="http://schemas.microsoft.com/office/powerpoint/2010/main" val="35664407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404664" y="93851"/>
            <a:ext cx="6048672" cy="5909310"/>
          </a:xfrm>
          <a:prstGeom prst="rect">
            <a:avLst/>
          </a:prstGeom>
        </p:spPr>
        <p:txBody>
          <a:bodyPr wrap="square">
            <a:spAutoFit/>
          </a:bodyPr>
          <a:lstStyle/>
          <a:p>
            <a:pPr algn="just"/>
            <a:r>
              <a:rPr lang="ar-IQ" dirty="0" smtClean="0"/>
              <a:t>المصادر</a:t>
            </a:r>
          </a:p>
          <a:p>
            <a:pPr algn="just"/>
            <a:r>
              <a:rPr lang="ar-IQ" dirty="0" smtClean="0"/>
              <a:t>الإدارة العامة وإدارة الأعمال</a:t>
            </a:r>
          </a:p>
          <a:p>
            <a:pPr algn="just"/>
            <a:r>
              <a:rPr lang="ar-IQ" dirty="0" smtClean="0"/>
              <a:t>وظائف </a:t>
            </a:r>
            <a:r>
              <a:rPr lang="ar-IQ" dirty="0" err="1" smtClean="0"/>
              <a:t>منظمية</a:t>
            </a:r>
            <a:r>
              <a:rPr lang="ar-IQ" dirty="0" smtClean="0"/>
              <a:t> مهمة</a:t>
            </a:r>
            <a:r>
              <a:rPr lang="en-US" dirty="0" smtClean="0"/>
              <a:t>ArticleResDet.aspx</a:t>
            </a:r>
          </a:p>
          <a:p>
            <a:pPr algn="just"/>
            <a:r>
              <a:rPr lang="ar-IQ" dirty="0" smtClean="0"/>
              <a:t>الاضافة بواسطة: م. دانية المكاري    الكاتب: د. صالح مهدي محسن العامري، د. طاهر محسن منصور </a:t>
            </a:r>
            <a:r>
              <a:rPr lang="ar-IQ" dirty="0" err="1" smtClean="0"/>
              <a:t>الغالبي</a:t>
            </a:r>
            <a:r>
              <a:rPr lang="ar-IQ" dirty="0" smtClean="0"/>
              <a:t>    المصدر: كتاب "الإدارة والأعمال"</a:t>
            </a:r>
          </a:p>
          <a:p>
            <a:pPr algn="just"/>
            <a:endParaRPr lang="ar-IQ" dirty="0" smtClean="0"/>
          </a:p>
          <a:p>
            <a:pPr algn="just"/>
            <a:r>
              <a:rPr lang="ar-IQ" dirty="0" smtClean="0"/>
              <a:t>الإدارة العامة وإدارة الأعمال</a:t>
            </a:r>
          </a:p>
          <a:p>
            <a:pPr algn="just"/>
            <a:r>
              <a:rPr lang="ar-IQ" dirty="0" smtClean="0"/>
              <a:t>الاضافة بواسطة: م. دانية المكاري    الكاتب: د. صالح مهدي محسن العامري، د. طاهر محسن منصور </a:t>
            </a:r>
            <a:r>
              <a:rPr lang="ar-IQ" dirty="0" err="1" smtClean="0"/>
              <a:t>الغالبي</a:t>
            </a:r>
            <a:r>
              <a:rPr lang="ar-IQ" dirty="0" smtClean="0"/>
              <a:t>    المصدر: كتاب "الإدارة والأعمال"</a:t>
            </a:r>
          </a:p>
          <a:p>
            <a:pPr algn="just"/>
            <a:endParaRPr lang="ar-IQ" dirty="0" smtClean="0"/>
          </a:p>
          <a:p>
            <a:pPr algn="just"/>
            <a:r>
              <a:rPr lang="ar-IQ" dirty="0" smtClean="0"/>
              <a:t>الاضافة بواسطة: م. دانية المكاري    الكاتب: د. صالح مهدي محسن العامري، د. طاهر محسن منصور </a:t>
            </a:r>
            <a:r>
              <a:rPr lang="ar-IQ" dirty="0" err="1" smtClean="0"/>
              <a:t>الغالبي</a:t>
            </a:r>
            <a:r>
              <a:rPr lang="ar-IQ" dirty="0" smtClean="0"/>
              <a:t>    المصدر: كتاب "الإدارة والأعمال"</a:t>
            </a:r>
          </a:p>
          <a:p>
            <a:pPr algn="just"/>
            <a:r>
              <a:rPr lang="ar-IQ" dirty="0" smtClean="0"/>
              <a:t>الإدارة العامة وإدارة الأعمال</a:t>
            </a:r>
          </a:p>
          <a:p>
            <a:pPr algn="just"/>
            <a:r>
              <a:rPr lang="ar-IQ" dirty="0" smtClean="0"/>
              <a:t>الاضافة بواسطة: م. دانية المكاري    الكاتب: د. صالح مهدي محسن العامري، د. طاهر محسن منصور </a:t>
            </a:r>
            <a:r>
              <a:rPr lang="ar-IQ" dirty="0" err="1" smtClean="0"/>
              <a:t>الغالبي</a:t>
            </a:r>
            <a:r>
              <a:rPr lang="ar-IQ" dirty="0" smtClean="0"/>
              <a:t>    المصدر: كتاب "الإدارة والأعمال"</a:t>
            </a:r>
          </a:p>
          <a:p>
            <a:pPr algn="just"/>
            <a:r>
              <a:rPr lang="ar-IQ" dirty="0" smtClean="0"/>
              <a:t>الإدارة العامة وإدارة الأعمال</a:t>
            </a:r>
          </a:p>
          <a:p>
            <a:pPr algn="just"/>
            <a:r>
              <a:rPr lang="ar-IQ" dirty="0" smtClean="0"/>
              <a:t>بيئة الإدارة والأعمال، ثقافة المنظمة والتنوع</a:t>
            </a:r>
            <a:r>
              <a:rPr lang="en-US" dirty="0" smtClean="0"/>
              <a:t>ArticleResDet.aspx</a:t>
            </a:r>
          </a:p>
          <a:p>
            <a:pPr algn="just"/>
            <a:r>
              <a:rPr lang="ar-IQ" dirty="0" smtClean="0"/>
              <a:t>الاضافة بواسطة: م. دانية المكاري    الكاتب: د. صالح مهدي محسن العامري، د. طاهر محسن منصور </a:t>
            </a:r>
            <a:r>
              <a:rPr lang="ar-IQ" dirty="0" err="1" smtClean="0"/>
              <a:t>الغالبي</a:t>
            </a:r>
            <a:r>
              <a:rPr lang="ar-IQ" dirty="0" smtClean="0"/>
              <a:t>    المصدر: كتاب "الإدارة والأعمال"</a:t>
            </a:r>
          </a:p>
          <a:p>
            <a:pPr algn="just"/>
            <a:endParaRPr lang="ar-IQ" dirty="0" smtClean="0"/>
          </a:p>
          <a:p>
            <a:pPr algn="just"/>
            <a:endParaRPr lang="ar-IQ" dirty="0"/>
          </a:p>
        </p:txBody>
      </p:sp>
    </p:spTree>
    <p:extLst>
      <p:ext uri="{BB962C8B-B14F-4D97-AF65-F5344CB8AC3E}">
        <p14:creationId xmlns:p14="http://schemas.microsoft.com/office/powerpoint/2010/main" val="10762426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548680" y="611560"/>
            <a:ext cx="5904656" cy="7294305"/>
          </a:xfrm>
          <a:prstGeom prst="rect">
            <a:avLst/>
          </a:prstGeom>
        </p:spPr>
        <p:txBody>
          <a:bodyPr wrap="square">
            <a:spAutoFit/>
          </a:bodyPr>
          <a:lstStyle/>
          <a:p>
            <a:r>
              <a:rPr lang="ar-IQ" dirty="0" smtClean="0"/>
              <a:t>الإدارة </a:t>
            </a:r>
            <a:r>
              <a:rPr lang="ar-IQ" dirty="0" err="1" smtClean="0"/>
              <a:t>الرياضىة</a:t>
            </a:r>
            <a:r>
              <a:rPr lang="ar-IQ" dirty="0" smtClean="0"/>
              <a:t> </a:t>
            </a:r>
          </a:p>
          <a:p>
            <a:r>
              <a:rPr lang="ar-IQ" dirty="0" smtClean="0"/>
              <a:t>مقدمة:</a:t>
            </a:r>
          </a:p>
          <a:p>
            <a:endParaRPr lang="ar-IQ" dirty="0" smtClean="0"/>
          </a:p>
          <a:p>
            <a:pPr algn="just"/>
            <a:r>
              <a:rPr lang="ar-IQ" dirty="0" smtClean="0"/>
              <a:t>إن الحركة الرياضية تمثل الآن جزء هاماً من اهتمامات الحكومات </a:t>
            </a:r>
            <a:r>
              <a:rPr lang="ar-IQ" dirty="0" err="1" smtClean="0"/>
              <a:t>فى</a:t>
            </a:r>
            <a:r>
              <a:rPr lang="ar-IQ" dirty="0" smtClean="0"/>
              <a:t> ظل دول العالم المتقدم والنامي ، لما تلعبه الرياضة من دور فعال </a:t>
            </a:r>
            <a:r>
              <a:rPr lang="ar-IQ" dirty="0" err="1" smtClean="0"/>
              <a:t>وحيوى</a:t>
            </a:r>
            <a:r>
              <a:rPr lang="ar-IQ" dirty="0" smtClean="0"/>
              <a:t> على المستوى </a:t>
            </a:r>
            <a:r>
              <a:rPr lang="ar-IQ" dirty="0" err="1" smtClean="0"/>
              <a:t>الوطنى</a:t>
            </a:r>
            <a:r>
              <a:rPr lang="ar-IQ" dirty="0" smtClean="0"/>
              <a:t> والمستوى </a:t>
            </a:r>
            <a:r>
              <a:rPr lang="ar-IQ" dirty="0" err="1" smtClean="0"/>
              <a:t>الدولى</a:t>
            </a:r>
            <a:r>
              <a:rPr lang="ar-IQ" dirty="0" smtClean="0"/>
              <a:t> </a:t>
            </a:r>
            <a:r>
              <a:rPr lang="ar-IQ" dirty="0" err="1" smtClean="0"/>
              <a:t>فى</a:t>
            </a:r>
            <a:r>
              <a:rPr lang="ar-IQ" dirty="0" smtClean="0"/>
              <a:t> مختلف الأصعدة السياسية والاقتصادية والثقافية والاجتماعية. وفى الدول المتقدمة أصبحت الرياضة صناعة تعتمد على الأسلوب </a:t>
            </a:r>
            <a:r>
              <a:rPr lang="ar-IQ" dirty="0" err="1" smtClean="0"/>
              <a:t>العلمى</a:t>
            </a:r>
            <a:r>
              <a:rPr lang="ar-IQ" dirty="0" smtClean="0"/>
              <a:t> والتكنولوجيا الحديثة وللتأكيد على أهمية هذه الصناعة فقد اهتم العالم بكفاءة العملية الإدارية وخاصة عملية اتخاذ القرار حيث تعتبر هذه العملية قلب الإدارة واحد أهم مكوناتها.</a:t>
            </a:r>
          </a:p>
          <a:p>
            <a:pPr algn="just"/>
            <a:r>
              <a:rPr lang="ar-IQ" dirty="0" smtClean="0"/>
              <a:t>ونظراً لأهمية الأنشطة الرياضية </a:t>
            </a:r>
            <a:r>
              <a:rPr lang="ar-IQ" dirty="0" err="1" smtClean="0"/>
              <a:t>فى</a:t>
            </a:r>
            <a:r>
              <a:rPr lang="ar-IQ" dirty="0" smtClean="0"/>
              <a:t> العصر الحديث وازدياد الحاجة إليها فقد أصبحت تستند إلى خصائص و مبادئ علمية توضع برامجها </a:t>
            </a:r>
            <a:r>
              <a:rPr lang="ar-IQ" dirty="0" err="1" smtClean="0"/>
              <a:t>فى</a:t>
            </a:r>
            <a:r>
              <a:rPr lang="ar-IQ" dirty="0" smtClean="0"/>
              <a:t> ضوء معلومات منسقة مستندة إلى خصائص علمية مختلفة ، وأصبحت تهتم بأكثر من الناحية البدنية للفرد ، فشملت </a:t>
            </a:r>
            <a:r>
              <a:rPr lang="ar-IQ" dirty="0" err="1" smtClean="0"/>
              <a:t>النواحى</a:t>
            </a:r>
            <a:r>
              <a:rPr lang="ar-IQ" dirty="0" smtClean="0"/>
              <a:t> </a:t>
            </a:r>
            <a:r>
              <a:rPr lang="ar-IQ" dirty="0" err="1" smtClean="0"/>
              <a:t>الفيسولوجية</a:t>
            </a:r>
            <a:r>
              <a:rPr lang="ar-IQ" dirty="0" smtClean="0"/>
              <a:t> والسيكولوجية بالإضافة إلى </a:t>
            </a:r>
            <a:r>
              <a:rPr lang="ar-IQ" dirty="0" err="1" smtClean="0"/>
              <a:t>النواحى</a:t>
            </a:r>
            <a:r>
              <a:rPr lang="ar-IQ" dirty="0" smtClean="0"/>
              <a:t> العقلية والاجتماعية وغيرها من اوجه النمو والتطور وتعدد مهامها وكثر عدد العاملين </a:t>
            </a:r>
            <a:r>
              <a:rPr lang="ar-IQ" dirty="0" err="1" smtClean="0"/>
              <a:t>فى</a:t>
            </a:r>
            <a:r>
              <a:rPr lang="ar-IQ" dirty="0" smtClean="0"/>
              <a:t> ميادينها المختلفة مما تتطلب تنظيماً إدارياً سليماً حيث يتوقف نجاح برامج الأنشطة الرياضية وقوة تأثيرها على حسن إدارة هذه البرامج .</a:t>
            </a:r>
          </a:p>
          <a:p>
            <a:pPr algn="just"/>
            <a:r>
              <a:rPr lang="ar-IQ" dirty="0" smtClean="0"/>
              <a:t>ويتفق كل من حليم </a:t>
            </a:r>
            <a:r>
              <a:rPr lang="ar-IQ" dirty="0" err="1" smtClean="0"/>
              <a:t>المنيرى</a:t>
            </a:r>
            <a:r>
              <a:rPr lang="ar-IQ" dirty="0" smtClean="0"/>
              <a:t> وعصام بدوى 1999م ، على أن الإدارة الرياضية </a:t>
            </a:r>
            <a:r>
              <a:rPr lang="ar-IQ" dirty="0" err="1" smtClean="0"/>
              <a:t>هى</a:t>
            </a:r>
            <a:r>
              <a:rPr lang="ar-IQ" dirty="0" smtClean="0"/>
              <a:t> : " الأعمال المطلوب إنجازها أو </a:t>
            </a:r>
            <a:r>
              <a:rPr lang="ar-IQ" dirty="0" err="1" smtClean="0"/>
              <a:t>هى</a:t>
            </a:r>
            <a:r>
              <a:rPr lang="ar-IQ" dirty="0" smtClean="0"/>
              <a:t> الاختصاصات والواجبات المرحلية المستقبلية المحددة كمسئوليات لأى مؤسسة أو هيئة رياضية لتحقيق رسالتها بكفاءة" .</a:t>
            </a:r>
          </a:p>
          <a:p>
            <a:pPr algn="just"/>
            <a:r>
              <a:rPr lang="ar-IQ" dirty="0" smtClean="0"/>
              <a:t>كما يعرفها هال  </a:t>
            </a:r>
            <a:r>
              <a:rPr lang="en-US" dirty="0" smtClean="0"/>
              <a:t>Hall2004</a:t>
            </a:r>
            <a:r>
              <a:rPr lang="ar-IQ" dirty="0" smtClean="0"/>
              <a:t>م ، بأنها " التنظيم الموضوع لتنفيذ أهداف المؤسسة أو الهيئة الرياضية بمعرفة الجهاز البشرى المسئول .</a:t>
            </a:r>
          </a:p>
          <a:p>
            <a:pPr algn="just"/>
            <a:endParaRPr lang="ar-IQ" dirty="0" smtClean="0"/>
          </a:p>
          <a:p>
            <a:pPr algn="just"/>
            <a:endParaRPr lang="ar-IQ" dirty="0" smtClean="0"/>
          </a:p>
          <a:p>
            <a:pPr algn="just"/>
            <a:endParaRPr lang="ar-IQ" dirty="0"/>
          </a:p>
        </p:txBody>
      </p:sp>
    </p:spTree>
    <p:extLst>
      <p:ext uri="{BB962C8B-B14F-4D97-AF65-F5344CB8AC3E}">
        <p14:creationId xmlns:p14="http://schemas.microsoft.com/office/powerpoint/2010/main" val="3402318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692696" y="924848"/>
            <a:ext cx="5760640" cy="6463308"/>
          </a:xfrm>
          <a:prstGeom prst="rect">
            <a:avLst/>
          </a:prstGeom>
        </p:spPr>
        <p:txBody>
          <a:bodyPr wrap="square">
            <a:spAutoFit/>
          </a:bodyPr>
          <a:lstStyle/>
          <a:p>
            <a:pPr algn="just"/>
            <a:r>
              <a:rPr lang="ar-IQ" dirty="0" smtClean="0"/>
              <a:t>العمل </a:t>
            </a:r>
            <a:r>
              <a:rPr lang="ar-IQ" dirty="0" err="1" smtClean="0"/>
              <a:t>الإدارى</a:t>
            </a:r>
            <a:r>
              <a:rPr lang="ar-IQ" dirty="0" smtClean="0"/>
              <a:t> </a:t>
            </a:r>
            <a:r>
              <a:rPr lang="ar-IQ" dirty="0" err="1" smtClean="0"/>
              <a:t>فى</a:t>
            </a:r>
            <a:r>
              <a:rPr lang="ar-IQ" dirty="0" smtClean="0"/>
              <a:t> المجال </a:t>
            </a:r>
            <a:r>
              <a:rPr lang="ar-IQ" dirty="0" err="1" smtClean="0"/>
              <a:t>الرياضى</a:t>
            </a:r>
            <a:r>
              <a:rPr lang="ar-IQ" dirty="0" smtClean="0"/>
              <a:t> على خمس عناصر يمكن  تحديدها </a:t>
            </a:r>
            <a:r>
              <a:rPr lang="ar-IQ" dirty="0" err="1" smtClean="0"/>
              <a:t>فى</a:t>
            </a:r>
            <a:r>
              <a:rPr lang="ar-IQ" dirty="0" smtClean="0"/>
              <a:t> </a:t>
            </a:r>
            <a:r>
              <a:rPr lang="ar-IQ" dirty="0" err="1" smtClean="0"/>
              <a:t>الآتى</a:t>
            </a:r>
            <a:r>
              <a:rPr lang="ar-IQ" dirty="0" smtClean="0"/>
              <a:t> :-</a:t>
            </a:r>
          </a:p>
          <a:p>
            <a:pPr algn="just"/>
            <a:endParaRPr lang="ar-IQ" dirty="0" smtClean="0"/>
          </a:p>
          <a:p>
            <a:pPr algn="just"/>
            <a:r>
              <a:rPr lang="ar-IQ" dirty="0" smtClean="0"/>
              <a:t>1- البرامج :وهى </a:t>
            </a:r>
            <a:r>
              <a:rPr lang="ar-IQ" dirty="0" err="1" smtClean="0"/>
              <a:t>التى</a:t>
            </a:r>
            <a:r>
              <a:rPr lang="ar-IQ" dirty="0" smtClean="0"/>
              <a:t> يضعها المتخصصون </a:t>
            </a:r>
            <a:r>
              <a:rPr lang="ar-IQ" dirty="0" err="1" smtClean="0"/>
              <a:t>فى</a:t>
            </a:r>
            <a:r>
              <a:rPr lang="ar-IQ" dirty="0" smtClean="0"/>
              <a:t> المجالات الرياضية.</a:t>
            </a:r>
          </a:p>
          <a:p>
            <a:pPr algn="just"/>
            <a:endParaRPr lang="ar-IQ" dirty="0" smtClean="0"/>
          </a:p>
          <a:p>
            <a:pPr algn="just"/>
            <a:r>
              <a:rPr lang="ar-IQ" dirty="0" smtClean="0"/>
              <a:t>2- المستفيدون : هم الأشخاص الذين تقدم لهم هذه البرامج وتحدد نوعياتهم وفئاتهم وفقاً للمراحل السنية أو وفقاً لسن البداية لكل لعبة من </a:t>
            </a:r>
            <a:r>
              <a:rPr lang="ar-IQ" dirty="0" err="1" smtClean="0"/>
              <a:t>اللعبات</a:t>
            </a:r>
            <a:r>
              <a:rPr lang="ar-IQ" dirty="0" smtClean="0"/>
              <a:t> </a:t>
            </a:r>
          </a:p>
          <a:p>
            <a:pPr algn="just"/>
            <a:endParaRPr lang="ar-IQ" dirty="0" smtClean="0"/>
          </a:p>
          <a:p>
            <a:pPr algn="just"/>
            <a:r>
              <a:rPr lang="ar-IQ" dirty="0" smtClean="0"/>
              <a:t>3- القائـد : ويشمل هذا العنصر جميع قيادات العمل </a:t>
            </a:r>
            <a:r>
              <a:rPr lang="ar-IQ" dirty="0" err="1" smtClean="0"/>
              <a:t>الرياضى</a:t>
            </a:r>
            <a:r>
              <a:rPr lang="ar-IQ" dirty="0" smtClean="0"/>
              <a:t> من قادة مهنين ومتطوعين ومدى ما يسند إلى كل منهم من أعمال وفقاً لقدراته ومؤهلاته وخبراته</a:t>
            </a:r>
          </a:p>
          <a:p>
            <a:pPr algn="just"/>
            <a:endParaRPr lang="ar-IQ" dirty="0" smtClean="0"/>
          </a:p>
          <a:p>
            <a:pPr algn="just"/>
            <a:r>
              <a:rPr lang="ar-IQ" dirty="0" smtClean="0"/>
              <a:t>4- المنشآت : يشمل هذا العنصر جميع المنشآت الرياضية </a:t>
            </a:r>
            <a:r>
              <a:rPr lang="ar-IQ" dirty="0" err="1" smtClean="0"/>
              <a:t>التى</a:t>
            </a:r>
            <a:r>
              <a:rPr lang="ar-IQ" dirty="0" smtClean="0"/>
              <a:t> يحتاجاها التنفيذ ، بما </a:t>
            </a:r>
            <a:r>
              <a:rPr lang="ar-IQ" dirty="0" err="1" smtClean="0"/>
              <a:t>فى</a:t>
            </a:r>
            <a:r>
              <a:rPr lang="ar-IQ" dirty="0" smtClean="0"/>
              <a:t> ذلك الأدوات والأجهزة وما يدخل على هذه المنشآت والأجهزة من تطوير واستحداث .</a:t>
            </a:r>
          </a:p>
          <a:p>
            <a:pPr algn="just"/>
            <a:endParaRPr lang="ar-IQ" dirty="0" smtClean="0"/>
          </a:p>
          <a:p>
            <a:pPr algn="just"/>
            <a:r>
              <a:rPr lang="ar-IQ" dirty="0" smtClean="0"/>
              <a:t>5- الميزانيات : وتلعب الميزانيات دوراً أساسيا </a:t>
            </a:r>
            <a:r>
              <a:rPr lang="ar-IQ" dirty="0" err="1" smtClean="0"/>
              <a:t>فى</a:t>
            </a:r>
            <a:r>
              <a:rPr lang="ar-IQ" dirty="0" smtClean="0"/>
              <a:t> تنفيذ أي خطة وتحقيق أهدافها ، والميزانيات </a:t>
            </a:r>
            <a:r>
              <a:rPr lang="ar-IQ" dirty="0" err="1" smtClean="0"/>
              <a:t>هى</a:t>
            </a:r>
            <a:r>
              <a:rPr lang="ar-IQ" dirty="0" smtClean="0"/>
              <a:t> </a:t>
            </a:r>
            <a:r>
              <a:rPr lang="ar-IQ" dirty="0" err="1" smtClean="0"/>
              <a:t>التى</a:t>
            </a:r>
            <a:r>
              <a:rPr lang="ar-IQ" dirty="0" smtClean="0"/>
              <a:t> تسبب النجاح ، وهى أيضا تسبب الفشل </a:t>
            </a:r>
            <a:r>
              <a:rPr lang="ar-IQ" dirty="0" err="1" smtClean="0"/>
              <a:t>فى</a:t>
            </a:r>
            <a:r>
              <a:rPr lang="ar-IQ" dirty="0" smtClean="0"/>
              <a:t> بعض الأحيان  </a:t>
            </a:r>
          </a:p>
          <a:p>
            <a:pPr algn="just"/>
            <a:endParaRPr lang="ar-IQ" dirty="0" smtClean="0"/>
          </a:p>
          <a:p>
            <a:pPr algn="just"/>
            <a:endParaRPr lang="ar-IQ" dirty="0" smtClean="0"/>
          </a:p>
          <a:p>
            <a:pPr algn="just"/>
            <a:endParaRPr lang="ar-IQ" dirty="0" smtClean="0"/>
          </a:p>
          <a:p>
            <a:pPr algn="just"/>
            <a:endParaRPr lang="ar-IQ" dirty="0"/>
          </a:p>
        </p:txBody>
      </p:sp>
    </p:spTree>
    <p:extLst>
      <p:ext uri="{BB962C8B-B14F-4D97-AF65-F5344CB8AC3E}">
        <p14:creationId xmlns:p14="http://schemas.microsoft.com/office/powerpoint/2010/main" val="2312699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476672" y="93851"/>
            <a:ext cx="5832648" cy="6463308"/>
          </a:xfrm>
          <a:prstGeom prst="rect">
            <a:avLst/>
          </a:prstGeom>
        </p:spPr>
        <p:txBody>
          <a:bodyPr wrap="square">
            <a:spAutoFit/>
          </a:bodyPr>
          <a:lstStyle/>
          <a:p>
            <a:endParaRPr lang="ar-IQ" dirty="0"/>
          </a:p>
          <a:p>
            <a:pPr algn="just"/>
            <a:endParaRPr lang="ar-IQ" dirty="0" smtClean="0"/>
          </a:p>
          <a:p>
            <a:pPr algn="just"/>
            <a:r>
              <a:rPr lang="ar-IQ" dirty="0"/>
              <a:t>ا</a:t>
            </a:r>
            <a:r>
              <a:rPr lang="ar-IQ" dirty="0" smtClean="0"/>
              <a:t>همية الإدارة </a:t>
            </a:r>
            <a:r>
              <a:rPr lang="ar-IQ" dirty="0" err="1" smtClean="0"/>
              <a:t>فى</a:t>
            </a:r>
            <a:r>
              <a:rPr lang="ar-IQ" dirty="0" smtClean="0"/>
              <a:t> ميادين التربية البدنية والرياضية :</a:t>
            </a:r>
          </a:p>
          <a:p>
            <a:pPr algn="just"/>
            <a:endParaRPr lang="ar-IQ" dirty="0" smtClean="0"/>
          </a:p>
          <a:p>
            <a:pPr algn="just"/>
            <a:r>
              <a:rPr lang="ar-IQ" dirty="0" smtClean="0"/>
              <a:t>إن الإدارة </a:t>
            </a:r>
            <a:r>
              <a:rPr lang="ar-IQ" dirty="0" err="1" smtClean="0"/>
              <a:t>فى</a:t>
            </a:r>
            <a:r>
              <a:rPr lang="ar-IQ" dirty="0" smtClean="0"/>
              <a:t> ميادين التربية البدنية والرياضية لا تختلف </a:t>
            </a:r>
            <a:r>
              <a:rPr lang="ar-IQ" dirty="0" err="1" smtClean="0"/>
              <a:t>فى</a:t>
            </a:r>
            <a:r>
              <a:rPr lang="ar-IQ" dirty="0" smtClean="0"/>
              <a:t> أهميتها عن مثيلاتها </a:t>
            </a:r>
            <a:r>
              <a:rPr lang="ar-IQ" dirty="0" err="1" smtClean="0"/>
              <a:t>فى</a:t>
            </a:r>
            <a:r>
              <a:rPr lang="ar-IQ" dirty="0" smtClean="0"/>
              <a:t> </a:t>
            </a:r>
            <a:r>
              <a:rPr lang="ar-IQ" dirty="0" err="1" smtClean="0"/>
              <a:t>باقى</a:t>
            </a:r>
            <a:r>
              <a:rPr lang="ar-IQ" dirty="0" smtClean="0"/>
              <a:t> الميادين الأخرى </a:t>
            </a:r>
            <a:r>
              <a:rPr lang="ar-IQ" dirty="0" err="1" smtClean="0"/>
              <a:t>فهى</a:t>
            </a:r>
            <a:r>
              <a:rPr lang="ar-IQ" dirty="0" smtClean="0"/>
              <a:t> تستمد أسسها من طبيعة العملية التربوية والتعليمية لتحقيق أهدافها وكذلك من الأساليب والمبادئ العلمية تتضح أهميتها فيما يلى: </a:t>
            </a:r>
          </a:p>
          <a:p>
            <a:pPr algn="just"/>
            <a:r>
              <a:rPr lang="ar-IQ" dirty="0" smtClean="0"/>
              <a:t>1- تطوير النظم الإدارية بالمؤسسات الرياضية .</a:t>
            </a:r>
          </a:p>
          <a:p>
            <a:pPr algn="just"/>
            <a:r>
              <a:rPr lang="ar-IQ" dirty="0" smtClean="0"/>
              <a:t>2- تخطيط وإدارة المنشآت الرياضية .</a:t>
            </a:r>
          </a:p>
          <a:p>
            <a:pPr algn="just"/>
            <a:r>
              <a:rPr lang="ar-IQ" dirty="0" smtClean="0"/>
              <a:t>3- وضع برامج الإعداد </a:t>
            </a:r>
            <a:r>
              <a:rPr lang="ar-IQ" dirty="0" err="1" smtClean="0"/>
              <a:t>المهنى</a:t>
            </a:r>
            <a:r>
              <a:rPr lang="ar-IQ" dirty="0" smtClean="0"/>
              <a:t> للكوادر العاملة </a:t>
            </a:r>
            <a:r>
              <a:rPr lang="ar-IQ" dirty="0" err="1" smtClean="0"/>
              <a:t>فى</a:t>
            </a:r>
            <a:r>
              <a:rPr lang="ar-IQ" dirty="0" smtClean="0"/>
              <a:t> المجال وتنميتهم </a:t>
            </a:r>
          </a:p>
          <a:p>
            <a:pPr algn="just"/>
            <a:r>
              <a:rPr lang="ar-IQ" dirty="0" smtClean="0"/>
              <a:t>4- تنمية الأفراد بدنياً </a:t>
            </a:r>
            <a:r>
              <a:rPr lang="ar-IQ" dirty="0" err="1" smtClean="0"/>
              <a:t>ومهارياً</a:t>
            </a:r>
            <a:r>
              <a:rPr lang="ar-IQ" dirty="0" smtClean="0"/>
              <a:t> ونفسياً واجتماعياً ومعرفياً .</a:t>
            </a:r>
          </a:p>
          <a:p>
            <a:pPr algn="just"/>
            <a:r>
              <a:rPr lang="ar-IQ" dirty="0" smtClean="0"/>
              <a:t>5- تطوير برامج التدريب الرياضي .</a:t>
            </a:r>
          </a:p>
          <a:p>
            <a:pPr algn="just"/>
            <a:r>
              <a:rPr lang="ar-IQ" dirty="0" smtClean="0"/>
              <a:t>6- تطوير مناهج التربية الرياضية .</a:t>
            </a:r>
          </a:p>
          <a:p>
            <a:pPr algn="just"/>
            <a:r>
              <a:rPr lang="ar-IQ" dirty="0" smtClean="0"/>
              <a:t>7- تنظيم علاقة مؤسسات رعاية الشباب بالمجتمع .</a:t>
            </a:r>
          </a:p>
          <a:p>
            <a:pPr algn="just"/>
            <a:r>
              <a:rPr lang="ar-IQ" dirty="0" smtClean="0"/>
              <a:t>8- تنظيم علاقة الهيئات الرياضية بالمجتمع .</a:t>
            </a:r>
          </a:p>
          <a:p>
            <a:pPr algn="just"/>
            <a:r>
              <a:rPr lang="ar-IQ" dirty="0" smtClean="0"/>
              <a:t> ويري عبد الحميد شرف (1997) أن الإدارة داخل المجتمعات المعاصرة أصبحت تختلف تماما عما كانت علية منذ سنوات مضت ، فقد تطورت الإدارة وأصبحت تمثل مجموعة متكاملة من التطور </a:t>
            </a:r>
            <a:r>
              <a:rPr lang="ar-IQ" dirty="0" err="1" smtClean="0"/>
              <a:t>العلمى</a:t>
            </a:r>
            <a:r>
              <a:rPr lang="ar-IQ" dirty="0" smtClean="0"/>
              <a:t> ومن نتائج العلوم الاجتماعية والطبيعية ومن الدراسات الأكاديمية ومن التجارب العلمية ومن التقنيات المستحدثة ومن ثم لها نظرياتها وأسسها العلمية </a:t>
            </a:r>
            <a:r>
              <a:rPr lang="ar-IQ" dirty="0" err="1" smtClean="0"/>
              <a:t>والتى</a:t>
            </a:r>
            <a:r>
              <a:rPr lang="ar-IQ" dirty="0" smtClean="0"/>
              <a:t> من خلالها يتم إدارة المنظمات المعاصرة . </a:t>
            </a:r>
          </a:p>
          <a:p>
            <a:pPr algn="just"/>
            <a:endParaRPr lang="ar-IQ" dirty="0"/>
          </a:p>
        </p:txBody>
      </p:sp>
    </p:spTree>
    <p:extLst>
      <p:ext uri="{BB962C8B-B14F-4D97-AF65-F5344CB8AC3E}">
        <p14:creationId xmlns:p14="http://schemas.microsoft.com/office/powerpoint/2010/main" val="1637247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60648" y="971599"/>
            <a:ext cx="6408712" cy="6463308"/>
          </a:xfrm>
          <a:prstGeom prst="rect">
            <a:avLst/>
          </a:prstGeom>
        </p:spPr>
        <p:txBody>
          <a:bodyPr wrap="square">
            <a:spAutoFit/>
          </a:bodyPr>
          <a:lstStyle/>
          <a:p>
            <a:pPr algn="just"/>
            <a:r>
              <a:rPr lang="ar-IQ" dirty="0" smtClean="0"/>
              <a:t>الإدارة أحد فروع العلوم الاجتماعية</a:t>
            </a:r>
          </a:p>
          <a:p>
            <a:pPr algn="just"/>
            <a:endParaRPr lang="ar-IQ" dirty="0" smtClean="0"/>
          </a:p>
          <a:p>
            <a:pPr algn="just"/>
            <a:r>
              <a:rPr lang="ar-IQ" dirty="0" smtClean="0"/>
              <a:t>، وهي شائعة الاستخدام والتطبيق والممارسة في شتى مجالات الحياة وتنظيمات المجتمع، وهذا يجعل لها ارتباط بمعظم إن لم يكن كلِّ هذه المجالات، فلها علاقة بالنواحي الفنية في المنشأة، كما لها علاقة بالنواحي المادية، فوفق ذلك لها علاقة بالنواحي النفسية والاجتماعية للأفراد.</a:t>
            </a:r>
          </a:p>
          <a:p>
            <a:pPr algn="just"/>
            <a:r>
              <a:rPr lang="ar-IQ" dirty="0" smtClean="0"/>
              <a:t> </a:t>
            </a:r>
          </a:p>
          <a:p>
            <a:pPr algn="just"/>
            <a:r>
              <a:rPr lang="ar-IQ" dirty="0" smtClean="0"/>
              <a:t>ولذلك نجد أنَّ للإدارة ارتباط بعلوم كثيرة ومتشعبة كالمحاسبة والاقتصاد والرياضيات والإحصاء والكمبيوتر والهندسة والعلوم وعلم النفس وعلم الاجتماع وعلم الانثروبولوجيا وغيرها. سنناقش علاقة الإدارة ببعض هذه المجالات كما يلي :</a:t>
            </a:r>
          </a:p>
          <a:p>
            <a:pPr algn="just"/>
            <a:r>
              <a:rPr lang="ar-IQ" dirty="0" smtClean="0"/>
              <a:t> </a:t>
            </a:r>
          </a:p>
          <a:p>
            <a:pPr algn="just"/>
            <a:r>
              <a:rPr lang="ar-IQ" dirty="0" smtClean="0"/>
              <a:t> </a:t>
            </a:r>
          </a:p>
          <a:p>
            <a:pPr algn="just"/>
            <a:r>
              <a:rPr lang="ar-IQ" dirty="0" smtClean="0"/>
              <a:t>* الإدارة والاقتصاد :</a:t>
            </a:r>
          </a:p>
          <a:p>
            <a:pPr algn="just"/>
            <a:r>
              <a:rPr lang="ar-IQ" dirty="0" smtClean="0"/>
              <a:t> </a:t>
            </a:r>
          </a:p>
          <a:p>
            <a:pPr algn="just"/>
            <a:r>
              <a:rPr lang="ar-IQ" dirty="0" smtClean="0"/>
              <a:t>يدرس علم الاقتصاد المشكلة الاقتصادية المتمثلة في مشكلة الندرة ، وهي ندرة الموارد المتاحة في مقابل حاجات إنسانية واجتماعية متعددة، ويدرس هذا العلم الاجتماعي كيفية توزيع الموارد النادرة على الحاجات المتعددة بأقصى كفاية، والسمة الغالبة على هذا العلم هو تناول الموضوع من الناحية الكلية </a:t>
            </a:r>
            <a:r>
              <a:rPr lang="en-US" dirty="0" smtClean="0"/>
              <a:t>macro . </a:t>
            </a:r>
            <a:r>
              <a:rPr lang="ar-IQ" dirty="0" smtClean="0"/>
              <a:t>وإذا ما نظرنا إلى الإدارة فنجد أنَّ دورها مكمل لدور الاقتصاد وليس مستقلاً عنه أو مناقضاً له. فالاقتصاد عندما يعمل على حلّ المشكلة الاقتصادية فإنَّ أداته في ذلك هي الإدارة، كما أنَّ المفاهيم الاقتصادية تشكل أحد الأسس في العمل الإداري.</a:t>
            </a:r>
          </a:p>
          <a:p>
            <a:pPr algn="just"/>
            <a:r>
              <a:rPr lang="ar-IQ" dirty="0" smtClean="0"/>
              <a:t> </a:t>
            </a:r>
          </a:p>
          <a:p>
            <a:r>
              <a:rPr lang="ar-IQ" dirty="0" smtClean="0"/>
              <a:t> </a:t>
            </a:r>
            <a:endParaRPr lang="ar-IQ" dirty="0"/>
          </a:p>
        </p:txBody>
      </p:sp>
    </p:spTree>
    <p:extLst>
      <p:ext uri="{BB962C8B-B14F-4D97-AF65-F5344CB8AC3E}">
        <p14:creationId xmlns:p14="http://schemas.microsoft.com/office/powerpoint/2010/main" val="19760140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548680" y="1043607"/>
            <a:ext cx="5976664" cy="7017306"/>
          </a:xfrm>
          <a:prstGeom prst="rect">
            <a:avLst/>
          </a:prstGeom>
        </p:spPr>
        <p:txBody>
          <a:bodyPr wrap="square">
            <a:spAutoFit/>
          </a:bodyPr>
          <a:lstStyle/>
          <a:p>
            <a:pPr algn="just"/>
            <a:r>
              <a:rPr lang="ar-IQ" dirty="0" smtClean="0"/>
              <a:t>* الإدارة والمحاسبة:</a:t>
            </a:r>
          </a:p>
          <a:p>
            <a:pPr algn="just"/>
            <a:r>
              <a:rPr lang="ar-IQ" dirty="0" smtClean="0"/>
              <a:t> </a:t>
            </a:r>
          </a:p>
          <a:p>
            <a:pPr algn="just"/>
            <a:r>
              <a:rPr lang="ar-IQ" dirty="0" smtClean="0"/>
              <a:t>المحاسبة نظام معلومات يهدف بالدرجة الأولى إلى تجميع ثم إعداد ثم تزويد متخذي القرارات بالمعلومات الأساسية اللازمة لتلك القرارات، ووفقَ جمعية المحاسبة الأمريكية </a:t>
            </a:r>
            <a:r>
              <a:rPr lang="en-US" dirty="0" smtClean="0"/>
              <a:t>American Accounting Association) (AAA)) </a:t>
            </a:r>
            <a:r>
              <a:rPr lang="ar-IQ" dirty="0" smtClean="0"/>
              <a:t>فإنَّ المحاسبة هي : عملية تحديد وقياس وإيصال المعلومات الاقتصادية لاستخدامها في تقرير حكمٍ مبني على أسسٍ علميةٍ من قبلِ مستخدمِ المعلوماتِ :</a:t>
            </a:r>
          </a:p>
          <a:p>
            <a:pPr algn="just"/>
            <a:r>
              <a:rPr lang="ar-IQ" dirty="0" smtClean="0"/>
              <a:t>فالمحاسبة تُعتبرُ في جانبٍ من جوانبِها إحدى الأدوات / المناهج / الطرق التي تستخدمها الإدارة في تزويدِها بمعلوماتٍ، خاصةً تلكَ المتعلقةُ بالمنشأةِ، وغالباً ما تكون هذه المعلومات كمية مالية، تساعدُ على إدارةِ المنظمةِ واتخاذُ القراراتِ المُسيّرة لها .</a:t>
            </a:r>
          </a:p>
          <a:p>
            <a:pPr algn="just"/>
            <a:r>
              <a:rPr lang="ar-IQ" dirty="0" smtClean="0"/>
              <a:t> </a:t>
            </a:r>
          </a:p>
          <a:p>
            <a:pPr algn="just"/>
            <a:r>
              <a:rPr lang="ar-IQ" dirty="0" smtClean="0"/>
              <a:t> </a:t>
            </a:r>
          </a:p>
          <a:p>
            <a:pPr algn="just"/>
            <a:r>
              <a:rPr lang="ar-IQ" dirty="0" smtClean="0"/>
              <a:t>وتتعدَّد المجالات التي يتمُّ فيها استخدام المحاسبة؛ لذلك يُمكنُ تصنيفها إلى تصنيفات متعدِّدة حسب المعيار المستخدم، ومن بينِ هذه التصنيفات ما يلي </a:t>
            </a:r>
          </a:p>
          <a:p>
            <a:pPr algn="just"/>
            <a:r>
              <a:rPr lang="ar-IQ" dirty="0" smtClean="0"/>
              <a:t>1.   محاسبة إدارية </a:t>
            </a:r>
            <a:r>
              <a:rPr lang="en-US" dirty="0" smtClean="0"/>
              <a:t>management accounting / managerial accounting، </a:t>
            </a:r>
            <a:r>
              <a:rPr lang="ar-IQ" dirty="0" smtClean="0"/>
              <a:t>ومحاسبة مالية  </a:t>
            </a:r>
            <a:r>
              <a:rPr lang="en-US" dirty="0" smtClean="0"/>
              <a:t>financial accounting، </a:t>
            </a:r>
            <a:r>
              <a:rPr lang="ar-IQ" dirty="0" smtClean="0"/>
              <a:t>ومحاسبة تكاليف </a:t>
            </a:r>
            <a:r>
              <a:rPr lang="en-US" dirty="0" smtClean="0"/>
              <a:t>cost accounting.</a:t>
            </a:r>
          </a:p>
          <a:p>
            <a:pPr algn="just"/>
            <a:r>
              <a:rPr lang="en-US" dirty="0" smtClean="0"/>
              <a:t>2.   </a:t>
            </a:r>
            <a:r>
              <a:rPr lang="ar-IQ" dirty="0" smtClean="0"/>
              <a:t>محاسبة في المؤسسات العامة (محاسبة حكومية وقومية)، ومحاسبة في المؤسسات الخاصة، ومحاسبة في المؤسسات غير الحكومية </a:t>
            </a:r>
            <a:r>
              <a:rPr lang="en-US" dirty="0" smtClean="0"/>
              <a:t>NGOs.</a:t>
            </a:r>
          </a:p>
          <a:p>
            <a:pPr algn="just"/>
            <a:r>
              <a:rPr lang="en-US" dirty="0" smtClean="0"/>
              <a:t>3. </a:t>
            </a:r>
            <a:r>
              <a:rPr lang="ar-IQ" dirty="0" smtClean="0"/>
              <a:t>محاسبة في المؤسسات التجارية، ومحاسبة في المؤسسات الصناعية، ومحاسبة في المؤسسات الخدمية. وهكذا تصنيفات مختلفة.</a:t>
            </a:r>
          </a:p>
          <a:p>
            <a:pPr algn="just"/>
            <a:endParaRPr lang="ar-IQ" dirty="0" smtClean="0"/>
          </a:p>
          <a:p>
            <a:pPr algn="just"/>
            <a:endParaRPr lang="ar-IQ" dirty="0" smtClean="0"/>
          </a:p>
          <a:p>
            <a:endParaRPr lang="ar-IQ" dirty="0"/>
          </a:p>
        </p:txBody>
      </p:sp>
    </p:spTree>
    <p:extLst>
      <p:ext uri="{BB962C8B-B14F-4D97-AF65-F5344CB8AC3E}">
        <p14:creationId xmlns:p14="http://schemas.microsoft.com/office/powerpoint/2010/main" val="26642769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404664" y="1043608"/>
            <a:ext cx="6048672" cy="6463308"/>
          </a:xfrm>
          <a:prstGeom prst="rect">
            <a:avLst/>
          </a:prstGeom>
        </p:spPr>
        <p:txBody>
          <a:bodyPr wrap="square">
            <a:spAutoFit/>
          </a:bodyPr>
          <a:lstStyle/>
          <a:p>
            <a:pPr algn="just"/>
            <a:r>
              <a:rPr lang="ar-IQ" dirty="0" smtClean="0"/>
              <a:t>* الإدارة وعلم النفس والاجتماع :</a:t>
            </a:r>
          </a:p>
          <a:p>
            <a:pPr algn="just"/>
            <a:r>
              <a:rPr lang="ar-IQ" dirty="0" smtClean="0"/>
              <a:t>أ. الإدارة وعلم النفس:</a:t>
            </a:r>
          </a:p>
          <a:p>
            <a:pPr algn="just"/>
            <a:r>
              <a:rPr lang="ar-IQ" dirty="0" smtClean="0"/>
              <a:t>يقوم علم النفس بدراسة الإنسان كفرد من حيث سلوكه ورغباته ودوافعه وحوافزه ومثبطاته وطموحاته وشخصيته وما إلى ذلك من الخصائص الَّتي تعود إليه، فالجوانب غير المادية في الفرد هي بوجه العموم محور دراسات علم النفس.</a:t>
            </a:r>
          </a:p>
          <a:p>
            <a:pPr algn="just"/>
            <a:r>
              <a:rPr lang="ar-IQ" dirty="0" smtClean="0"/>
              <a:t>وهذا يجعل علم النفس أداة هامةٌ جداً للإدارة في عمليه اختيار الأفراد لأداء الوظائف المختلفة ، وفي عملية تدريبهم وتوجيههم وحفزهم نحو تحقيق أهداف المنشأة بكفاءة وفعالية. فالإدارة حسب بعض التعريفات هي إنجاز الأعمال المطلوبة عن طريق الآخرين. كما أنّ علم النفس أداة هامَّة جداً للتعامل مع الأفراد كزبائن يشترون منتجات المنشأة الَّتي يشعرون بأنها تشبع حاجاتهم.</a:t>
            </a:r>
          </a:p>
          <a:p>
            <a:pPr algn="just"/>
            <a:endParaRPr lang="ar-IQ" dirty="0" smtClean="0"/>
          </a:p>
          <a:p>
            <a:pPr algn="just"/>
            <a:r>
              <a:rPr lang="ar-IQ" dirty="0" smtClean="0"/>
              <a:t>ب. الإدارة وعلم الاجتماع:</a:t>
            </a:r>
          </a:p>
          <a:p>
            <a:pPr algn="just"/>
            <a:r>
              <a:rPr lang="ar-IQ" dirty="0" smtClean="0"/>
              <a:t>يقوم علم الاجتماع </a:t>
            </a:r>
            <a:r>
              <a:rPr lang="en-US" dirty="0" smtClean="0"/>
              <a:t>sociology </a:t>
            </a:r>
            <a:r>
              <a:rPr lang="ar-IQ" dirty="0" smtClean="0"/>
              <a:t>بدراسة المجتمع من حيث مكوناته وخصائصه وتنظيمه ونموّه وتطوره، والعوامل المؤثرة فيه. .</a:t>
            </a:r>
          </a:p>
          <a:p>
            <a:pPr algn="just"/>
            <a:r>
              <a:rPr lang="ar-IQ" dirty="0" smtClean="0"/>
              <a:t>وتدخل المنشأة في علاقات متبادلة مع المجتمع : فالمنشأة جزءٌ من المجتمع تستمد المنشأة مدخلاتها من المجتمع بما في ذلك الموارد البشرية الَّتي يشكل المجتمع أقوى العوامل تأثيراً على سلوكها وأهدافها وحوافزها وقيمها وكيفية التعامل معها. والإدارة تتعامل مع الموارد البشرية بصفتها أهم الموارد. تضخ المنشأة مخرجاتها في المجتمع بما في ذلك المنتجات الَّتي ببيعها تستطيع المنشأة العيش والاستمرار، وإلا فستموت وتندثر.</a:t>
            </a:r>
          </a:p>
          <a:p>
            <a:pPr algn="just"/>
            <a:r>
              <a:rPr lang="ar-IQ" dirty="0" smtClean="0"/>
              <a:t>وبالتالي فإنَّ المنشأة تؤثر وتتأثر بالمجتمع ، وهذا يجعل الإدارة في حاجة مستمرة لمعرفة خصائص المجتمع المحيط بها ، والعوامل المؤثرة فيه ، والتطورات الَّتي تحصل فيه، والتغيرات في أنماط السلوك والذوق ومستوى المعيشة، وما إلى ذلك.</a:t>
            </a:r>
            <a:endParaRPr lang="ar-IQ" dirty="0"/>
          </a:p>
        </p:txBody>
      </p:sp>
    </p:spTree>
    <p:extLst>
      <p:ext uri="{BB962C8B-B14F-4D97-AF65-F5344CB8AC3E}">
        <p14:creationId xmlns:p14="http://schemas.microsoft.com/office/powerpoint/2010/main" val="32492304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404664" y="467544"/>
            <a:ext cx="6192688" cy="7017306"/>
          </a:xfrm>
          <a:prstGeom prst="rect">
            <a:avLst/>
          </a:prstGeom>
        </p:spPr>
        <p:txBody>
          <a:bodyPr wrap="square">
            <a:spAutoFit/>
          </a:bodyPr>
          <a:lstStyle/>
          <a:p>
            <a:pPr algn="just"/>
            <a:r>
              <a:rPr lang="ar-IQ" dirty="0" smtClean="0"/>
              <a:t>وعلى هذا يعتبر علم النفس وعلم الاجتماع علمان مكملان لبعضهما البعض في حاجة الإدارة لمعرفة السلوك البشري وتفسيره والتأثير عليه وتوجيهه بما يخدم تحقيق أهداف المنشأة. </a:t>
            </a:r>
          </a:p>
          <a:p>
            <a:pPr algn="just"/>
            <a:r>
              <a:rPr lang="ar-IQ" dirty="0" smtClean="0"/>
              <a:t>* الإدارة والقانون :</a:t>
            </a:r>
          </a:p>
          <a:p>
            <a:pPr algn="just"/>
            <a:endParaRPr lang="ar-IQ" dirty="0" smtClean="0"/>
          </a:p>
          <a:p>
            <a:pPr algn="just"/>
            <a:r>
              <a:rPr lang="ar-IQ" dirty="0" smtClean="0"/>
              <a:t>يصدر القانون من مؤسسات الدولة التي تنظم سلطتها عن طريقه، وهي المسئولة عن تطبيقه في المجتمع،  والقانون هو الَّذي يضع القواعد التي تنظم سلوك الأفراد والمجتمع، وهو الذي يخبرنا أي الأعمال مسموح بها وأيها غير مسموح به، كما أنه ينظم فض الخلافات بين أفراد المجتمع.</a:t>
            </a:r>
          </a:p>
          <a:p>
            <a:pPr algn="just"/>
            <a:r>
              <a:rPr lang="ar-IQ" dirty="0" smtClean="0"/>
              <a:t>وما يجعل القانون مرتبطاً ارتباطاً وثيقاً بالإدارة هو أنَّ هناك الكثير من القواعد القانونية (التشريعات) المنظمة لمنشآت الأعمال من حيث نشأتها وعملها وعلاقاتها الداخلية والخارجية وموتها (افلاسها). ومن الأمثلة على ذلك :</a:t>
            </a:r>
          </a:p>
          <a:p>
            <a:pPr algn="just"/>
            <a:r>
              <a:rPr lang="ar-IQ" dirty="0" smtClean="0"/>
              <a:t>- قانون الشركات وهو الذي ينظم عمل الشركات بجميع أشكالها.</a:t>
            </a:r>
          </a:p>
          <a:p>
            <a:pPr algn="just"/>
            <a:r>
              <a:rPr lang="ar-IQ" dirty="0" smtClean="0"/>
              <a:t>- قانون العمل وهو الذي ينظم العلاقة ما بين العامل وصاحب العمل ويوضح حقوق وواجبات كل طرف.</a:t>
            </a:r>
          </a:p>
          <a:p>
            <a:pPr algn="just"/>
            <a:r>
              <a:rPr lang="ar-IQ" dirty="0" smtClean="0"/>
              <a:t>- القوانين والأنظمة الضريبية</a:t>
            </a:r>
          </a:p>
          <a:p>
            <a:pPr algn="just"/>
            <a:r>
              <a:rPr lang="ar-IQ" dirty="0" smtClean="0"/>
              <a:t>- القوانين والأنظمة الجمركية</a:t>
            </a:r>
          </a:p>
          <a:p>
            <a:pPr algn="just"/>
            <a:r>
              <a:rPr lang="ar-IQ" dirty="0" smtClean="0"/>
              <a:t>- القانون التجاري</a:t>
            </a:r>
          </a:p>
          <a:p>
            <a:pPr algn="just"/>
            <a:r>
              <a:rPr lang="ar-IQ" dirty="0" smtClean="0"/>
              <a:t>- قانون الاستثمار</a:t>
            </a:r>
          </a:p>
          <a:p>
            <a:pPr algn="just"/>
            <a:r>
              <a:rPr lang="ar-IQ" dirty="0" smtClean="0"/>
              <a:t>- قانون حماية البيئة</a:t>
            </a:r>
          </a:p>
          <a:p>
            <a:pPr algn="just"/>
            <a:r>
              <a:rPr lang="ar-IQ" dirty="0" smtClean="0"/>
              <a:t>- قانون البنوك وغيرها الكثير من القوانين.</a:t>
            </a:r>
          </a:p>
          <a:p>
            <a:pPr algn="just"/>
            <a:endParaRPr lang="ar-IQ" dirty="0" smtClean="0"/>
          </a:p>
          <a:p>
            <a:pPr algn="just"/>
            <a:r>
              <a:rPr lang="ar-IQ" dirty="0" smtClean="0"/>
              <a:t>وهذا يجعل لكلِّ عملٍ تقوم به الإدارة وجهاً آخر هو الوجه القانوني الذي يجب على الإدارة مراعاته وإلا أصبحت قراراتها موضع تساؤل قانوني. ومن هنا تنبع أهمية القانون بالنسبة للإدارة.</a:t>
            </a:r>
            <a:endParaRPr lang="ar-IQ" dirty="0"/>
          </a:p>
        </p:txBody>
      </p:sp>
    </p:spTree>
    <p:extLst>
      <p:ext uri="{BB962C8B-B14F-4D97-AF65-F5344CB8AC3E}">
        <p14:creationId xmlns:p14="http://schemas.microsoft.com/office/powerpoint/2010/main" val="24908226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404664" y="232351"/>
            <a:ext cx="5976664" cy="6740307"/>
          </a:xfrm>
          <a:prstGeom prst="rect">
            <a:avLst/>
          </a:prstGeom>
        </p:spPr>
        <p:txBody>
          <a:bodyPr wrap="square">
            <a:spAutoFit/>
          </a:bodyPr>
          <a:lstStyle/>
          <a:p>
            <a:pPr algn="just"/>
            <a:endParaRPr lang="ar-IQ" dirty="0" smtClean="0"/>
          </a:p>
          <a:p>
            <a:pPr algn="just"/>
            <a:endParaRPr lang="ar-IQ" dirty="0"/>
          </a:p>
          <a:p>
            <a:pPr algn="just"/>
            <a:r>
              <a:rPr lang="ar-IQ" dirty="0" smtClean="0"/>
              <a:t>* الإدارة والدِّين</a:t>
            </a:r>
          </a:p>
          <a:p>
            <a:pPr algn="just"/>
            <a:r>
              <a:rPr lang="ar-IQ" dirty="0" smtClean="0"/>
              <a:t> </a:t>
            </a:r>
          </a:p>
          <a:p>
            <a:pPr algn="just"/>
            <a:r>
              <a:rPr lang="ar-IQ" dirty="0" smtClean="0"/>
              <a:t>يعتبر الدِّين أحد مكونات الثقافة المؤثرة والمحددة للسلوك، وإذا ما نظرنا إلى الدِّين الإسلامي نجده يجمع ثلاث جوانب تكوِّن وتشكل في مجموعها أهمَّ العوامل المحددة للسلوك الفردي والاجتماعي، وهذه الجوانب الثلاثة هي : العقيدة والشريعة والأخلاق. وهذا يجمع بين علم الاجتماع والنفس والقانون ولكن بمنظور الدِّين الإسلامي، وهذا يعني أنَّ الإنسان والمجتمع المسلم متأثر بصورة مباشرة بالدِّين؛ وبالتالي يقع على الإدارة الَّتي تتعامل مع الأفراد كموارد وكزبائن فهم ومراعاة تأثير الدِّين عليهم .</a:t>
            </a:r>
          </a:p>
          <a:p>
            <a:pPr algn="just"/>
            <a:r>
              <a:rPr lang="ar-IQ" dirty="0" smtClean="0"/>
              <a:t> توثيق مصدر المقال</a:t>
            </a:r>
          </a:p>
          <a:p>
            <a:pPr algn="just"/>
            <a:r>
              <a:rPr lang="ar-IQ" dirty="0" smtClean="0"/>
              <a:t>تلتزم   مهارات النجاح للتنمية البشرية بحماية حقوق المؤلفين وكتاب مقالات تعلم وإبرازهم . ولتوثيق ذلك نود هنا أن نبرز معلومات توثيقية عن كاتب المقال: د. محمد بن علي شيبان العامري .</a:t>
            </a:r>
          </a:p>
          <a:p>
            <a:pPr algn="just"/>
            <a:r>
              <a:rPr lang="ar-IQ" dirty="0" smtClean="0"/>
              <a:t>كما تلتزم مهارات النجاح بحفظ حقوق الناشر الرئيسي لهذا المقال وندعوكم لزيارة صفحة الناشر بدليل الناشرين لمقالات موسوعة تعلم معنا  من خلال </a:t>
            </a:r>
            <a:r>
              <a:rPr lang="ar-IQ" dirty="0" err="1" smtClean="0"/>
              <a:t>الظغط</a:t>
            </a:r>
            <a:r>
              <a:rPr lang="ar-IQ" dirty="0" smtClean="0"/>
              <a:t> على اسم المصدر ، كما نتقدم بالشكر </a:t>
            </a:r>
            <a:r>
              <a:rPr lang="ar-IQ" dirty="0" err="1" smtClean="0"/>
              <a:t>أجزله</a:t>
            </a:r>
            <a:r>
              <a:rPr lang="ar-IQ" dirty="0" smtClean="0"/>
              <a:t> والتقدير أجله للناشر لمساهمته الفاعلة في نشر مصادر المعرفة.</a:t>
            </a:r>
          </a:p>
          <a:p>
            <a:endParaRPr lang="ar-IQ" dirty="0" smtClean="0"/>
          </a:p>
          <a:p>
            <a:endParaRPr lang="ar-IQ" dirty="0" smtClean="0"/>
          </a:p>
          <a:p>
            <a:endParaRPr lang="ar-IQ" dirty="0" smtClean="0"/>
          </a:p>
          <a:p>
            <a:endParaRPr lang="ar-IQ" dirty="0" smtClean="0"/>
          </a:p>
          <a:p>
            <a:endParaRPr lang="ar-IQ" dirty="0"/>
          </a:p>
        </p:txBody>
      </p:sp>
    </p:spTree>
    <p:extLst>
      <p:ext uri="{BB962C8B-B14F-4D97-AF65-F5344CB8AC3E}">
        <p14:creationId xmlns:p14="http://schemas.microsoft.com/office/powerpoint/2010/main" val="16024956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2229</Words>
  <Application>Microsoft Office PowerPoint</Application>
  <PresentationFormat>عرض على الشاشة (3:4)‏</PresentationFormat>
  <Paragraphs>145</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حيوية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dell</dc:creator>
  <cp:lastModifiedBy>dell</cp:lastModifiedBy>
  <cp:revision>4</cp:revision>
  <dcterms:modified xsi:type="dcterms:W3CDTF">2024-03-06T17:55:46Z</dcterms:modified>
</cp:coreProperties>
</file>