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D4D0683-AF20-4529-9056-6814FA8FE4DF}"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C15-73E7-4640-A713-CF9AAC868ABE}"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D4D0683-AF20-4529-9056-6814FA8FE4DF}"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D4D0683-AF20-4529-9056-6814FA8FE4DF}"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1D4D0683-AF20-4529-9056-6814FA8FE4DF}"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C15-73E7-4640-A713-CF9AAC868ABE}"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D4D0683-AF20-4529-9056-6814FA8FE4DF}"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1D4D0683-AF20-4529-9056-6814FA8FE4DF}"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D4D0683-AF20-4529-9056-6814FA8FE4DF}" type="datetimeFigureOut">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D4D0683-AF20-4529-9056-6814FA8FE4DF}" type="datetimeFigureOut">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D0683-AF20-4529-9056-6814FA8FE4DF}" type="datetimeFigureOut">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D4D0683-AF20-4529-9056-6814FA8FE4DF}"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D4D0683-AF20-4529-9056-6814FA8FE4DF}"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C15-73E7-4640-A713-CF9AAC868A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D4D0683-AF20-4529-9056-6814FA8FE4DF}" type="datetimeFigureOut">
              <a:rPr lang="en-US" smtClean="0"/>
              <a:pPr/>
              <a:t>2/27/2021</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70B2C15-73E7-4640-A713-CF9AAC868AB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588224" y="188640"/>
            <a:ext cx="2289175" cy="1502410"/>
          </a:xfrm>
          <a:prstGeom prst="rect">
            <a:avLst/>
          </a:prstGeom>
          <a:solidFill>
            <a:schemeClr val="bg1"/>
          </a:solidFill>
          <a:ln w="9525">
            <a:noFill/>
            <a:miter lim="800000"/>
            <a:headEnd/>
            <a:tailEnd/>
          </a:ln>
        </p:spPr>
        <p:txBody>
          <a:bodyPr rot="0" vert="horz" wrap="square" lIns="91440" tIns="45720" rIns="91440" bIns="45720" anchor="t" anchorCtr="0">
            <a:spAutoFit/>
          </a:bodyPr>
          <a:lstStyle/>
          <a:p>
            <a:pPr algn="ctr">
              <a:spcAft>
                <a:spcPts val="0"/>
              </a:spcAft>
            </a:pPr>
            <a:r>
              <a:rPr lang="ar-SA" sz="1600"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effectLst/>
                <a:latin typeface="Times New Roman"/>
                <a:ea typeface="Times New Roman"/>
                <a:cs typeface="Times New Roman"/>
              </a:rPr>
              <a:t>وزارة التعليم العالي والبحث العلمي</a:t>
            </a:r>
            <a:endParaRPr lang="en-US" sz="1100" dirty="0">
              <a:effectLst/>
              <a:latin typeface="Times New Roman"/>
              <a:ea typeface="Times New Roman"/>
              <a:cs typeface="Times New Roman"/>
            </a:endParaRPr>
          </a:p>
          <a:p>
            <a:pPr algn="ctr">
              <a:spcAft>
                <a:spcPts val="0"/>
              </a:spcAft>
            </a:pPr>
            <a:r>
              <a:rPr lang="ar-SA" sz="1600"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effectLst/>
                <a:latin typeface="Times New Roman"/>
                <a:ea typeface="Times New Roman"/>
                <a:cs typeface="Times New Roman"/>
              </a:rPr>
              <a:t>جامعة ديالى</a:t>
            </a:r>
            <a:endParaRPr lang="en-US" sz="1100" dirty="0">
              <a:effectLst/>
              <a:latin typeface="Times New Roman"/>
              <a:ea typeface="Times New Roman"/>
              <a:cs typeface="Times New Roman"/>
            </a:endParaRPr>
          </a:p>
          <a:p>
            <a:pPr algn="ctr">
              <a:spcAft>
                <a:spcPts val="0"/>
              </a:spcAft>
            </a:pPr>
            <a:r>
              <a:rPr lang="ar-SA" sz="1600"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effectLst/>
                <a:latin typeface="Times New Roman"/>
                <a:ea typeface="Times New Roman"/>
                <a:cs typeface="Times New Roman"/>
              </a:rPr>
              <a:t>كلية التربية الاساسية</a:t>
            </a:r>
            <a:endParaRPr lang="en-US" sz="1100" dirty="0">
              <a:effectLst/>
              <a:latin typeface="Times New Roman"/>
              <a:ea typeface="Times New Roman"/>
              <a:cs typeface="Times New Roman"/>
            </a:endParaRPr>
          </a:p>
          <a:p>
            <a:pPr algn="ctr">
              <a:spcAft>
                <a:spcPts val="0"/>
              </a:spcAft>
            </a:pPr>
            <a:r>
              <a:rPr lang="ar-SA" sz="1600"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effectLst/>
                <a:latin typeface="Times New Roman"/>
                <a:ea typeface="Times New Roman"/>
                <a:cs typeface="Times New Roman"/>
              </a:rPr>
              <a:t>قسم التربية البدنية وعلوم الرياضة</a:t>
            </a:r>
            <a:endParaRPr lang="en-US" sz="1100" dirty="0">
              <a:effectLst/>
              <a:latin typeface="Times New Roman"/>
              <a:ea typeface="Times New Roman"/>
              <a:cs typeface="Times New Roman"/>
            </a:endParaRPr>
          </a:p>
        </p:txBody>
      </p:sp>
      <p:pic>
        <p:nvPicPr>
          <p:cNvPr id="3" name="صورة 2"/>
          <p:cNvPicPr/>
          <p:nvPr/>
        </p:nvPicPr>
        <p:blipFill>
          <a:blip r:embed="rId2">
            <a:extLst>
              <a:ext uri="{28A0092B-C50C-407E-A947-70E740481C1C}">
                <a14:useLocalDpi xmlns="" xmlns:a14="http://schemas.microsoft.com/office/drawing/2010/main" val="0"/>
              </a:ext>
            </a:extLst>
          </a:blip>
          <a:stretch>
            <a:fillRect/>
          </a:stretch>
        </p:blipFill>
        <p:spPr>
          <a:xfrm>
            <a:off x="467544" y="189445"/>
            <a:ext cx="1514475" cy="1510665"/>
          </a:xfrm>
          <a:prstGeom prst="rect">
            <a:avLst/>
          </a:prstGeom>
        </p:spPr>
      </p:pic>
      <p:sp>
        <p:nvSpPr>
          <p:cNvPr id="5" name="مستطيل 4"/>
          <p:cNvSpPr/>
          <p:nvPr/>
        </p:nvSpPr>
        <p:spPr>
          <a:xfrm>
            <a:off x="1829270" y="2492896"/>
            <a:ext cx="5492209" cy="923330"/>
          </a:xfrm>
          <a:prstGeom prst="rect">
            <a:avLst/>
          </a:prstGeom>
          <a:noFill/>
        </p:spPr>
        <p:txBody>
          <a:bodyPr wrap="none" lIns="91440" tIns="45720" rIns="91440" bIns="45720">
            <a:spAutoFit/>
          </a:bodyPr>
          <a:lstStyle/>
          <a:p>
            <a:pPr algn="ctr"/>
            <a:r>
              <a:rPr lang="ar-SA"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وظائف ومكونات الادارة</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مربع نص 5"/>
          <p:cNvSpPr txBox="1"/>
          <p:nvPr/>
        </p:nvSpPr>
        <p:spPr>
          <a:xfrm>
            <a:off x="2271118" y="3645024"/>
            <a:ext cx="4608512" cy="584775"/>
          </a:xfrm>
          <a:prstGeom prst="rect">
            <a:avLst/>
          </a:prstGeom>
          <a:noFill/>
        </p:spPr>
        <p:txBody>
          <a:bodyPr wrap="square" rtlCol="0">
            <a:spAutoFit/>
          </a:bodyPr>
          <a:lstStyle/>
          <a:p>
            <a:pPr algn="ctr"/>
            <a:r>
              <a:rPr lang="ar-SA" sz="3200" dirty="0" smtClean="0">
                <a:solidFill>
                  <a:srgbClr val="FFC000"/>
                </a:solidFill>
              </a:rPr>
              <a:t> ا.م.د عدي كريم رحمن</a:t>
            </a:r>
            <a:endParaRPr lang="en-US" sz="3200" dirty="0">
              <a:solidFill>
                <a:srgbClr val="FFC000"/>
              </a:solidFill>
            </a:endParaRPr>
          </a:p>
        </p:txBody>
      </p:sp>
    </p:spTree>
    <p:extLst>
      <p:ext uri="{BB962C8B-B14F-4D97-AF65-F5344CB8AC3E}">
        <p14:creationId xmlns="" xmlns:p14="http://schemas.microsoft.com/office/powerpoint/2010/main" val="582897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24128" y="260648"/>
            <a:ext cx="3320141" cy="923330"/>
          </a:xfrm>
          <a:prstGeom prst="rect">
            <a:avLst/>
          </a:prstGeom>
          <a:noFill/>
        </p:spPr>
        <p:txBody>
          <a:bodyPr wrap="none" lIns="91440" tIns="45720" rIns="91440" bIns="45720">
            <a:spAutoFit/>
          </a:bodyPr>
          <a:lstStyle/>
          <a:p>
            <a:pPr algn="ctr"/>
            <a:r>
              <a:rPr lang="ar-SA"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سابعا:التنسيق</a:t>
            </a:r>
            <a:endParaRPr lang="ar-SA"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مربع نص 2"/>
          <p:cNvSpPr txBox="1"/>
          <p:nvPr/>
        </p:nvSpPr>
        <p:spPr>
          <a:xfrm>
            <a:off x="3419872" y="1700808"/>
            <a:ext cx="5400600" cy="3539430"/>
          </a:xfrm>
          <a:prstGeom prst="rect">
            <a:avLst/>
          </a:prstGeom>
          <a:noFill/>
        </p:spPr>
        <p:txBody>
          <a:bodyPr wrap="square" rtlCol="0">
            <a:spAutoFit/>
          </a:bodyPr>
          <a:lstStyle/>
          <a:p>
            <a:pPr algn="r"/>
            <a:r>
              <a:rPr lang="ar-AE" dirty="0" smtClean="0"/>
              <a:t> </a:t>
            </a:r>
            <a:r>
              <a:rPr lang="ar-AE" sz="2800" dirty="0" smtClean="0">
                <a:solidFill>
                  <a:srgbClr val="FFC000"/>
                </a:solidFill>
              </a:rPr>
              <a:t>يعد التنسيق احد عناصر العملية الادارية وعن طريقه يستطيع الاداريون تجنب التعارض او الازدواج في العمل والتشتت في تحديد المسؤوليات والصلاحيات والعلاقات مما يؤدي الى التعاون بين العاملين والاداريين في مراحل العمل </a:t>
            </a:r>
            <a:r>
              <a:rPr lang="ar-AE" sz="2800" dirty="0" err="1" smtClean="0">
                <a:solidFill>
                  <a:srgbClr val="FFC000"/>
                </a:solidFill>
              </a:rPr>
              <a:t>كافة.فلهذا</a:t>
            </a:r>
            <a:r>
              <a:rPr lang="ar-AE" sz="2800" dirty="0" smtClean="0">
                <a:solidFill>
                  <a:srgbClr val="FFC000"/>
                </a:solidFill>
              </a:rPr>
              <a:t> يعد التنسيق من المهمات الاساسية للذين يتحملون مسؤولية وادارة المؤسسات الرياضية.</a:t>
            </a:r>
            <a:endParaRPr lang="en-US" sz="2800" dirty="0">
              <a:solidFill>
                <a:srgbClr val="FFC00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79512" y="1183978"/>
            <a:ext cx="3240360" cy="4056260"/>
          </a:xfrm>
          <a:prstGeom prst="rect">
            <a:avLst/>
          </a:prstGeom>
        </p:spPr>
      </p:pic>
    </p:spTree>
    <p:extLst>
      <p:ext uri="{BB962C8B-B14F-4D97-AF65-F5344CB8AC3E}">
        <p14:creationId xmlns="" xmlns:p14="http://schemas.microsoft.com/office/powerpoint/2010/main" val="390890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92080" y="188640"/>
            <a:ext cx="3746538" cy="923330"/>
          </a:xfrm>
          <a:prstGeom prst="rect">
            <a:avLst/>
          </a:prstGeom>
          <a:noFill/>
        </p:spPr>
        <p:txBody>
          <a:bodyPr wrap="none" lIns="91440" tIns="45720" rIns="91440" bIns="45720">
            <a:spAutoFit/>
          </a:bodyPr>
          <a:lstStyle/>
          <a:p>
            <a:pPr algn="ctr"/>
            <a:r>
              <a:rPr lang="ar-SA"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ثامنا: التفويض </a:t>
            </a:r>
            <a:endParaRPr lang="ar-SA"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مربع نص 2"/>
          <p:cNvSpPr txBox="1"/>
          <p:nvPr/>
        </p:nvSpPr>
        <p:spPr>
          <a:xfrm>
            <a:off x="3131840" y="1700808"/>
            <a:ext cx="5760640" cy="2677656"/>
          </a:xfrm>
          <a:prstGeom prst="rect">
            <a:avLst/>
          </a:prstGeom>
          <a:noFill/>
        </p:spPr>
        <p:txBody>
          <a:bodyPr wrap="square" rtlCol="0">
            <a:spAutoFit/>
          </a:bodyPr>
          <a:lstStyle/>
          <a:p>
            <a:pPr algn="r"/>
            <a:r>
              <a:rPr lang="ar-AE" dirty="0" smtClean="0"/>
              <a:t> </a:t>
            </a:r>
            <a:r>
              <a:rPr lang="ar-AE" sz="2800" dirty="0" smtClean="0">
                <a:solidFill>
                  <a:srgbClr val="FFC000"/>
                </a:solidFill>
              </a:rPr>
              <a:t>وهو عبارة عن عملية اعطاء المسؤولية ومنح السلطة اللازمة من قبل رئيس النادي او المؤسسة الرياضية لأحد الاعضاء لغرض تمكينه من استثمار مهاراته لخدمة التنظيم وهو عملية ضرورية لغرض تبرير قرار أي فرد تتوسم فيه الخبرة والمساهمة الفعالة لتنفيذ </a:t>
            </a:r>
            <a:r>
              <a:rPr lang="ar-AE" sz="2800" dirty="0" err="1" smtClean="0">
                <a:solidFill>
                  <a:srgbClr val="FFC000"/>
                </a:solidFill>
              </a:rPr>
              <a:t>متتطلبات</a:t>
            </a:r>
            <a:r>
              <a:rPr lang="ar-AE" sz="2800" dirty="0" smtClean="0">
                <a:solidFill>
                  <a:srgbClr val="FFC000"/>
                </a:solidFill>
              </a:rPr>
              <a:t> العمل</a:t>
            </a:r>
            <a:endParaRPr lang="en-US" sz="2800" dirty="0">
              <a:solidFill>
                <a:srgbClr val="FFC00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62690" y="1111970"/>
            <a:ext cx="2857500" cy="4189238"/>
          </a:xfrm>
          <a:prstGeom prst="rect">
            <a:avLst/>
          </a:prstGeom>
        </p:spPr>
      </p:pic>
    </p:spTree>
    <p:extLst>
      <p:ext uri="{BB962C8B-B14F-4D97-AF65-F5344CB8AC3E}">
        <p14:creationId xmlns="" xmlns:p14="http://schemas.microsoft.com/office/powerpoint/2010/main" val="224545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91705" y="116632"/>
            <a:ext cx="356059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مفهوم الادارة </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مربع نص 2"/>
          <p:cNvSpPr txBox="1"/>
          <p:nvPr/>
        </p:nvSpPr>
        <p:spPr>
          <a:xfrm>
            <a:off x="1115616" y="1141816"/>
            <a:ext cx="7662936" cy="2585323"/>
          </a:xfrm>
          <a:prstGeom prst="rect">
            <a:avLst/>
          </a:prstGeom>
          <a:noFill/>
        </p:spPr>
        <p:txBody>
          <a:bodyPr wrap="square" rtlCol="0">
            <a:spAutoFit/>
          </a:bodyPr>
          <a:lstStyle/>
          <a:p>
            <a:pPr algn="r"/>
            <a:r>
              <a:rPr lang="ar-AE" sz="2400" dirty="0" smtClean="0">
                <a:solidFill>
                  <a:srgbClr val="FFC000"/>
                </a:solidFill>
              </a:rPr>
              <a:t>ويشير إبراهيم عبد المقصود وحسن احمد الشافعي (1999) نقلاً عن فروست </a:t>
            </a:r>
            <a:r>
              <a:rPr lang="en-US" sz="2400" dirty="0" smtClean="0">
                <a:solidFill>
                  <a:srgbClr val="FFC000"/>
                </a:solidFill>
              </a:rPr>
              <a:t>Frost </a:t>
            </a:r>
            <a:r>
              <a:rPr lang="ar-AE" sz="2400" dirty="0" smtClean="0">
                <a:solidFill>
                  <a:srgbClr val="FFC000"/>
                </a:solidFill>
              </a:rPr>
              <a:t>بان الإدارة هي فن توجيه النشاط الإنساني وكذلك نقلاً عن فايول </a:t>
            </a:r>
            <a:r>
              <a:rPr lang="en-US" sz="2400" dirty="0" err="1" smtClean="0">
                <a:solidFill>
                  <a:srgbClr val="FFC000"/>
                </a:solidFill>
              </a:rPr>
              <a:t>Fayol</a:t>
            </a:r>
            <a:r>
              <a:rPr lang="en-US" sz="2400" dirty="0" smtClean="0">
                <a:solidFill>
                  <a:srgbClr val="FFC000"/>
                </a:solidFill>
              </a:rPr>
              <a:t>  </a:t>
            </a:r>
            <a:r>
              <a:rPr lang="ar-AE" sz="2400" dirty="0" smtClean="0">
                <a:solidFill>
                  <a:srgbClr val="FFC000"/>
                </a:solidFill>
              </a:rPr>
              <a:t>بأن الإدارة هي قراءة المستقبل والتخطيط والتنظيم وإصدار الأوامر والتنسيق والرقابة وينقلا ايضاً عن فريديك تايلور </a:t>
            </a:r>
            <a:r>
              <a:rPr lang="en-US" sz="2400" dirty="0" err="1" smtClean="0">
                <a:solidFill>
                  <a:srgbClr val="FFC000"/>
                </a:solidFill>
              </a:rPr>
              <a:t>F.Taylor</a:t>
            </a:r>
            <a:r>
              <a:rPr lang="en-US" sz="2400" dirty="0" smtClean="0">
                <a:solidFill>
                  <a:srgbClr val="FFC000"/>
                </a:solidFill>
              </a:rPr>
              <a:t> </a:t>
            </a:r>
            <a:r>
              <a:rPr lang="ar-AE" sz="2400" dirty="0" smtClean="0">
                <a:solidFill>
                  <a:srgbClr val="FFC000"/>
                </a:solidFill>
              </a:rPr>
              <a:t>بان فن الإدارة هي المعرفة الصحيحة لما تريد من العاملين ان يقوموا بعمله ، ورؤيتك أي ملاحظات ومباشرتك إياهم وهم يعملون بأفضل الطرائق وأرخصها ثمناً.</a:t>
            </a:r>
          </a:p>
          <a:p>
            <a:endParaRPr lang="ar-AE" dirty="0"/>
          </a:p>
        </p:txBody>
      </p:sp>
      <p:pic>
        <p:nvPicPr>
          <p:cNvPr id="5" name="صورة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115616" y="4077072"/>
            <a:ext cx="7632848" cy="1771650"/>
          </a:xfrm>
          <a:prstGeom prst="rect">
            <a:avLst/>
          </a:prstGeom>
        </p:spPr>
      </p:pic>
    </p:spTree>
    <p:extLst>
      <p:ext uri="{BB962C8B-B14F-4D97-AF65-F5344CB8AC3E}">
        <p14:creationId xmlns="" xmlns:p14="http://schemas.microsoft.com/office/powerpoint/2010/main" val="2891240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35696" y="260648"/>
            <a:ext cx="5684569" cy="923330"/>
          </a:xfrm>
          <a:prstGeom prst="rect">
            <a:avLst/>
          </a:prstGeom>
          <a:noFill/>
        </p:spPr>
        <p:txBody>
          <a:bodyPr wrap="none" lIns="91440" tIns="45720" rIns="91440" bIns="45720">
            <a:spAutoFit/>
          </a:bodyPr>
          <a:lstStyle/>
          <a:p>
            <a:pPr algn="ctr"/>
            <a:r>
              <a:rPr lang="ar-SA"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وظائف ومكونات الادارة</a:t>
            </a: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مربع نص 2"/>
          <p:cNvSpPr txBox="1"/>
          <p:nvPr/>
        </p:nvSpPr>
        <p:spPr>
          <a:xfrm>
            <a:off x="6156176" y="1628800"/>
            <a:ext cx="2736304" cy="3970318"/>
          </a:xfrm>
          <a:prstGeom prst="rect">
            <a:avLst/>
          </a:prstGeom>
          <a:noFill/>
        </p:spPr>
        <p:txBody>
          <a:bodyPr wrap="square" rtlCol="0">
            <a:spAutoFit/>
          </a:bodyPr>
          <a:lstStyle/>
          <a:p>
            <a:pPr algn="r"/>
            <a:r>
              <a:rPr lang="ar-AE" dirty="0" smtClean="0"/>
              <a:t>	</a:t>
            </a:r>
            <a:r>
              <a:rPr lang="ar-SA" sz="3600" dirty="0" smtClean="0"/>
              <a:t>1-التخطيط</a:t>
            </a:r>
          </a:p>
          <a:p>
            <a:pPr algn="r"/>
            <a:r>
              <a:rPr lang="ar-SA" sz="3600" dirty="0" smtClean="0"/>
              <a:t>2-التنظيم</a:t>
            </a:r>
          </a:p>
          <a:p>
            <a:pPr algn="r"/>
            <a:r>
              <a:rPr lang="ar-IQ" sz="3600" dirty="0" smtClean="0"/>
              <a:t>3- توجية </a:t>
            </a:r>
            <a:endParaRPr lang="ar-SA" sz="3600" dirty="0" smtClean="0"/>
          </a:p>
          <a:p>
            <a:pPr algn="r"/>
            <a:r>
              <a:rPr lang="ar-SA" sz="3600" dirty="0" smtClean="0"/>
              <a:t>4-التنسيق</a:t>
            </a:r>
          </a:p>
          <a:p>
            <a:pPr algn="r"/>
            <a:r>
              <a:rPr lang="ar-BH" sz="3600" dirty="0" smtClean="0"/>
              <a:t>5- الرقابة</a:t>
            </a:r>
            <a:endParaRPr lang="ar-BH" sz="3600" dirty="0" smtClean="0"/>
          </a:p>
          <a:p>
            <a:pPr algn="r"/>
            <a:r>
              <a:rPr lang="ar-SA" sz="3600" dirty="0" smtClean="0"/>
              <a:t>6- اتخاذ القرار</a:t>
            </a:r>
          </a:p>
          <a:p>
            <a:pPr algn="r"/>
            <a:r>
              <a:rPr lang="ar-SA" sz="3600" dirty="0" smtClean="0"/>
              <a:t>7</a:t>
            </a:r>
            <a:r>
              <a:rPr lang="ar-BH" sz="3600" dirty="0" smtClean="0"/>
              <a:t>- </a:t>
            </a:r>
            <a:r>
              <a:rPr lang="ar-SA" sz="3600" dirty="0" smtClean="0"/>
              <a:t>الاتصال </a:t>
            </a:r>
            <a:endParaRPr lang="en-US" sz="3600" dirty="0"/>
          </a:p>
        </p:txBody>
      </p:sp>
      <p:pic>
        <p:nvPicPr>
          <p:cNvPr id="5" name="صورة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11560" y="1412776"/>
            <a:ext cx="3456384" cy="3816424"/>
          </a:xfrm>
          <a:prstGeom prst="rect">
            <a:avLst/>
          </a:prstGeom>
        </p:spPr>
      </p:pic>
    </p:spTree>
    <p:extLst>
      <p:ext uri="{BB962C8B-B14F-4D97-AF65-F5344CB8AC3E}">
        <p14:creationId xmlns="" xmlns:p14="http://schemas.microsoft.com/office/powerpoint/2010/main" val="1842719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80901" y="48289"/>
            <a:ext cx="2951449" cy="923330"/>
          </a:xfrm>
          <a:prstGeom prst="rect">
            <a:avLst/>
          </a:prstGeom>
          <a:noFill/>
        </p:spPr>
        <p:txBody>
          <a:bodyPr wrap="none" lIns="91440" tIns="45720" rIns="91440" bIns="45720">
            <a:spAutoFit/>
          </a:bodyPr>
          <a:lstStyle/>
          <a:p>
            <a:pPr algn="ctr"/>
            <a:r>
              <a:rPr lang="ar-SA"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اولاً التخطيط</a:t>
            </a: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مربع نص 3"/>
          <p:cNvSpPr txBox="1"/>
          <p:nvPr/>
        </p:nvSpPr>
        <p:spPr>
          <a:xfrm>
            <a:off x="1475656" y="1340768"/>
            <a:ext cx="7272808" cy="1569660"/>
          </a:xfrm>
          <a:prstGeom prst="rect">
            <a:avLst/>
          </a:prstGeom>
          <a:noFill/>
        </p:spPr>
        <p:txBody>
          <a:bodyPr wrap="square" rtlCol="0">
            <a:spAutoFit/>
          </a:bodyPr>
          <a:lstStyle/>
          <a:p>
            <a:pPr algn="r"/>
            <a:r>
              <a:rPr lang="ar-AE" dirty="0" smtClean="0"/>
              <a:t> </a:t>
            </a:r>
            <a:r>
              <a:rPr lang="ar-AE" sz="3200" dirty="0" smtClean="0">
                <a:solidFill>
                  <a:srgbClr val="00B0F0"/>
                </a:solidFill>
              </a:rPr>
              <a:t>ويعرف التخطيط بأنه (مرحلة التفكير التي تسبق تنفيذ أي عمل وهي التي تنتهي باتخاذ القرارات المتعلقة بما يجب عمله وكيف يتم ومتى يتم</a:t>
            </a:r>
            <a:r>
              <a:rPr lang="ar-SA" sz="3200" dirty="0">
                <a:solidFill>
                  <a:srgbClr val="00B0F0"/>
                </a:solidFill>
              </a:rPr>
              <a:t>.</a:t>
            </a:r>
            <a:endParaRPr lang="en-US" sz="3200" dirty="0">
              <a:solidFill>
                <a:srgbClr val="00B0F0"/>
              </a:solidFill>
            </a:endParaRPr>
          </a:p>
        </p:txBody>
      </p:sp>
      <p:pic>
        <p:nvPicPr>
          <p:cNvPr id="5" name="صورة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187624" y="2996952"/>
            <a:ext cx="7560840" cy="2619375"/>
          </a:xfrm>
          <a:prstGeom prst="rect">
            <a:avLst/>
          </a:prstGeom>
        </p:spPr>
      </p:pic>
    </p:spTree>
    <p:extLst>
      <p:ext uri="{BB962C8B-B14F-4D97-AF65-F5344CB8AC3E}">
        <p14:creationId xmlns="" xmlns:p14="http://schemas.microsoft.com/office/powerpoint/2010/main" val="3382417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79758" y="116632"/>
            <a:ext cx="2981907" cy="923330"/>
          </a:xfrm>
          <a:prstGeom prst="rect">
            <a:avLst/>
          </a:prstGeom>
          <a:noFill/>
        </p:spPr>
        <p:txBody>
          <a:bodyPr wrap="none" lIns="91440" tIns="45720" rIns="91440" bIns="45720">
            <a:spAutoFit/>
          </a:bodyPr>
          <a:lstStyle/>
          <a:p>
            <a:pPr algn="ctr"/>
            <a:r>
              <a:rPr lang="ar-SA"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ثانياً: التنظيم</a:t>
            </a:r>
            <a:endParaRPr lang="ar-SA"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ربع نص 2"/>
          <p:cNvSpPr txBox="1"/>
          <p:nvPr/>
        </p:nvSpPr>
        <p:spPr>
          <a:xfrm>
            <a:off x="1907704" y="1628800"/>
            <a:ext cx="6696744" cy="2246769"/>
          </a:xfrm>
          <a:prstGeom prst="rect">
            <a:avLst/>
          </a:prstGeom>
          <a:noFill/>
        </p:spPr>
        <p:txBody>
          <a:bodyPr wrap="square" rtlCol="0">
            <a:spAutoFit/>
          </a:bodyPr>
          <a:lstStyle/>
          <a:p>
            <a:pPr algn="r"/>
            <a:r>
              <a:rPr lang="ar-AE" sz="2800" dirty="0" smtClean="0">
                <a:solidFill>
                  <a:srgbClr val="00B0F0"/>
                </a:solidFill>
              </a:rPr>
              <a:t>ويرى فايول ان التنظيم : </a:t>
            </a:r>
          </a:p>
          <a:p>
            <a:pPr algn="r"/>
            <a:r>
              <a:rPr lang="ar-AE" sz="2800" dirty="0" smtClean="0">
                <a:solidFill>
                  <a:srgbClr val="00B0F0"/>
                </a:solidFill>
              </a:rPr>
              <a:t>هو امداد المشروع، بكل ما يساعد على تأدية وظيفته مثل المواد  الأولية او الآلات ورأس المال، والمستخدمين، وتفضي وظيفة التنظيم من المديرين اقامة العلاقات بين الأشخاص بعضهم ببعض وبين الأشياء بعضها ببعض</a:t>
            </a:r>
            <a:endParaRPr lang="ar-AE" sz="2800" dirty="0">
              <a:solidFill>
                <a:srgbClr val="00B0F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07704" y="3875569"/>
            <a:ext cx="6696743" cy="1724025"/>
          </a:xfrm>
          <a:prstGeom prst="rect">
            <a:avLst/>
          </a:prstGeom>
        </p:spPr>
      </p:pic>
    </p:spTree>
    <p:extLst>
      <p:ext uri="{BB962C8B-B14F-4D97-AF65-F5344CB8AC3E}">
        <p14:creationId xmlns="" xmlns:p14="http://schemas.microsoft.com/office/powerpoint/2010/main" val="1234010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14562" y="188640"/>
            <a:ext cx="371608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ثالثا: الاتصالات</a:t>
            </a:r>
            <a:endParaRPr lang="ar-SA"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مربع نص 2"/>
          <p:cNvSpPr txBox="1"/>
          <p:nvPr/>
        </p:nvSpPr>
        <p:spPr>
          <a:xfrm>
            <a:off x="2195736" y="1484784"/>
            <a:ext cx="6624736" cy="2554545"/>
          </a:xfrm>
          <a:prstGeom prst="rect">
            <a:avLst/>
          </a:prstGeom>
          <a:noFill/>
        </p:spPr>
        <p:txBody>
          <a:bodyPr wrap="square" rtlCol="0">
            <a:spAutoFit/>
          </a:bodyPr>
          <a:lstStyle/>
          <a:p>
            <a:pPr algn="r"/>
            <a:r>
              <a:rPr lang="ar-AE" sz="3200" dirty="0" smtClean="0">
                <a:solidFill>
                  <a:srgbClr val="00B0F0"/>
                </a:solidFill>
              </a:rPr>
              <a:t>الاتصال هو تبادل المعلومات بين شخص او اكثر عن طريق التفاهم بين المرسل والمرسل اليه أي هي تبادل المعلومات بين المرسل والمرسل اليه وهذه البيانات قد تكون افكاراً او اي شيء آخر له علاقة بين المرسل والمرسل اليه.</a:t>
            </a:r>
            <a:endParaRPr lang="en-US" sz="3200" dirty="0">
              <a:solidFill>
                <a:srgbClr val="00B0F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11560" y="4053429"/>
            <a:ext cx="8208912" cy="2354742"/>
          </a:xfrm>
          <a:prstGeom prst="rect">
            <a:avLst/>
          </a:prstGeom>
        </p:spPr>
      </p:pic>
    </p:spTree>
    <p:extLst>
      <p:ext uri="{BB962C8B-B14F-4D97-AF65-F5344CB8AC3E}">
        <p14:creationId xmlns="" xmlns:p14="http://schemas.microsoft.com/office/powerpoint/2010/main" val="416562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806595" y="116632"/>
            <a:ext cx="3307317" cy="923330"/>
          </a:xfrm>
          <a:prstGeom prst="rect">
            <a:avLst/>
          </a:prstGeom>
          <a:noFill/>
        </p:spPr>
        <p:txBody>
          <a:bodyPr wrap="none" lIns="91440" tIns="45720" rIns="91440" bIns="45720">
            <a:spAutoFit/>
          </a:bodyPr>
          <a:lstStyle/>
          <a:p>
            <a:pPr algn="ctr"/>
            <a:r>
              <a:rPr lang="ar-SA"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رابعا: التوجيه</a:t>
            </a: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مربع نص 2"/>
          <p:cNvSpPr txBox="1"/>
          <p:nvPr/>
        </p:nvSpPr>
        <p:spPr>
          <a:xfrm>
            <a:off x="1979712" y="1412776"/>
            <a:ext cx="6984776" cy="2246769"/>
          </a:xfrm>
          <a:prstGeom prst="rect">
            <a:avLst/>
          </a:prstGeom>
          <a:noFill/>
        </p:spPr>
        <p:txBody>
          <a:bodyPr wrap="square" rtlCol="0">
            <a:spAutoFit/>
          </a:bodyPr>
          <a:lstStyle/>
          <a:p>
            <a:pPr algn="r"/>
            <a:r>
              <a:rPr lang="ar-AE" sz="2800" dirty="0" smtClean="0">
                <a:solidFill>
                  <a:srgbClr val="00B0F0"/>
                </a:solidFill>
              </a:rPr>
              <a:t>ويعرفه ( </a:t>
            </a:r>
            <a:r>
              <a:rPr lang="ar-AE" sz="2800" dirty="0" err="1" smtClean="0">
                <a:solidFill>
                  <a:srgbClr val="00B0F0"/>
                </a:solidFill>
              </a:rPr>
              <a:t>الغمري</a:t>
            </a:r>
            <a:r>
              <a:rPr lang="ar-AE" sz="2800" dirty="0" smtClean="0">
                <a:solidFill>
                  <a:srgbClr val="00B0F0"/>
                </a:solidFill>
              </a:rPr>
              <a:t>) بانه العملية التي تضمن تنفيذ العاملين للمهام الملقاة على عاتقهم، فاغلب الاعمال التي تنفذ تتطلب تضافر الجهود من الافراد ويتم ذلك تحت نمط قيادي ملائم يسعى لتحقيق نوع من الاتصال مع الافراد وذلك بتحفيزهم </a:t>
            </a:r>
            <a:r>
              <a:rPr lang="ar-AE" sz="2800" dirty="0" err="1" smtClean="0">
                <a:solidFill>
                  <a:srgbClr val="00B0F0"/>
                </a:solidFill>
              </a:rPr>
              <a:t>بالاسلوب</a:t>
            </a:r>
            <a:r>
              <a:rPr lang="ar-AE" sz="2800" dirty="0" smtClean="0">
                <a:solidFill>
                  <a:srgbClr val="00B0F0"/>
                </a:solidFill>
              </a:rPr>
              <a:t> الملائم لحاجاتهم البشرية</a:t>
            </a:r>
            <a:endParaRPr lang="en-US" sz="2800" dirty="0">
              <a:solidFill>
                <a:srgbClr val="00B0F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47664" y="3789040"/>
            <a:ext cx="7344816" cy="1847850"/>
          </a:xfrm>
          <a:prstGeom prst="rect">
            <a:avLst/>
          </a:prstGeom>
        </p:spPr>
      </p:pic>
    </p:spTree>
    <p:extLst>
      <p:ext uri="{BB962C8B-B14F-4D97-AF65-F5344CB8AC3E}">
        <p14:creationId xmlns="" xmlns:p14="http://schemas.microsoft.com/office/powerpoint/2010/main" val="2472159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116632"/>
            <a:ext cx="6213560" cy="923330"/>
          </a:xfrm>
          <a:prstGeom prst="rect">
            <a:avLst/>
          </a:prstGeom>
          <a:noFill/>
        </p:spPr>
        <p:txBody>
          <a:bodyPr wrap="none" lIns="91440" tIns="45720" rIns="91440" bIns="45720">
            <a:spAutoFit/>
          </a:bodyPr>
          <a:lstStyle/>
          <a:p>
            <a:pPr algn="ctr"/>
            <a:r>
              <a:rPr lang="ar-SA"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خامسا: الرقابة (المتابعة) </a:t>
            </a: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مربع نص 2"/>
          <p:cNvSpPr txBox="1"/>
          <p:nvPr/>
        </p:nvSpPr>
        <p:spPr>
          <a:xfrm>
            <a:off x="1187624" y="1196752"/>
            <a:ext cx="7560840" cy="2246769"/>
          </a:xfrm>
          <a:prstGeom prst="rect">
            <a:avLst/>
          </a:prstGeom>
          <a:noFill/>
        </p:spPr>
        <p:txBody>
          <a:bodyPr wrap="square" rtlCol="0">
            <a:spAutoFit/>
          </a:bodyPr>
          <a:lstStyle/>
          <a:p>
            <a:pPr algn="r"/>
            <a:r>
              <a:rPr lang="ar-AE" sz="2800" dirty="0" smtClean="0">
                <a:solidFill>
                  <a:srgbClr val="00B0F0"/>
                </a:solidFill>
              </a:rPr>
              <a:t>ويرى( فايول1990) ((ان مهمة الرقابة في أي منشأة هو التحقق من ان كل شيء وفقاً للخطة الموضوعة والتعليمات </a:t>
            </a:r>
            <a:r>
              <a:rPr lang="ar-AE" sz="2800" dirty="0" err="1" smtClean="0">
                <a:solidFill>
                  <a:srgbClr val="00B0F0"/>
                </a:solidFill>
              </a:rPr>
              <a:t>الصادره</a:t>
            </a:r>
            <a:r>
              <a:rPr lang="ar-AE" sz="2800" dirty="0" smtClean="0">
                <a:solidFill>
                  <a:srgbClr val="00B0F0"/>
                </a:solidFill>
              </a:rPr>
              <a:t> والمبادئ </a:t>
            </a:r>
            <a:r>
              <a:rPr lang="ar-AE" sz="2800" dirty="0" err="1" smtClean="0">
                <a:solidFill>
                  <a:srgbClr val="00B0F0"/>
                </a:solidFill>
              </a:rPr>
              <a:t>المقرره</a:t>
            </a:r>
            <a:r>
              <a:rPr lang="ar-AE" sz="2800" dirty="0" smtClean="0">
                <a:solidFill>
                  <a:srgbClr val="00B0F0"/>
                </a:solidFill>
              </a:rPr>
              <a:t> مهما تهدف الرقابة الى اظهار نقاط الضعف والاخطاء حتى تعمل المنشآت على تلافي وقوعها او تمنع من حدوثها مرة اخرى) </a:t>
            </a:r>
            <a:endParaRPr lang="ar-AE" dirty="0"/>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187624" y="3720520"/>
            <a:ext cx="7560840" cy="2156752"/>
          </a:xfrm>
          <a:prstGeom prst="rect">
            <a:avLst/>
          </a:prstGeom>
        </p:spPr>
      </p:pic>
    </p:spTree>
    <p:extLst>
      <p:ext uri="{BB962C8B-B14F-4D97-AF65-F5344CB8AC3E}">
        <p14:creationId xmlns="" xmlns:p14="http://schemas.microsoft.com/office/powerpoint/2010/main" val="435989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16632"/>
            <a:ext cx="7962437" cy="923330"/>
          </a:xfrm>
          <a:prstGeom prst="rect">
            <a:avLst/>
          </a:prstGeom>
          <a:noFill/>
        </p:spPr>
        <p:txBody>
          <a:bodyPr wrap="none" lIns="91440" tIns="45720" rIns="91440" bIns="45720">
            <a:spAutoFit/>
          </a:bodyPr>
          <a:lstStyle/>
          <a:p>
            <a:pPr algn="ctr"/>
            <a:r>
              <a:rPr lang="ar-SA"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سادسا:اتخاذ القرار(اصدار الاوامر)</a:t>
            </a:r>
            <a:endParaRPr lang="ar-SA"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مربع نص 2"/>
          <p:cNvSpPr txBox="1"/>
          <p:nvPr/>
        </p:nvSpPr>
        <p:spPr>
          <a:xfrm>
            <a:off x="1064386" y="1340768"/>
            <a:ext cx="7344816" cy="2246769"/>
          </a:xfrm>
          <a:prstGeom prst="rect">
            <a:avLst/>
          </a:prstGeom>
          <a:noFill/>
        </p:spPr>
        <p:txBody>
          <a:bodyPr wrap="square" rtlCol="0">
            <a:spAutoFit/>
          </a:bodyPr>
          <a:lstStyle/>
          <a:p>
            <a:pPr algn="r"/>
            <a:r>
              <a:rPr lang="ar-AE" sz="2800" dirty="0" smtClean="0">
                <a:solidFill>
                  <a:srgbClr val="00B0F0"/>
                </a:solidFill>
              </a:rPr>
              <a:t>هو اهم عنصر من عناصر العمل الاداري والاساس فيه وهو اداة اساسية في القيادة والتوجيه فهو الاختيار المدرك بين البدائل المتاحة في موقف معين ولهذا فأن اتخاذ القرارات تقوم بإقناع العاملين في الوسط الرياضي على ان العمل المكلفين به هو عمل مناسب لهم لتحقيق اهدافهم</a:t>
            </a:r>
            <a:endParaRPr lang="en-US" sz="2800" dirty="0">
              <a:solidFill>
                <a:srgbClr val="00B0F0"/>
              </a:solidFill>
            </a:endParaRPr>
          </a:p>
        </p:txBody>
      </p:sp>
      <p:pic>
        <p:nvPicPr>
          <p:cNvPr id="4" name="صورة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55575" y="3731553"/>
            <a:ext cx="7653627" cy="2649775"/>
          </a:xfrm>
          <a:prstGeom prst="rect">
            <a:avLst/>
          </a:prstGeom>
        </p:spPr>
      </p:pic>
    </p:spTree>
    <p:extLst>
      <p:ext uri="{BB962C8B-B14F-4D97-AF65-F5344CB8AC3E}">
        <p14:creationId xmlns="" xmlns:p14="http://schemas.microsoft.com/office/powerpoint/2010/main" val="260574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450</Words>
  <Application>Microsoft Office PowerPoint</Application>
  <PresentationFormat>On-screen Show (4:3)</PresentationFormat>
  <Paragraphs>33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أفق</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modified xsi:type="dcterms:W3CDTF">2021-02-27T13:26:22Z</dcterms:modified>
</cp:coreProperties>
</file>