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67" r:id="rId6"/>
    <p:sldId id="268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ED7E-3F57-4E7D-884F-44B6C33B1B2E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DCCF1-E466-4390-A742-079F8E341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1/21/2025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2" y="771885"/>
            <a:ext cx="9375475" cy="17815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7057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General English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  <a:t>Asst. Inst. Ahmed Riyadh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  <a:t>Adeeb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  <a:t/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  <a:t>Basic Education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ＭＳ Ｐゴシック" pitchFamily="34" charset="-128"/>
              </a:rPr>
              <a:t>College 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412" y="977431"/>
            <a:ext cx="8981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is the </a:t>
            </a:r>
            <a:r>
              <a:rPr lang="en-US" sz="3600" b="1" dirty="0" smtClean="0"/>
              <a:t>Past </a:t>
            </a:r>
            <a:r>
              <a:rPr lang="en-US" sz="3600" b="1" dirty="0" smtClean="0"/>
              <a:t>Simple </a:t>
            </a:r>
            <a:r>
              <a:rPr lang="en-US" sz="3600" b="1" dirty="0" smtClean="0"/>
              <a:t>Tense</a:t>
            </a:r>
            <a:r>
              <a:rPr lang="en-US" sz="3600" b="1" dirty="0" smtClean="0"/>
              <a:t>?</a:t>
            </a:r>
          </a:p>
          <a:p>
            <a:pPr algn="just"/>
            <a:r>
              <a:rPr lang="en-US" sz="3600" dirty="0">
                <a:latin typeface="Arial Narrow" pitchFamily="34" charset="0"/>
              </a:rPr>
              <a:t>Definition</a:t>
            </a:r>
            <a:r>
              <a:rPr lang="en-US" sz="3600" dirty="0" smtClean="0">
                <a:latin typeface="Arial Narrow" pitchFamily="34" charset="0"/>
              </a:rPr>
              <a:t>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The </a:t>
            </a:r>
            <a:r>
              <a:rPr lang="en-US" sz="3600" dirty="0">
                <a:latin typeface="Arial Narrow" pitchFamily="34" charset="0"/>
              </a:rPr>
              <a:t>past simple tense is used to describe actions or events that happened and were completed in the past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n-US" sz="3600" dirty="0" smtClean="0">
                <a:latin typeface="Arial Narrow" pitchFamily="34" charset="0"/>
              </a:rPr>
              <a:t>Examples: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"</a:t>
            </a:r>
            <a:r>
              <a:rPr lang="en-US" sz="3600" dirty="0">
                <a:latin typeface="Arial Narrow" pitchFamily="34" charset="0"/>
              </a:rPr>
              <a:t>She visited Paris last year</a:t>
            </a:r>
            <a:r>
              <a:rPr lang="en-US" sz="3600" dirty="0" smtClean="0">
                <a:latin typeface="Arial Narrow" pitchFamily="34" charset="0"/>
              </a:rPr>
              <a:t>.“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"</a:t>
            </a:r>
            <a:r>
              <a:rPr lang="en-US" sz="3600" dirty="0">
                <a:latin typeface="Arial Narrow" pitchFamily="34" charset="0"/>
              </a:rPr>
              <a:t>They played football yesterday." </a:t>
            </a:r>
            <a:endParaRPr lang="en-US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49" y="849071"/>
            <a:ext cx="10422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/>
              <a:t>Form </a:t>
            </a:r>
            <a:r>
              <a:rPr lang="en-US" sz="3200" b="1" u="sng" dirty="0"/>
              <a:t>of the Past </a:t>
            </a:r>
            <a:r>
              <a:rPr lang="en-US" sz="3200" b="1" u="sng" dirty="0" smtClean="0"/>
              <a:t>Simple</a:t>
            </a:r>
          </a:p>
          <a:p>
            <a:pPr algn="just"/>
            <a:r>
              <a:rPr lang="en-US" sz="3200" b="1" dirty="0" smtClean="0">
                <a:latin typeface="Arial Narrow" pitchFamily="34" charset="0"/>
              </a:rPr>
              <a:t>1.Affirmative </a:t>
            </a:r>
            <a:r>
              <a:rPr lang="en-US" sz="3200" b="1" dirty="0">
                <a:latin typeface="Arial Narrow" pitchFamily="34" charset="0"/>
              </a:rPr>
              <a:t>Sentences</a:t>
            </a:r>
            <a:r>
              <a:rPr lang="en-US" sz="3200" b="1" dirty="0" smtClean="0">
                <a:latin typeface="Arial Narrow" pitchFamily="34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Regular </a:t>
            </a:r>
            <a:r>
              <a:rPr lang="en-US" sz="3200" dirty="0">
                <a:latin typeface="Arial Narrow" pitchFamily="34" charset="0"/>
              </a:rPr>
              <a:t>Verbs: Verb + -</a:t>
            </a:r>
            <a:r>
              <a:rPr lang="en-US" sz="3200" dirty="0" err="1">
                <a:latin typeface="Arial Narrow" pitchFamily="34" charset="0"/>
              </a:rPr>
              <a:t>ed</a:t>
            </a:r>
            <a:r>
              <a:rPr lang="en-US" sz="3200" dirty="0">
                <a:latin typeface="Arial Narrow" pitchFamily="34" charset="0"/>
              </a:rPr>
              <a:t> (e.g., work → worked, play → played</a:t>
            </a:r>
            <a:r>
              <a:rPr lang="en-US" sz="3200" dirty="0" smtClean="0">
                <a:latin typeface="Arial Narrow" pitchFamily="34" charset="0"/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Irregular </a:t>
            </a:r>
            <a:r>
              <a:rPr lang="en-US" sz="3200" dirty="0">
                <a:latin typeface="Arial Narrow" pitchFamily="34" charset="0"/>
              </a:rPr>
              <a:t>Verbs: No set rule (e.g., go → went, eat → ate</a:t>
            </a:r>
            <a:r>
              <a:rPr lang="en-US" sz="3200" dirty="0" smtClean="0">
                <a:latin typeface="Arial Narrow" pitchFamily="34" charset="0"/>
              </a:rPr>
              <a:t>)</a:t>
            </a:r>
          </a:p>
          <a:p>
            <a:pPr algn="just"/>
            <a:r>
              <a:rPr lang="en-US" sz="3200" b="1" dirty="0" smtClean="0">
                <a:latin typeface="Arial Narrow" pitchFamily="34" charset="0"/>
              </a:rPr>
              <a:t>2.Negative </a:t>
            </a:r>
            <a:r>
              <a:rPr lang="en-US" sz="3200" b="1" dirty="0">
                <a:latin typeface="Arial Narrow" pitchFamily="34" charset="0"/>
              </a:rPr>
              <a:t>Sentences</a:t>
            </a:r>
            <a:r>
              <a:rPr lang="en-US" sz="3200" b="1" dirty="0" smtClean="0">
                <a:latin typeface="Arial Narrow" pitchFamily="34" charset="0"/>
              </a:rPr>
              <a:t>:</a:t>
            </a:r>
          </a:p>
          <a:p>
            <a:pPr algn="just"/>
            <a:r>
              <a:rPr lang="en-US" sz="3200" dirty="0" smtClean="0">
                <a:latin typeface="Arial Narrow" pitchFamily="34" charset="0"/>
              </a:rPr>
              <a:t>Subject </a:t>
            </a:r>
            <a:r>
              <a:rPr lang="en-US" sz="3200" dirty="0">
                <a:latin typeface="Arial Narrow" pitchFamily="34" charset="0"/>
              </a:rPr>
              <a:t>+ did not (didn't) + base verb </a:t>
            </a:r>
            <a:endParaRPr lang="en-US" sz="3200" dirty="0" smtClean="0">
              <a:latin typeface="Arial Narrow" pitchFamily="34" charset="0"/>
            </a:endParaRPr>
          </a:p>
          <a:p>
            <a:pPr algn="just"/>
            <a:r>
              <a:rPr lang="en-US" sz="3200" dirty="0" smtClean="0">
                <a:latin typeface="Arial Narrow" pitchFamily="34" charset="0"/>
              </a:rPr>
              <a:t>(</a:t>
            </a:r>
            <a:r>
              <a:rPr lang="en-US" sz="3200" dirty="0">
                <a:latin typeface="Arial Narrow" pitchFamily="34" charset="0"/>
              </a:rPr>
              <a:t>e.g., I didn't play, She didn't go</a:t>
            </a:r>
            <a:r>
              <a:rPr lang="en-US" sz="3200" dirty="0" smtClean="0">
                <a:latin typeface="Arial Narrow" pitchFamily="34" charset="0"/>
              </a:rPr>
              <a:t>)</a:t>
            </a:r>
          </a:p>
          <a:p>
            <a:pPr algn="just"/>
            <a:r>
              <a:rPr lang="en-US" sz="3200" b="1" dirty="0" smtClean="0">
                <a:latin typeface="Arial Narrow" pitchFamily="34" charset="0"/>
              </a:rPr>
              <a:t>3.Questions:</a:t>
            </a:r>
          </a:p>
          <a:p>
            <a:pPr algn="just"/>
            <a:r>
              <a:rPr lang="en-US" sz="3200" dirty="0" smtClean="0">
                <a:latin typeface="Arial Narrow" pitchFamily="34" charset="0"/>
              </a:rPr>
              <a:t>Did </a:t>
            </a:r>
            <a:r>
              <a:rPr lang="en-US" sz="3200" dirty="0">
                <a:latin typeface="Arial Narrow" pitchFamily="34" charset="0"/>
              </a:rPr>
              <a:t>+ subject + base verb</a:t>
            </a:r>
            <a:r>
              <a:rPr lang="en-US" sz="3200" dirty="0" smtClean="0">
                <a:latin typeface="Arial Narrow" pitchFamily="34" charset="0"/>
              </a:rPr>
              <a:t>?</a:t>
            </a:r>
          </a:p>
          <a:p>
            <a:pPr algn="just"/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>
                <a:latin typeface="Arial Narrow" pitchFamily="34" charset="0"/>
              </a:rPr>
              <a:t>(e.g., Did you go? Did they play?)</a:t>
            </a:r>
            <a:endParaRPr lang="en-US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49" y="849071"/>
            <a:ext cx="104222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latin typeface="Arial Narrow" pitchFamily="34" charset="0"/>
              </a:rPr>
              <a:t>Regular </a:t>
            </a:r>
            <a:r>
              <a:rPr lang="en-US" sz="2800" b="1" i="1" u="sng" dirty="0" err="1">
                <a:latin typeface="Arial Narrow" pitchFamily="34" charset="0"/>
              </a:rPr>
              <a:t>vs</a:t>
            </a:r>
            <a:r>
              <a:rPr lang="en-US" sz="2800" b="1" i="1" u="sng" dirty="0">
                <a:latin typeface="Arial Narrow" pitchFamily="34" charset="0"/>
              </a:rPr>
              <a:t> Irregular </a:t>
            </a:r>
            <a:r>
              <a:rPr lang="en-US" sz="2800" b="1" i="1" u="sng" dirty="0" smtClean="0">
                <a:latin typeface="Arial Narrow" pitchFamily="34" charset="0"/>
              </a:rPr>
              <a:t>Verbs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 Narrow" pitchFamily="34" charset="0"/>
              </a:rPr>
              <a:t>Regular Verbs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Add </a:t>
            </a:r>
            <a:r>
              <a:rPr lang="en-US" sz="2000" dirty="0">
                <a:latin typeface="Arial Narrow" pitchFamily="34" charset="0"/>
              </a:rPr>
              <a:t>-</a:t>
            </a:r>
            <a:r>
              <a:rPr lang="en-US" sz="2000" dirty="0" err="1">
                <a:latin typeface="Arial Narrow" pitchFamily="34" charset="0"/>
              </a:rPr>
              <a:t>ed</a:t>
            </a:r>
            <a:r>
              <a:rPr lang="en-US" sz="2000" dirty="0">
                <a:latin typeface="Arial Narrow" pitchFamily="34" charset="0"/>
              </a:rPr>
              <a:t> to the base form of the verb (e.g., walk → walked, talk → talked</a:t>
            </a:r>
            <a:r>
              <a:rPr lang="en-US" sz="2000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 Narrow" pitchFamily="34" charset="0"/>
              </a:rPr>
              <a:t>Examples: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I </a:t>
            </a:r>
            <a:r>
              <a:rPr lang="en-US" sz="2000" dirty="0">
                <a:latin typeface="Arial Narrow" pitchFamily="34" charset="0"/>
              </a:rPr>
              <a:t>visited my grandmother yesterday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She </a:t>
            </a:r>
            <a:r>
              <a:rPr lang="en-US" sz="2000" dirty="0">
                <a:latin typeface="Arial Narrow" pitchFamily="34" charset="0"/>
              </a:rPr>
              <a:t>watched a movie last night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 Narrow" pitchFamily="34" charset="0"/>
              </a:rPr>
              <a:t>Irregular </a:t>
            </a:r>
            <a:r>
              <a:rPr lang="en-US" sz="2000" b="1" dirty="0">
                <a:latin typeface="Arial Narrow" pitchFamily="34" charset="0"/>
              </a:rPr>
              <a:t>Verbs</a:t>
            </a:r>
            <a:r>
              <a:rPr lang="en-US" sz="2000" b="1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Verbs </a:t>
            </a:r>
            <a:r>
              <a:rPr lang="en-US" sz="2000" dirty="0">
                <a:latin typeface="Arial Narrow" pitchFamily="34" charset="0"/>
              </a:rPr>
              <a:t>that do not follow the regular -</a:t>
            </a:r>
            <a:r>
              <a:rPr lang="en-US" sz="2000" dirty="0" err="1">
                <a:latin typeface="Arial Narrow" pitchFamily="34" charset="0"/>
              </a:rPr>
              <a:t>ed</a:t>
            </a:r>
            <a:r>
              <a:rPr lang="en-US" sz="2000" dirty="0">
                <a:latin typeface="Arial Narrow" pitchFamily="34" charset="0"/>
              </a:rPr>
              <a:t> pattern (e.g., go → went, see → saw</a:t>
            </a:r>
            <a:r>
              <a:rPr lang="en-US" sz="2000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 Narrow" pitchFamily="34" charset="0"/>
              </a:rPr>
              <a:t>Examples: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I </a:t>
            </a:r>
            <a:r>
              <a:rPr lang="en-US" sz="2000" dirty="0">
                <a:latin typeface="Arial Narrow" pitchFamily="34" charset="0"/>
              </a:rPr>
              <a:t>went to the park last Sunday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They </a:t>
            </a:r>
            <a:r>
              <a:rPr lang="en-US" sz="2000" dirty="0">
                <a:latin typeface="Arial Narrow" pitchFamily="34" charset="0"/>
              </a:rPr>
              <a:t>saw a beautiful bird yesterday.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820" y="849070"/>
            <a:ext cx="1042229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latin typeface="Arial Narrow" pitchFamily="34" charset="0"/>
              </a:rPr>
              <a:t>Time </a:t>
            </a:r>
            <a:r>
              <a:rPr lang="en-US" sz="2800" b="1" i="1" u="sng" dirty="0" smtClean="0">
                <a:latin typeface="Arial Narrow" pitchFamily="34" charset="0"/>
              </a:rPr>
              <a:t>Expressions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" pitchFamily="18" charset="0"/>
              </a:rPr>
              <a:t>The Past Simple tense is often used with time expressions: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Yesterday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Last week/month/year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In 2000, in the past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A long time ago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Two days ago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entury" pitchFamily="18" charset="0"/>
              </a:rPr>
              <a:t>Examples:</a:t>
            </a:r>
            <a:endParaRPr lang="en-US" sz="2400" dirty="0">
              <a:latin typeface="Century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I </a:t>
            </a:r>
            <a:r>
              <a:rPr lang="en-US" sz="2400" b="1" dirty="0">
                <a:latin typeface="Century" pitchFamily="18" charset="0"/>
              </a:rPr>
              <a:t>visited</a:t>
            </a:r>
            <a:r>
              <a:rPr lang="en-US" sz="2400" dirty="0">
                <a:latin typeface="Century" pitchFamily="18" charset="0"/>
              </a:rPr>
              <a:t> Paris last summer.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Century" pitchFamily="18" charset="0"/>
              </a:rPr>
              <a:t>They </a:t>
            </a:r>
            <a:r>
              <a:rPr lang="en-US" sz="2400" b="1" dirty="0">
                <a:latin typeface="Century" pitchFamily="18" charset="0"/>
              </a:rPr>
              <a:t>arrived</a:t>
            </a:r>
            <a:r>
              <a:rPr lang="en-US" sz="2400" dirty="0">
                <a:latin typeface="Century" pitchFamily="18" charset="0"/>
              </a:rPr>
              <a:t> two days ago.</a:t>
            </a:r>
          </a:p>
          <a:p>
            <a:pPr algn="just"/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012" y="1553426"/>
            <a:ext cx="96945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Arial" pitchFamily="34" charset="0"/>
                <a:cs typeface="Arial" pitchFamily="34" charset="0"/>
              </a:rPr>
              <a:t>Practice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Time: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Activity 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Complete the sentences with the correct form of the verb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__________ (to eat) breakfast at 8 a.m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2.She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__________ (to visit) her grandmother last week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2: Turn the sentences into questions or negatives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1.They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went to the cinema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watched TV yesterday.</a:t>
            </a:r>
          </a:p>
        </p:txBody>
      </p:sp>
    </p:spTree>
    <p:extLst>
      <p:ext uri="{BB962C8B-B14F-4D97-AF65-F5344CB8AC3E}">
        <p14:creationId xmlns:p14="http://schemas.microsoft.com/office/powerpoint/2010/main" val="9323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listening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0" y="0"/>
            <a:ext cx="117002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577</TotalTime>
  <Words>333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hp</cp:lastModifiedBy>
  <cp:revision>27</cp:revision>
  <dcterms:created xsi:type="dcterms:W3CDTF">2021-01-21T21:37:32Z</dcterms:created>
  <dcterms:modified xsi:type="dcterms:W3CDTF">2025-01-20T22:16:07Z</dcterms:modified>
</cp:coreProperties>
</file>