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66"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0842E35-7DC6-449B-9416-E41CBDBA7D50}" type="datetimeFigureOut">
              <a:rPr lang="en-US" smtClean="0"/>
              <a:t>6/21/2021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51137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42E35-7DC6-449B-9416-E41CBDBA7D50}"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167385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42E35-7DC6-449B-9416-E41CBDBA7D50}"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108129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42E35-7DC6-449B-9416-E41CBDBA7D50}"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45067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42E35-7DC6-449B-9416-E41CBDBA7D50}"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3425998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842E35-7DC6-449B-9416-E41CBDBA7D50}" type="datetimeFigureOut">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159132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842E35-7DC6-449B-9416-E41CBDBA7D50}" type="datetimeFigureOut">
              <a:rPr lang="en-US" smtClean="0"/>
              <a:t>6/21/2021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240345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0842E35-7DC6-449B-9416-E41CBDBA7D50}"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15035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0842E35-7DC6-449B-9416-E41CBDBA7D50}"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69581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842E35-7DC6-449B-9416-E41CBDBA7D50}"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6647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42E35-7DC6-449B-9416-E41CBDBA7D50}"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207233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842E35-7DC6-449B-9416-E41CBDBA7D50}"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234261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842E35-7DC6-449B-9416-E41CBDBA7D50}" type="datetimeFigureOut">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76490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842E35-7DC6-449B-9416-E41CBDBA7D50}" type="datetimeFigureOut">
              <a:rPr lang="en-US" smtClean="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380906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42E35-7DC6-449B-9416-E41CBDBA7D50}" type="datetimeFigureOut">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22548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42E35-7DC6-449B-9416-E41CBDBA7D50}"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225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42E35-7DC6-449B-9416-E41CBDBA7D50}"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9C76698-572E-41BF-82B9-E5B99651F823}" type="slidenum">
              <a:rPr lang="en-US" smtClean="0"/>
              <a:t>‹#›</a:t>
            </a:fld>
            <a:endParaRPr lang="en-US"/>
          </a:p>
        </p:txBody>
      </p:sp>
    </p:spTree>
    <p:extLst>
      <p:ext uri="{BB962C8B-B14F-4D97-AF65-F5344CB8AC3E}">
        <p14:creationId xmlns:p14="http://schemas.microsoft.com/office/powerpoint/2010/main" val="418076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0842E35-7DC6-449B-9416-E41CBDBA7D50}" type="datetimeFigureOut">
              <a:rPr lang="en-US" smtClean="0"/>
              <a:t>6/21/2021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9C76698-572E-41BF-82B9-E5B99651F823}" type="slidenum">
              <a:rPr lang="en-US" smtClean="0"/>
              <a:t>‹#›</a:t>
            </a:fld>
            <a:endParaRPr lang="en-US"/>
          </a:p>
        </p:txBody>
      </p:sp>
    </p:spTree>
    <p:extLst>
      <p:ext uri="{BB962C8B-B14F-4D97-AF65-F5344CB8AC3E}">
        <p14:creationId xmlns:p14="http://schemas.microsoft.com/office/powerpoint/2010/main" val="3222879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1434" y="2173856"/>
            <a:ext cx="9083615" cy="2492990"/>
          </a:xfrm>
          <a:prstGeom prst="rect">
            <a:avLst/>
          </a:prstGeom>
          <a:noFill/>
        </p:spPr>
        <p:txBody>
          <a:bodyPr wrap="square" rtlCol="0">
            <a:spAutoFit/>
          </a:bodyPr>
          <a:lstStyle/>
          <a:p>
            <a:pPr algn="ctr"/>
            <a:r>
              <a:rPr lang="en-US" sz="3600" i="1" dirty="0" smtClean="0">
                <a:solidFill>
                  <a:schemeClr val="accent2">
                    <a:lumMod val="40000"/>
                    <a:lumOff val="60000"/>
                  </a:schemeClr>
                </a:solidFill>
                <a:latin typeface="Arial Black" panose="020B0A04020102020204" pitchFamily="34" charset="0"/>
              </a:rPr>
              <a:t>General English</a:t>
            </a:r>
          </a:p>
          <a:p>
            <a:pPr algn="ctr"/>
            <a:r>
              <a:rPr lang="en-US" sz="4000" b="1" dirty="0" smtClean="0">
                <a:solidFill>
                  <a:srgbClr val="00B050"/>
                </a:solidFill>
                <a:effectLst>
                  <a:outerShdw blurRad="38100" dist="38100" dir="2700000" algn="tl">
                    <a:srgbClr val="000000">
                      <a:alpha val="43137"/>
                    </a:srgbClr>
                  </a:outerShdw>
                </a:effectLst>
                <a:latin typeface="Bahnschrift Condensed" panose="020B0502040204020203" pitchFamily="34" charset="0"/>
                <a:ea typeface="ＭＳ Ｐゴシック" pitchFamily="34" charset="-128"/>
              </a:rPr>
              <a:t>Asst. Inst. Ahmed Riyadh </a:t>
            </a:r>
            <a:r>
              <a:rPr lang="en-US" sz="4000" b="1" dirty="0" err="1" smtClean="0">
                <a:solidFill>
                  <a:srgbClr val="00B050"/>
                </a:solidFill>
                <a:effectLst>
                  <a:outerShdw blurRad="38100" dist="38100" dir="2700000" algn="tl">
                    <a:srgbClr val="000000">
                      <a:alpha val="43137"/>
                    </a:srgbClr>
                  </a:outerShdw>
                </a:effectLst>
                <a:latin typeface="Bahnschrift Condensed" panose="020B0502040204020203" pitchFamily="34" charset="0"/>
                <a:ea typeface="ＭＳ Ｐゴシック" pitchFamily="34" charset="-128"/>
              </a:rPr>
              <a:t>Adeeb</a:t>
            </a:r>
            <a:r>
              <a:rPr lang="en-US" sz="4000" b="1" dirty="0" smtClean="0">
                <a:solidFill>
                  <a:srgbClr val="00B050"/>
                </a:solidFill>
                <a:effectLst>
                  <a:outerShdw blurRad="38100" dist="38100" dir="2700000" algn="tl">
                    <a:srgbClr val="000000">
                      <a:alpha val="43137"/>
                    </a:srgbClr>
                  </a:outerShdw>
                </a:effectLst>
                <a:latin typeface="Bahnschrift Condensed" panose="020B0502040204020203" pitchFamily="34" charset="0"/>
                <a:ea typeface="ＭＳ Ｐゴシック" pitchFamily="34" charset="-128"/>
              </a:rPr>
              <a:t/>
            </a:r>
            <a:br>
              <a:rPr lang="en-US" sz="4000" b="1" dirty="0" smtClean="0">
                <a:solidFill>
                  <a:srgbClr val="00B050"/>
                </a:solidFill>
                <a:effectLst>
                  <a:outerShdw blurRad="38100" dist="38100" dir="2700000" algn="tl">
                    <a:srgbClr val="000000">
                      <a:alpha val="43137"/>
                    </a:srgbClr>
                  </a:outerShdw>
                </a:effectLst>
                <a:latin typeface="Bahnschrift Condensed" panose="020B0502040204020203" pitchFamily="34" charset="0"/>
                <a:ea typeface="ＭＳ Ｐゴシック" pitchFamily="34" charset="-128"/>
              </a:rPr>
            </a:br>
            <a:r>
              <a:rPr lang="en-US" sz="4000" b="1" dirty="0" smtClean="0">
                <a:solidFill>
                  <a:srgbClr val="00B050"/>
                </a:solidFill>
                <a:effectLst>
                  <a:outerShdw blurRad="38100" dist="38100" dir="2700000" algn="tl">
                    <a:srgbClr val="000000">
                      <a:alpha val="43137"/>
                    </a:srgbClr>
                  </a:outerShdw>
                </a:effectLst>
                <a:latin typeface="Bahnschrift Condensed" panose="020B0502040204020203" pitchFamily="34" charset="0"/>
                <a:ea typeface="ＭＳ Ｐゴシック" pitchFamily="34" charset="-128"/>
              </a:rPr>
              <a:t>Basic Education College </a:t>
            </a:r>
            <a:r>
              <a:rPr lang="en-US" sz="4000" b="1" smtClean="0">
                <a:solidFill>
                  <a:srgbClr val="00B050"/>
                </a:solidFill>
                <a:effectLst>
                  <a:outerShdw blurRad="38100" dist="38100" dir="2700000" algn="tl">
                    <a:srgbClr val="000000">
                      <a:alpha val="43137"/>
                    </a:srgbClr>
                  </a:outerShdw>
                </a:effectLst>
                <a:latin typeface="Bahnschrift Condensed" panose="020B0502040204020203" pitchFamily="34" charset="0"/>
                <a:ea typeface="ＭＳ Ｐゴシック" pitchFamily="34" charset="-128"/>
              </a:rPr>
              <a:t/>
            </a:r>
            <a:br>
              <a:rPr lang="en-US" sz="4000" b="1" smtClean="0">
                <a:solidFill>
                  <a:srgbClr val="00B050"/>
                </a:solidFill>
                <a:effectLst>
                  <a:outerShdw blurRad="38100" dist="38100" dir="2700000" algn="tl">
                    <a:srgbClr val="000000">
                      <a:alpha val="43137"/>
                    </a:srgbClr>
                  </a:outerShdw>
                </a:effectLst>
                <a:latin typeface="Bahnschrift Condensed" panose="020B0502040204020203" pitchFamily="34" charset="0"/>
                <a:ea typeface="ＭＳ Ｐゴシック" pitchFamily="34" charset="-128"/>
              </a:rPr>
            </a:br>
            <a:endParaRPr lang="en-US" sz="4000" b="1" dirty="0">
              <a:solidFill>
                <a:srgbClr val="00B050"/>
              </a:solidFill>
              <a:effectLst>
                <a:outerShdw blurRad="38100" dist="38100" dir="2700000" algn="tl">
                  <a:srgbClr val="000000">
                    <a:alpha val="43137"/>
                  </a:srgbClr>
                </a:outerShdw>
              </a:effectLst>
              <a:latin typeface="Bahnschrift Condensed" panose="020B0502040204020203"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61" y="461334"/>
            <a:ext cx="9375475" cy="1781534"/>
          </a:xfrm>
          <a:prstGeom prst="rect">
            <a:avLst/>
          </a:prstGeom>
        </p:spPr>
      </p:pic>
    </p:spTree>
    <p:extLst>
      <p:ext uri="{BB962C8B-B14F-4D97-AF65-F5344CB8AC3E}">
        <p14:creationId xmlns:p14="http://schemas.microsoft.com/office/powerpoint/2010/main" val="3720503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Thirteen Equals One</a:t>
            </a:r>
            <a:endParaRPr lang="en-US" dirty="0"/>
          </a:p>
        </p:txBody>
      </p:sp>
      <p:sp>
        <p:nvSpPr>
          <p:cNvPr id="3" name="Content Placeholder 2"/>
          <p:cNvSpPr>
            <a:spLocks noGrp="1"/>
          </p:cNvSpPr>
          <p:nvPr>
            <p:ph idx="1"/>
          </p:nvPr>
        </p:nvSpPr>
        <p:spPr/>
        <p:txBody>
          <a:bodyPr>
            <a:normAutofit/>
          </a:bodyPr>
          <a:lstStyle/>
          <a:p>
            <a:pPr marL="0" indent="0" algn="just">
              <a:lnSpc>
                <a:spcPct val="200000"/>
              </a:lnSpc>
              <a:buNone/>
            </a:pPr>
            <a:r>
              <a:rPr lang="en-US" sz="2200" b="1" dirty="0" smtClean="0">
                <a:solidFill>
                  <a:srgbClr val="C00000"/>
                </a:solidFill>
                <a:latin typeface="Times New Roman" panose="02020603050405020304" pitchFamily="18" charset="0"/>
                <a:ea typeface="Times New Roman" panose="02020603050405020304" pitchFamily="18" charset="0"/>
              </a:rPr>
              <a:t>8. Had Bill Wilkins succeeded in repairing the clock or not?</a:t>
            </a:r>
          </a:p>
          <a:p>
            <a:pPr algn="just">
              <a:lnSpc>
                <a:spcPct val="200000"/>
              </a:lnSpc>
              <a:buFont typeface="Arial" panose="020B0604020202020204" pitchFamily="34" charset="0"/>
              <a:buChar char="•"/>
            </a:pPr>
            <a:r>
              <a:rPr lang="en-US" sz="2200" b="1" dirty="0" smtClean="0">
                <a:solidFill>
                  <a:srgbClr val="7030A0"/>
                </a:solidFill>
                <a:latin typeface="Times New Roman" panose="02020603050405020304" pitchFamily="18" charset="0"/>
                <a:ea typeface="Times New Roman" panose="02020603050405020304" pitchFamily="18" charset="0"/>
              </a:rPr>
              <a:t>Yes, he </a:t>
            </a:r>
            <a:r>
              <a:rPr lang="en-US" sz="2200" b="1" dirty="0">
                <a:solidFill>
                  <a:srgbClr val="7030A0"/>
                </a:solidFill>
                <a:latin typeface="Times New Roman" panose="02020603050405020304" pitchFamily="18" charset="0"/>
                <a:ea typeface="Times New Roman" panose="02020603050405020304" pitchFamily="18" charset="0"/>
              </a:rPr>
              <a:t>succeeded in repairing the clock </a:t>
            </a:r>
            <a:r>
              <a:rPr lang="en-US" sz="2200" b="1" dirty="0" smtClean="0">
                <a:solidFill>
                  <a:srgbClr val="7030A0"/>
                </a:solidFill>
                <a:latin typeface="Times New Roman" panose="02020603050405020304" pitchFamily="18" charset="0"/>
                <a:ea typeface="Times New Roman" panose="02020603050405020304" pitchFamily="18" charset="0"/>
              </a:rPr>
              <a:t>.</a:t>
            </a:r>
          </a:p>
          <a:p>
            <a:pPr marL="0" indent="0" algn="just">
              <a:lnSpc>
                <a:spcPct val="200000"/>
              </a:lnSpc>
              <a:buNone/>
            </a:pPr>
            <a:r>
              <a:rPr lang="en-US" sz="2200" b="1" dirty="0" smtClean="0">
                <a:solidFill>
                  <a:srgbClr val="C00000"/>
                </a:solidFill>
                <a:latin typeface="Times New Roman" panose="02020603050405020304" pitchFamily="18" charset="0"/>
                <a:ea typeface="Times New Roman" panose="02020603050405020304" pitchFamily="18" charset="0"/>
              </a:rPr>
              <a:t>9. Was the vicar pleased or angry?</a:t>
            </a:r>
          </a:p>
          <a:p>
            <a:pPr algn="just">
              <a:lnSpc>
                <a:spcPct val="200000"/>
              </a:lnSpc>
              <a:buFont typeface="Arial" panose="020B0604020202020204" pitchFamily="34" charset="0"/>
              <a:buChar char="•"/>
            </a:pPr>
            <a:r>
              <a:rPr lang="en-US" sz="2200" b="1" dirty="0" smtClean="0">
                <a:solidFill>
                  <a:srgbClr val="7030A0"/>
                </a:solidFill>
                <a:latin typeface="Times New Roman" panose="02020603050405020304" pitchFamily="18" charset="0"/>
                <a:ea typeface="Times New Roman" panose="02020603050405020304" pitchFamily="18" charset="0"/>
              </a:rPr>
              <a:t>He </a:t>
            </a:r>
            <a:r>
              <a:rPr lang="en-US" sz="2200" b="1" dirty="0">
                <a:solidFill>
                  <a:srgbClr val="7030A0"/>
                </a:solidFill>
                <a:latin typeface="Times New Roman" panose="02020603050405020304" pitchFamily="18" charset="0"/>
                <a:ea typeface="Times New Roman" panose="02020603050405020304" pitchFamily="18" charset="0"/>
              </a:rPr>
              <a:t>was pleased  </a:t>
            </a:r>
            <a:r>
              <a:rPr lang="en-US" sz="2200" b="1" dirty="0" smtClean="0">
                <a:solidFill>
                  <a:srgbClr val="7030A0"/>
                </a:solidFill>
                <a:latin typeface="Times New Roman" panose="02020603050405020304" pitchFamily="18" charset="0"/>
                <a:ea typeface="Times New Roman" panose="02020603050405020304" pitchFamily="18" charset="0"/>
              </a:rPr>
              <a:t>.</a:t>
            </a:r>
            <a:endParaRPr lang="en-US" sz="2200" b="1"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45088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Thirteen Equals One</a:t>
            </a:r>
            <a:endParaRPr lang="en-US" dirty="0"/>
          </a:p>
        </p:txBody>
      </p:sp>
      <p:sp>
        <p:nvSpPr>
          <p:cNvPr id="3" name="Content Placeholder 2"/>
          <p:cNvSpPr>
            <a:spLocks noGrp="1"/>
          </p:cNvSpPr>
          <p:nvPr>
            <p:ph idx="1"/>
          </p:nvPr>
        </p:nvSpPr>
        <p:spPr/>
        <p:txBody>
          <a:bodyPr>
            <a:normAutofit/>
          </a:bodyPr>
          <a:lstStyle/>
          <a:p>
            <a:pPr marL="0" indent="0" algn="just">
              <a:lnSpc>
                <a:spcPct val="200000"/>
              </a:lnSpc>
              <a:buNone/>
            </a:pPr>
            <a:r>
              <a:rPr lang="en-US" sz="2200" b="1" dirty="0" smtClean="0">
                <a:solidFill>
                  <a:srgbClr val="C00000"/>
                </a:solidFill>
                <a:latin typeface="Times New Roman" panose="02020603050405020304" pitchFamily="18" charset="0"/>
                <a:ea typeface="Times New Roman" panose="02020603050405020304" pitchFamily="18" charset="0"/>
              </a:rPr>
              <a:t>10. What did he offer the grocer?</a:t>
            </a:r>
          </a:p>
          <a:p>
            <a:pPr algn="just">
              <a:lnSpc>
                <a:spcPct val="200000"/>
              </a:lnSpc>
              <a:buFont typeface="Arial" panose="020B0604020202020204" pitchFamily="34" charset="0"/>
              <a:buChar char="•"/>
            </a:pPr>
            <a:r>
              <a:rPr lang="en-US" sz="2200" b="1" dirty="0" smtClean="0">
                <a:solidFill>
                  <a:srgbClr val="7030A0"/>
                </a:solidFill>
                <a:latin typeface="Times New Roman" panose="02020603050405020304" pitchFamily="18" charset="0"/>
                <a:ea typeface="Times New Roman" panose="02020603050405020304" pitchFamily="18" charset="0"/>
              </a:rPr>
              <a:t>He offer him a cup of tea.</a:t>
            </a:r>
            <a:endParaRPr lang="en-US" sz="2200" b="1" dirty="0" smtClean="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0916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Thirteen Equals One</a:t>
            </a:r>
            <a:endParaRPr lang="en-US" dirty="0"/>
          </a:p>
        </p:txBody>
      </p:sp>
      <p:sp>
        <p:nvSpPr>
          <p:cNvPr id="3" name="Content Placeholder 2"/>
          <p:cNvSpPr>
            <a:spLocks noGrp="1"/>
          </p:cNvSpPr>
          <p:nvPr>
            <p:ph idx="1"/>
          </p:nvPr>
        </p:nvSpPr>
        <p:spPr>
          <a:xfrm>
            <a:off x="1154954" y="2640822"/>
            <a:ext cx="8825659" cy="3416300"/>
          </a:xfrm>
        </p:spPr>
        <p:txBody>
          <a:bodyPr>
            <a:normAutofit/>
          </a:bodyPr>
          <a:lstStyle/>
          <a:p>
            <a:pPr marL="0" indent="0" algn="just">
              <a:lnSpc>
                <a:spcPct val="200000"/>
              </a:lnSpc>
              <a:buNone/>
            </a:pPr>
            <a:r>
              <a:rPr lang="en-US" sz="2200" b="1" dirty="0" smtClean="0">
                <a:solidFill>
                  <a:schemeClr val="tx1">
                    <a:lumMod val="95000"/>
                    <a:lumOff val="5000"/>
                  </a:schemeClr>
                </a:solidFill>
                <a:latin typeface="Times New Roman" panose="02020603050405020304" pitchFamily="18" charset="0"/>
                <a:ea typeface="Times New Roman" panose="02020603050405020304" pitchFamily="18" charset="0"/>
              </a:rPr>
              <a:t>Vocabulary :- Give another word or phrase to replace the following words as they are used in the passage:</a:t>
            </a:r>
          </a:p>
          <a:p>
            <a:pPr marL="0" indent="0">
              <a:lnSpc>
                <a:spcPct val="200000"/>
              </a:lnSpc>
              <a:buNone/>
            </a:pPr>
            <a:r>
              <a:rPr lang="en-US" sz="2200" b="1" dirty="0" smtClean="0">
                <a:solidFill>
                  <a:srgbClr val="C00000"/>
                </a:solidFill>
                <a:latin typeface="Times New Roman" panose="02020603050405020304" pitchFamily="18" charset="0"/>
                <a:ea typeface="Times New Roman" panose="02020603050405020304" pitchFamily="18" charset="0"/>
              </a:rPr>
              <a:t>vicar </a:t>
            </a:r>
            <a:r>
              <a:rPr lang="en-US" sz="2200" b="1" dirty="0" smtClean="0">
                <a:solidFill>
                  <a:srgbClr val="FFC000"/>
                </a:solidFill>
                <a:latin typeface="Times New Roman" panose="02020603050405020304" pitchFamily="18" charset="0"/>
                <a:ea typeface="Times New Roman" panose="02020603050405020304" pitchFamily="18" charset="0"/>
              </a:rPr>
              <a:t>=</a:t>
            </a:r>
            <a:r>
              <a:rPr lang="en-US" sz="2200" b="1" dirty="0" smtClean="0">
                <a:solidFill>
                  <a:srgbClr val="C00000"/>
                </a:solidFill>
                <a:latin typeface="Times New Roman" panose="02020603050405020304" pitchFamily="18" charset="0"/>
                <a:ea typeface="Times New Roman" panose="02020603050405020304" pitchFamily="18" charset="0"/>
              </a:rPr>
              <a:t> </a:t>
            </a:r>
            <a:r>
              <a:rPr lang="en-US" sz="2200" b="1" dirty="0" smtClean="0">
                <a:solidFill>
                  <a:srgbClr val="7030A0"/>
                </a:solidFill>
                <a:latin typeface="Times New Roman" panose="02020603050405020304" pitchFamily="18" charset="0"/>
                <a:ea typeface="Times New Roman" panose="02020603050405020304" pitchFamily="18" charset="0"/>
              </a:rPr>
              <a:t>priest / clergyman.</a:t>
            </a:r>
          </a:p>
          <a:p>
            <a:pPr marL="0" indent="0">
              <a:lnSpc>
                <a:spcPct val="200000"/>
              </a:lnSpc>
              <a:buNone/>
            </a:pPr>
            <a:r>
              <a:rPr lang="en-US" sz="2200" b="1" dirty="0" smtClean="0">
                <a:solidFill>
                  <a:srgbClr val="C00000"/>
                </a:solidFill>
                <a:latin typeface="Times New Roman" panose="02020603050405020304" pitchFamily="18" charset="0"/>
                <a:ea typeface="Times New Roman" panose="02020603050405020304" pitchFamily="18" charset="0"/>
              </a:rPr>
              <a:t> repair</a:t>
            </a:r>
            <a:r>
              <a:rPr lang="en-US" sz="2200" b="1" dirty="0" smtClean="0">
                <a:solidFill>
                  <a:srgbClr val="FFC000"/>
                </a:solidFill>
                <a:latin typeface="Times New Roman" panose="02020603050405020304" pitchFamily="18" charset="0"/>
                <a:ea typeface="Times New Roman" panose="02020603050405020304" pitchFamily="18" charset="0"/>
              </a:rPr>
              <a:t>=</a:t>
            </a:r>
            <a:r>
              <a:rPr lang="en-US" sz="2200" b="1" dirty="0" smtClean="0">
                <a:solidFill>
                  <a:srgbClr val="C00000"/>
                </a:solidFill>
                <a:latin typeface="Times New Roman" panose="02020603050405020304" pitchFamily="18" charset="0"/>
                <a:ea typeface="Times New Roman" panose="02020603050405020304" pitchFamily="18" charset="0"/>
              </a:rPr>
              <a:t> </a:t>
            </a:r>
            <a:r>
              <a:rPr lang="en-US" sz="2200" b="1" dirty="0" smtClean="0">
                <a:solidFill>
                  <a:srgbClr val="7030A0"/>
                </a:solidFill>
                <a:latin typeface="Times New Roman" panose="02020603050405020304" pitchFamily="18" charset="0"/>
                <a:ea typeface="Times New Roman" panose="02020603050405020304" pitchFamily="18" charset="0"/>
              </a:rPr>
              <a:t>fix / restore</a:t>
            </a:r>
            <a:endParaRPr lang="en-US" sz="2200" b="1"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07518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Thirteen Equals One</a:t>
            </a:r>
            <a:endParaRPr lang="en-US" dirty="0"/>
          </a:p>
        </p:txBody>
      </p:sp>
      <p:sp>
        <p:nvSpPr>
          <p:cNvPr id="3" name="Content Placeholder 2"/>
          <p:cNvSpPr>
            <a:spLocks noGrp="1"/>
          </p:cNvSpPr>
          <p:nvPr>
            <p:ph idx="1"/>
          </p:nvPr>
        </p:nvSpPr>
        <p:spPr>
          <a:xfrm>
            <a:off x="1154954" y="2603499"/>
            <a:ext cx="8825659" cy="3702409"/>
          </a:xfrm>
        </p:spPr>
        <p:txBody>
          <a:bodyPr>
            <a:normAutofit/>
          </a:bodyPr>
          <a:lstStyle/>
          <a:p>
            <a:pPr marL="0" indent="0">
              <a:lnSpc>
                <a:spcPct val="150000"/>
              </a:lnSpc>
              <a:buNone/>
            </a:pPr>
            <a:r>
              <a:rPr lang="en-US" sz="2200" b="1" dirty="0" smtClean="0">
                <a:solidFill>
                  <a:srgbClr val="C00000"/>
                </a:solidFill>
                <a:latin typeface="Times New Roman" panose="02020603050405020304" pitchFamily="18" charset="0"/>
                <a:ea typeface="Times New Roman" panose="02020603050405020304" pitchFamily="18" charset="0"/>
              </a:rPr>
              <a:t>damaged</a:t>
            </a:r>
            <a:r>
              <a:rPr lang="en-US" sz="2200" b="1" dirty="0" smtClean="0">
                <a:solidFill>
                  <a:srgbClr val="FFC000"/>
                </a:solidFill>
                <a:latin typeface="Times New Roman" panose="02020603050405020304" pitchFamily="18" charset="0"/>
                <a:ea typeface="Times New Roman" panose="02020603050405020304" pitchFamily="18" charset="0"/>
              </a:rPr>
              <a:t>=</a:t>
            </a:r>
            <a:r>
              <a:rPr lang="en-US" sz="2200" b="1" dirty="0" smtClean="0">
                <a:solidFill>
                  <a:srgbClr val="C00000"/>
                </a:solidFill>
                <a:latin typeface="Times New Roman" panose="02020603050405020304" pitchFamily="18" charset="0"/>
                <a:ea typeface="Times New Roman" panose="02020603050405020304" pitchFamily="18" charset="0"/>
              </a:rPr>
              <a:t> </a:t>
            </a:r>
            <a:r>
              <a:rPr lang="en-US" sz="2200" b="1" dirty="0" smtClean="0">
                <a:solidFill>
                  <a:srgbClr val="7030A0"/>
                </a:solidFill>
                <a:latin typeface="Times New Roman" panose="02020603050405020304" pitchFamily="18" charset="0"/>
                <a:ea typeface="Times New Roman" panose="02020603050405020304" pitchFamily="18" charset="0"/>
              </a:rPr>
              <a:t>destroyed.</a:t>
            </a:r>
            <a:endParaRPr lang="en-US" sz="2200" b="1" dirty="0">
              <a:solidFill>
                <a:srgbClr val="7030A0"/>
              </a:solidFill>
              <a:latin typeface="Times New Roman" panose="02020603050405020304" pitchFamily="18" charset="0"/>
              <a:ea typeface="Times New Roman" panose="02020603050405020304" pitchFamily="18" charset="0"/>
            </a:endParaRPr>
          </a:p>
          <a:p>
            <a:pPr marL="0" indent="0">
              <a:lnSpc>
                <a:spcPct val="150000"/>
              </a:lnSpc>
              <a:buNone/>
            </a:pPr>
            <a:r>
              <a:rPr lang="en-US" sz="2200" b="1" dirty="0" smtClean="0">
                <a:solidFill>
                  <a:srgbClr val="C00000"/>
                </a:solidFill>
                <a:latin typeface="Times New Roman" panose="02020603050405020304" pitchFamily="18" charset="0"/>
                <a:ea typeface="Times New Roman" panose="02020603050405020304" pitchFamily="18" charset="0"/>
              </a:rPr>
              <a:t>silent</a:t>
            </a:r>
            <a:r>
              <a:rPr lang="en-US" sz="2200" b="1" dirty="0" smtClean="0">
                <a:solidFill>
                  <a:srgbClr val="FFC000"/>
                </a:solidFill>
                <a:latin typeface="Times New Roman" panose="02020603050405020304" pitchFamily="18" charset="0"/>
                <a:ea typeface="Times New Roman" panose="02020603050405020304" pitchFamily="18" charset="0"/>
              </a:rPr>
              <a:t>=</a:t>
            </a:r>
            <a:r>
              <a:rPr lang="en-US" sz="2200" b="1" dirty="0" smtClean="0">
                <a:solidFill>
                  <a:srgbClr val="C00000"/>
                </a:solidFill>
                <a:latin typeface="Times New Roman" panose="02020603050405020304" pitchFamily="18" charset="0"/>
                <a:ea typeface="Times New Roman" panose="02020603050405020304" pitchFamily="18" charset="0"/>
              </a:rPr>
              <a:t> </a:t>
            </a:r>
            <a:r>
              <a:rPr lang="en-US" sz="2200" b="1" dirty="0" smtClean="0">
                <a:solidFill>
                  <a:srgbClr val="7030A0"/>
                </a:solidFill>
                <a:latin typeface="Times New Roman" panose="02020603050405020304" pitchFamily="18" charset="0"/>
                <a:ea typeface="Times New Roman" panose="02020603050405020304" pitchFamily="18" charset="0"/>
              </a:rPr>
              <a:t>mute.</a:t>
            </a:r>
            <a:endParaRPr lang="en-US" sz="2200" b="1" dirty="0">
              <a:solidFill>
                <a:srgbClr val="7030A0"/>
              </a:solidFill>
              <a:latin typeface="Times New Roman" panose="02020603050405020304" pitchFamily="18" charset="0"/>
              <a:ea typeface="Times New Roman" panose="02020603050405020304" pitchFamily="18" charset="0"/>
            </a:endParaRPr>
          </a:p>
          <a:p>
            <a:pPr marL="0" indent="0">
              <a:lnSpc>
                <a:spcPct val="150000"/>
              </a:lnSpc>
              <a:buNone/>
            </a:pPr>
            <a:r>
              <a:rPr lang="en-US" sz="2200" b="1" dirty="0" smtClean="0">
                <a:solidFill>
                  <a:srgbClr val="C00000"/>
                </a:solidFill>
                <a:latin typeface="Times New Roman" panose="02020603050405020304" pitchFamily="18" charset="0"/>
                <a:ea typeface="Times New Roman" panose="02020603050405020304" pitchFamily="18" charset="0"/>
              </a:rPr>
              <a:t>With a start</a:t>
            </a:r>
            <a:r>
              <a:rPr lang="en-US" sz="2200" b="1" dirty="0" smtClean="0">
                <a:solidFill>
                  <a:srgbClr val="FFC000"/>
                </a:solidFill>
                <a:latin typeface="Times New Roman" panose="02020603050405020304" pitchFamily="18" charset="0"/>
                <a:ea typeface="Times New Roman" panose="02020603050405020304" pitchFamily="18" charset="0"/>
              </a:rPr>
              <a:t>=</a:t>
            </a:r>
            <a:r>
              <a:rPr lang="en-US" sz="2200" b="1" dirty="0" smtClean="0">
                <a:solidFill>
                  <a:srgbClr val="C00000"/>
                </a:solidFill>
                <a:latin typeface="Times New Roman" panose="02020603050405020304" pitchFamily="18" charset="0"/>
                <a:ea typeface="Times New Roman" panose="02020603050405020304" pitchFamily="18" charset="0"/>
              </a:rPr>
              <a:t> </a:t>
            </a:r>
            <a:r>
              <a:rPr lang="en-US" sz="2200" b="1" dirty="0" smtClean="0">
                <a:solidFill>
                  <a:srgbClr val="7030A0"/>
                </a:solidFill>
                <a:latin typeface="Times New Roman" panose="02020603050405020304" pitchFamily="18" charset="0"/>
                <a:ea typeface="Times New Roman" panose="02020603050405020304" pitchFamily="18" charset="0"/>
              </a:rPr>
              <a:t>with alarm.</a:t>
            </a:r>
          </a:p>
          <a:p>
            <a:pPr marL="0" indent="0">
              <a:lnSpc>
                <a:spcPct val="150000"/>
              </a:lnSpc>
              <a:buNone/>
            </a:pPr>
            <a:r>
              <a:rPr lang="en-US" sz="2200" b="1" dirty="0" smtClean="0">
                <a:solidFill>
                  <a:srgbClr val="C00000"/>
                </a:solidFill>
                <a:latin typeface="Times New Roman" panose="02020603050405020304" pitchFamily="18" charset="0"/>
                <a:ea typeface="Times New Roman" panose="02020603050405020304" pitchFamily="18" charset="0"/>
              </a:rPr>
              <a:t> caught sight of </a:t>
            </a:r>
            <a:r>
              <a:rPr lang="en-US" sz="2200" b="1" dirty="0" smtClean="0">
                <a:solidFill>
                  <a:srgbClr val="FFC000"/>
                </a:solidFill>
                <a:latin typeface="Times New Roman" panose="02020603050405020304" pitchFamily="18" charset="0"/>
                <a:ea typeface="Times New Roman" panose="02020603050405020304" pitchFamily="18" charset="0"/>
              </a:rPr>
              <a:t>=</a:t>
            </a:r>
            <a:r>
              <a:rPr lang="en-US" sz="2200" b="1" dirty="0" smtClean="0">
                <a:solidFill>
                  <a:srgbClr val="C00000"/>
                </a:solidFill>
                <a:latin typeface="Times New Roman" panose="02020603050405020304" pitchFamily="18" charset="0"/>
                <a:ea typeface="Times New Roman" panose="02020603050405020304" pitchFamily="18" charset="0"/>
              </a:rPr>
              <a:t> </a:t>
            </a:r>
            <a:r>
              <a:rPr lang="en-US" sz="2200" b="1" dirty="0" smtClean="0">
                <a:solidFill>
                  <a:srgbClr val="7030A0"/>
                </a:solidFill>
                <a:latin typeface="Times New Roman" panose="02020603050405020304" pitchFamily="18" charset="0"/>
                <a:ea typeface="Times New Roman" panose="02020603050405020304" pitchFamily="18" charset="0"/>
              </a:rPr>
              <a:t>observed.</a:t>
            </a:r>
          </a:p>
        </p:txBody>
      </p:sp>
    </p:spTree>
    <p:extLst>
      <p:ext uri="{BB962C8B-B14F-4D97-AF65-F5344CB8AC3E}">
        <p14:creationId xmlns:p14="http://schemas.microsoft.com/office/powerpoint/2010/main" val="6486108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80" y="0"/>
            <a:ext cx="11700294" cy="6857999"/>
          </a:xfrm>
          <a:prstGeom prst="rect">
            <a:avLst/>
          </a:prstGeom>
        </p:spPr>
      </p:pic>
    </p:spTree>
    <p:extLst>
      <p:ext uri="{BB962C8B-B14F-4D97-AF65-F5344CB8AC3E}">
        <p14:creationId xmlns:p14="http://schemas.microsoft.com/office/powerpoint/2010/main" val="1085427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Thirteen Equals One</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400" b="1" dirty="0">
                <a:solidFill>
                  <a:srgbClr val="C00000"/>
                </a:solidFill>
                <a:latin typeface="Times New Roman" panose="02020603050405020304" pitchFamily="18" charset="0"/>
                <a:ea typeface="Times New Roman" panose="02020603050405020304" pitchFamily="18" charset="0"/>
              </a:rPr>
              <a:t>Our vicar is always raising money for one cause or another, but he has never managed to get enough money to have the church clock repaired. The big clock which used to strike the hours day and night was damaged during the war and has been silent ever since.</a:t>
            </a:r>
            <a:endParaRPr lang="en-US" dirty="0"/>
          </a:p>
        </p:txBody>
      </p:sp>
    </p:spTree>
    <p:extLst>
      <p:ext uri="{BB962C8B-B14F-4D97-AF65-F5344CB8AC3E}">
        <p14:creationId xmlns:p14="http://schemas.microsoft.com/office/powerpoint/2010/main" val="2545580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Thirteen Equals One</a:t>
            </a:r>
            <a:endParaRPr lang="en-US" dirty="0"/>
          </a:p>
        </p:txBody>
      </p:sp>
      <p:sp>
        <p:nvSpPr>
          <p:cNvPr id="3" name="Content Placeholder 2"/>
          <p:cNvSpPr>
            <a:spLocks noGrp="1"/>
          </p:cNvSpPr>
          <p:nvPr>
            <p:ph idx="1"/>
          </p:nvPr>
        </p:nvSpPr>
        <p:spPr>
          <a:xfrm>
            <a:off x="1154954" y="2995386"/>
            <a:ext cx="8825659" cy="3416300"/>
          </a:xfrm>
        </p:spPr>
        <p:txBody>
          <a:bodyPr>
            <a:normAutofit lnSpcReduction="10000"/>
          </a:bodyPr>
          <a:lstStyle/>
          <a:p>
            <a:pPr marL="0" indent="0" algn="just">
              <a:lnSpc>
                <a:spcPct val="160000"/>
              </a:lnSpc>
              <a:buNone/>
            </a:pPr>
            <a:r>
              <a:rPr lang="en-US" dirty="0" smtClean="0"/>
              <a:t>     </a:t>
            </a:r>
            <a:r>
              <a:rPr lang="en-US" sz="2400" b="1" dirty="0">
                <a:solidFill>
                  <a:srgbClr val="C00000"/>
                </a:solidFill>
                <a:latin typeface="Times New Roman" panose="02020603050405020304" pitchFamily="18" charset="0"/>
                <a:ea typeface="Times New Roman" panose="02020603050405020304" pitchFamily="18" charset="0"/>
              </a:rPr>
              <a:t>One night, however, our vicar woke up with a start: the clock was striking the hours! Looking at his watch, he saw that it was one </a:t>
            </a:r>
            <a:r>
              <a:rPr lang="en-US" sz="2400" b="1" dirty="0" smtClean="0">
                <a:solidFill>
                  <a:srgbClr val="C00000"/>
                </a:solidFill>
                <a:latin typeface="Times New Roman" panose="02020603050405020304" pitchFamily="18" charset="0"/>
                <a:ea typeface="Times New Roman" panose="02020603050405020304" pitchFamily="18" charset="0"/>
              </a:rPr>
              <a:t>o’clock</a:t>
            </a:r>
            <a:r>
              <a:rPr lang="en-US" sz="2400" b="1" dirty="0">
                <a:solidFill>
                  <a:srgbClr val="C00000"/>
                </a:solidFill>
                <a:latin typeface="Times New Roman" panose="02020603050405020304" pitchFamily="18" charset="0"/>
                <a:ea typeface="Times New Roman" panose="02020603050405020304" pitchFamily="18" charset="0"/>
              </a:rPr>
              <a:t>, but the bell struck thirteen times before it stopped. Armed with a torch, the vicar went up into the clock tower to see what was going on. In the torchlight, he caught sight of a figure whom he immediately recognized as Bill Wilkins, our local grocer.</a:t>
            </a:r>
          </a:p>
        </p:txBody>
      </p:sp>
    </p:spTree>
    <p:extLst>
      <p:ext uri="{BB962C8B-B14F-4D97-AF65-F5344CB8AC3E}">
        <p14:creationId xmlns:p14="http://schemas.microsoft.com/office/powerpoint/2010/main" val="4142501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Thirteen Equals One</a:t>
            </a:r>
          </a:p>
        </p:txBody>
      </p:sp>
      <p:sp>
        <p:nvSpPr>
          <p:cNvPr id="3" name="Content Placeholder 2"/>
          <p:cNvSpPr>
            <a:spLocks noGrp="1"/>
          </p:cNvSpPr>
          <p:nvPr>
            <p:ph idx="1"/>
          </p:nvPr>
        </p:nvSpPr>
        <p:spPr/>
        <p:txBody>
          <a:bodyPr>
            <a:normAutofit/>
          </a:bodyPr>
          <a:lstStyle/>
          <a:p>
            <a:pPr marL="0" indent="0" algn="just">
              <a:lnSpc>
                <a:spcPct val="150000"/>
              </a:lnSpc>
              <a:buNone/>
            </a:pPr>
            <a:r>
              <a:rPr lang="en-US" dirty="0" smtClean="0"/>
              <a:t>     </a:t>
            </a:r>
            <a:r>
              <a:rPr lang="en-US" sz="2400" b="1" dirty="0" smtClean="0">
                <a:solidFill>
                  <a:srgbClr val="C00000"/>
                </a:solidFill>
                <a:latin typeface="Times New Roman" panose="02020603050405020304" pitchFamily="18" charset="0"/>
                <a:ea typeface="Times New Roman" panose="02020603050405020304" pitchFamily="18" charset="0"/>
              </a:rPr>
              <a:t>Whatever </a:t>
            </a:r>
            <a:r>
              <a:rPr lang="en-US" sz="2400" b="1" dirty="0">
                <a:solidFill>
                  <a:srgbClr val="C00000"/>
                </a:solidFill>
                <a:latin typeface="Times New Roman" panose="02020603050405020304" pitchFamily="18" charset="0"/>
                <a:ea typeface="Times New Roman" panose="02020603050405020304" pitchFamily="18" charset="0"/>
              </a:rPr>
              <a:t>are you doing up here Bill? Asked the vicar in </a:t>
            </a:r>
            <a:r>
              <a:rPr lang="en-US" sz="2400" b="1" dirty="0" smtClean="0">
                <a:solidFill>
                  <a:srgbClr val="C00000"/>
                </a:solidFill>
                <a:latin typeface="Times New Roman" panose="02020603050405020304" pitchFamily="18" charset="0"/>
                <a:ea typeface="Times New Roman" panose="02020603050405020304" pitchFamily="18" charset="0"/>
              </a:rPr>
              <a:t>surprise. I'm </a:t>
            </a:r>
            <a:r>
              <a:rPr lang="en-US" sz="2400" b="1" dirty="0">
                <a:solidFill>
                  <a:srgbClr val="C00000"/>
                </a:solidFill>
                <a:latin typeface="Times New Roman" panose="02020603050405020304" pitchFamily="18" charset="0"/>
                <a:ea typeface="Times New Roman" panose="02020603050405020304" pitchFamily="18" charset="0"/>
              </a:rPr>
              <a:t>trying to repair the bell, answered Bill. I've been coming up here night after night for weeks now. You see, I was hoping to give you a </a:t>
            </a:r>
            <a:r>
              <a:rPr lang="en-US" sz="2400" b="1" dirty="0" smtClean="0">
                <a:solidFill>
                  <a:srgbClr val="C00000"/>
                </a:solidFill>
                <a:latin typeface="Times New Roman" panose="02020603050405020304" pitchFamily="18" charset="0"/>
                <a:ea typeface="Times New Roman" panose="02020603050405020304" pitchFamily="18" charset="0"/>
              </a:rPr>
              <a:t>surprise. You </a:t>
            </a:r>
            <a:r>
              <a:rPr lang="en-US" sz="2400" b="1" dirty="0">
                <a:solidFill>
                  <a:srgbClr val="C00000"/>
                </a:solidFill>
                <a:latin typeface="Times New Roman" panose="02020603050405020304" pitchFamily="18" charset="0"/>
                <a:ea typeface="Times New Roman" panose="02020603050405020304" pitchFamily="18" charset="0"/>
              </a:rPr>
              <a:t>certainly did give me a surprise! Said the vicar. You've probably woken up everyone in the village as well. Still, I'm glad the bell is working again.</a:t>
            </a:r>
          </a:p>
          <a:p>
            <a:pPr algn="just">
              <a:lnSpc>
                <a:spcPct val="150000"/>
              </a:lnSpc>
            </a:pPr>
            <a:endParaRPr lang="en-US" sz="2000" b="1" dirty="0">
              <a:solidFill>
                <a:srgbClr val="C00000"/>
              </a:solidFill>
            </a:endParaRPr>
          </a:p>
        </p:txBody>
      </p:sp>
    </p:spTree>
    <p:extLst>
      <p:ext uri="{BB962C8B-B14F-4D97-AF65-F5344CB8AC3E}">
        <p14:creationId xmlns:p14="http://schemas.microsoft.com/office/powerpoint/2010/main" val="2053686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Thirteen Equals One</a:t>
            </a:r>
          </a:p>
        </p:txBody>
      </p:sp>
      <p:sp>
        <p:nvSpPr>
          <p:cNvPr id="3" name="Content Placeholder 2"/>
          <p:cNvSpPr>
            <a:spLocks noGrp="1"/>
          </p:cNvSpPr>
          <p:nvPr>
            <p:ph idx="1"/>
          </p:nvPr>
        </p:nvSpPr>
        <p:spPr/>
        <p:txBody>
          <a:bodyPr>
            <a:normAutofit lnSpcReduction="10000"/>
          </a:bodyPr>
          <a:lstStyle/>
          <a:p>
            <a:pPr marL="0" indent="0" algn="just">
              <a:lnSpc>
                <a:spcPct val="200000"/>
              </a:lnSpc>
              <a:buNone/>
            </a:pPr>
            <a:r>
              <a:rPr lang="en-US" sz="2200" b="1" dirty="0">
                <a:solidFill>
                  <a:srgbClr val="C00000"/>
                </a:solidFill>
                <a:latin typeface="Times New Roman" panose="02020603050405020304" pitchFamily="18" charset="0"/>
                <a:ea typeface="Times New Roman" panose="02020603050405020304" pitchFamily="18" charset="0"/>
              </a:rPr>
              <a:t> </a:t>
            </a:r>
            <a:r>
              <a:rPr lang="en-US" sz="2200" b="1" dirty="0" smtClean="0">
                <a:solidFill>
                  <a:srgbClr val="C00000"/>
                </a:solidFill>
                <a:latin typeface="Times New Roman" panose="02020603050405020304" pitchFamily="18" charset="0"/>
                <a:ea typeface="Times New Roman" panose="02020603050405020304" pitchFamily="18" charset="0"/>
              </a:rPr>
              <a:t>    That's </a:t>
            </a:r>
            <a:r>
              <a:rPr lang="en-US" sz="2200" b="1" dirty="0">
                <a:solidFill>
                  <a:srgbClr val="C00000"/>
                </a:solidFill>
                <a:latin typeface="Times New Roman" panose="02020603050405020304" pitchFamily="18" charset="0"/>
                <a:ea typeface="Times New Roman" panose="02020603050405020304" pitchFamily="18" charset="0"/>
              </a:rPr>
              <a:t>the trouble, vicar, answered Bill. Its working all right, but I'm afraid that at one o clock it will strike thirteen times and there's nothing I can do about it</a:t>
            </a:r>
            <a:r>
              <a:rPr lang="en-US" sz="2200" b="1" dirty="0" smtClean="0">
                <a:solidFill>
                  <a:srgbClr val="C00000"/>
                </a:solidFill>
                <a:latin typeface="Times New Roman" panose="02020603050405020304" pitchFamily="18" charset="0"/>
                <a:ea typeface="Times New Roman" panose="02020603050405020304" pitchFamily="18" charset="0"/>
              </a:rPr>
              <a:t>.“ We'll </a:t>
            </a:r>
            <a:r>
              <a:rPr lang="en-US" sz="2200" b="1" dirty="0">
                <a:solidFill>
                  <a:srgbClr val="C00000"/>
                </a:solidFill>
                <a:latin typeface="Times New Roman" panose="02020603050405020304" pitchFamily="18" charset="0"/>
                <a:ea typeface="Times New Roman" panose="02020603050405020304" pitchFamily="18" charset="0"/>
              </a:rPr>
              <a:t>get used to that, Bill, said the vicar. "Thirteen is not as good as one, but it's better than nothing. Now let's go downstairs and have a cup of tea.</a:t>
            </a:r>
          </a:p>
        </p:txBody>
      </p:sp>
    </p:spTree>
    <p:extLst>
      <p:ext uri="{BB962C8B-B14F-4D97-AF65-F5344CB8AC3E}">
        <p14:creationId xmlns:p14="http://schemas.microsoft.com/office/powerpoint/2010/main" val="1571608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Thirteen Equals One</a:t>
            </a:r>
            <a:endParaRPr lang="en-US" dirty="0"/>
          </a:p>
        </p:txBody>
      </p:sp>
      <p:sp>
        <p:nvSpPr>
          <p:cNvPr id="3" name="Content Placeholder 2"/>
          <p:cNvSpPr>
            <a:spLocks noGrp="1"/>
          </p:cNvSpPr>
          <p:nvPr>
            <p:ph idx="1"/>
          </p:nvPr>
        </p:nvSpPr>
        <p:spPr/>
        <p:txBody>
          <a:bodyPr>
            <a:normAutofit/>
          </a:bodyPr>
          <a:lstStyle/>
          <a:p>
            <a:pPr algn="just">
              <a:lnSpc>
                <a:spcPct val="200000"/>
              </a:lnSpc>
            </a:pPr>
            <a:r>
              <a:rPr lang="en-US" sz="2200" b="1" dirty="0">
                <a:solidFill>
                  <a:srgbClr val="C00000"/>
                </a:solidFill>
                <a:latin typeface="Times New Roman" panose="02020603050405020304" pitchFamily="18" charset="0"/>
                <a:ea typeface="Times New Roman" panose="02020603050405020304" pitchFamily="18" charset="0"/>
              </a:rPr>
              <a:t> </a:t>
            </a:r>
            <a:r>
              <a:rPr lang="en-US" sz="2200" b="1" dirty="0" smtClean="0">
                <a:solidFill>
                  <a:srgbClr val="0070C0"/>
                </a:solidFill>
                <a:latin typeface="Times New Roman" panose="02020603050405020304" pitchFamily="18" charset="0"/>
                <a:ea typeface="Times New Roman" panose="02020603050405020304" pitchFamily="18" charset="0"/>
              </a:rPr>
              <a:t>Answer these questions in note from to get your points:</a:t>
            </a:r>
          </a:p>
          <a:p>
            <a:pPr marL="457200" indent="-457200" algn="just">
              <a:lnSpc>
                <a:spcPct val="200000"/>
              </a:lnSpc>
              <a:buFont typeface="+mj-lt"/>
              <a:buAutoNum type="arabicPeriod"/>
            </a:pPr>
            <a:r>
              <a:rPr lang="en-US" sz="2200" b="1" dirty="0" smtClean="0">
                <a:solidFill>
                  <a:srgbClr val="C00000"/>
                </a:solidFill>
                <a:latin typeface="Times New Roman" panose="02020603050405020304" pitchFamily="18" charset="0"/>
                <a:ea typeface="Times New Roman" panose="02020603050405020304" pitchFamily="18" charset="0"/>
              </a:rPr>
              <a:t>What woke the vicar up?</a:t>
            </a:r>
          </a:p>
          <a:p>
            <a:pPr algn="just">
              <a:lnSpc>
                <a:spcPct val="200000"/>
              </a:lnSpc>
              <a:buFont typeface="Arial" panose="020B0604020202020204" pitchFamily="34" charset="0"/>
              <a:buChar char="•"/>
            </a:pPr>
            <a:r>
              <a:rPr lang="en-US" sz="2200" b="1" dirty="0" smtClean="0">
                <a:solidFill>
                  <a:srgbClr val="7030A0"/>
                </a:solidFill>
                <a:latin typeface="Times New Roman" panose="02020603050405020304" pitchFamily="18" charset="0"/>
                <a:ea typeface="Times New Roman" panose="02020603050405020304" pitchFamily="18" charset="0"/>
              </a:rPr>
              <a:t>The clock which was striking the hour woke the vicar up.</a:t>
            </a:r>
          </a:p>
          <a:p>
            <a:pPr marL="0" indent="0" algn="just">
              <a:lnSpc>
                <a:spcPct val="200000"/>
              </a:lnSpc>
              <a:buNone/>
            </a:pPr>
            <a:endParaRPr lang="en-US" sz="2200" b="1"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39365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Thirteen Equals One</a:t>
            </a:r>
            <a:endParaRPr lang="en-US" dirty="0"/>
          </a:p>
        </p:txBody>
      </p:sp>
      <p:sp>
        <p:nvSpPr>
          <p:cNvPr id="3" name="Content Placeholder 2"/>
          <p:cNvSpPr>
            <a:spLocks noGrp="1"/>
          </p:cNvSpPr>
          <p:nvPr>
            <p:ph idx="1"/>
          </p:nvPr>
        </p:nvSpPr>
        <p:spPr/>
        <p:txBody>
          <a:bodyPr>
            <a:normAutofit/>
          </a:bodyPr>
          <a:lstStyle/>
          <a:p>
            <a:pPr marL="0" indent="0" algn="just">
              <a:lnSpc>
                <a:spcPct val="200000"/>
              </a:lnSpc>
              <a:buNone/>
            </a:pPr>
            <a:r>
              <a:rPr lang="en-US" sz="2200" b="1" dirty="0" smtClean="0">
                <a:solidFill>
                  <a:srgbClr val="C00000"/>
                </a:solidFill>
                <a:latin typeface="Times New Roman" panose="02020603050405020304" pitchFamily="18" charset="0"/>
                <a:ea typeface="Times New Roman" panose="02020603050405020304" pitchFamily="18" charset="0"/>
              </a:rPr>
              <a:t>2. What was the time?</a:t>
            </a:r>
          </a:p>
          <a:p>
            <a:pPr algn="just">
              <a:lnSpc>
                <a:spcPct val="200000"/>
              </a:lnSpc>
              <a:buFont typeface="Arial" panose="020B0604020202020204" pitchFamily="34" charset="0"/>
              <a:buChar char="•"/>
            </a:pPr>
            <a:r>
              <a:rPr lang="en-US" sz="2200" b="1" dirty="0" smtClean="0">
                <a:solidFill>
                  <a:srgbClr val="7030A0"/>
                </a:solidFill>
                <a:latin typeface="Times New Roman" panose="02020603050405020304" pitchFamily="18" charset="0"/>
                <a:ea typeface="Times New Roman" panose="02020603050405020304" pitchFamily="18" charset="0"/>
              </a:rPr>
              <a:t>It was one O’clock .</a:t>
            </a:r>
          </a:p>
          <a:p>
            <a:pPr marL="0" indent="0" algn="just">
              <a:lnSpc>
                <a:spcPct val="200000"/>
              </a:lnSpc>
              <a:buNone/>
            </a:pPr>
            <a:r>
              <a:rPr lang="en-US" sz="2200" b="1" dirty="0" smtClean="0">
                <a:solidFill>
                  <a:srgbClr val="C00000"/>
                </a:solidFill>
                <a:latin typeface="Times New Roman" panose="02020603050405020304" pitchFamily="18" charset="0"/>
                <a:ea typeface="Times New Roman" panose="02020603050405020304" pitchFamily="18" charset="0"/>
              </a:rPr>
              <a:t>3. How many times did the clock strike?</a:t>
            </a:r>
          </a:p>
          <a:p>
            <a:pPr algn="just">
              <a:lnSpc>
                <a:spcPct val="200000"/>
              </a:lnSpc>
              <a:buFont typeface="Arial" panose="020B0604020202020204" pitchFamily="34" charset="0"/>
              <a:buChar char="•"/>
            </a:pPr>
            <a:r>
              <a:rPr lang="en-US" sz="2200" b="1" dirty="0" smtClean="0">
                <a:solidFill>
                  <a:srgbClr val="7030A0"/>
                </a:solidFill>
                <a:latin typeface="Times New Roman" panose="02020603050405020304" pitchFamily="18" charset="0"/>
                <a:ea typeface="Times New Roman" panose="02020603050405020304" pitchFamily="18" charset="0"/>
              </a:rPr>
              <a:t>It struck thirteen times.</a:t>
            </a:r>
            <a:endParaRPr lang="en-US" sz="2200" b="1"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79382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Thirteen Equals One</a:t>
            </a:r>
            <a:endParaRPr lang="en-US" dirty="0"/>
          </a:p>
        </p:txBody>
      </p:sp>
      <p:sp>
        <p:nvSpPr>
          <p:cNvPr id="3" name="Content Placeholder 2"/>
          <p:cNvSpPr>
            <a:spLocks noGrp="1"/>
          </p:cNvSpPr>
          <p:nvPr>
            <p:ph idx="1"/>
          </p:nvPr>
        </p:nvSpPr>
        <p:spPr/>
        <p:txBody>
          <a:bodyPr>
            <a:normAutofit/>
          </a:bodyPr>
          <a:lstStyle/>
          <a:p>
            <a:pPr marL="0" indent="0" algn="just">
              <a:lnSpc>
                <a:spcPct val="200000"/>
              </a:lnSpc>
              <a:buNone/>
            </a:pPr>
            <a:r>
              <a:rPr lang="en-US" sz="2200" b="1" dirty="0" smtClean="0">
                <a:solidFill>
                  <a:srgbClr val="C00000"/>
                </a:solidFill>
                <a:latin typeface="Times New Roman" panose="02020603050405020304" pitchFamily="18" charset="0"/>
                <a:ea typeface="Times New Roman" panose="02020603050405020304" pitchFamily="18" charset="0"/>
              </a:rPr>
              <a:t>4. Where did the vicar go ?</a:t>
            </a:r>
          </a:p>
          <a:p>
            <a:pPr algn="just">
              <a:lnSpc>
                <a:spcPct val="200000"/>
              </a:lnSpc>
              <a:buFont typeface="Arial" panose="020B0604020202020204" pitchFamily="34" charset="0"/>
              <a:buChar char="•"/>
            </a:pPr>
            <a:r>
              <a:rPr lang="en-US" sz="2200" b="1" dirty="0" smtClean="0">
                <a:solidFill>
                  <a:srgbClr val="7030A0"/>
                </a:solidFill>
                <a:latin typeface="Times New Roman" panose="02020603050405020304" pitchFamily="18" charset="0"/>
                <a:ea typeface="Times New Roman" panose="02020603050405020304" pitchFamily="18" charset="0"/>
              </a:rPr>
              <a:t>The vicar went up into the clock tower to see what was going on.</a:t>
            </a:r>
          </a:p>
          <a:p>
            <a:pPr marL="0" indent="0" algn="just">
              <a:lnSpc>
                <a:spcPct val="200000"/>
              </a:lnSpc>
              <a:buNone/>
            </a:pPr>
            <a:r>
              <a:rPr lang="en-US" sz="2200" b="1" dirty="0" smtClean="0">
                <a:solidFill>
                  <a:srgbClr val="C00000"/>
                </a:solidFill>
                <a:latin typeface="Times New Roman" panose="02020603050405020304" pitchFamily="18" charset="0"/>
                <a:ea typeface="Times New Roman" panose="02020603050405020304" pitchFamily="18" charset="0"/>
              </a:rPr>
              <a:t>5. What did he take with him?</a:t>
            </a:r>
          </a:p>
          <a:p>
            <a:pPr algn="just">
              <a:lnSpc>
                <a:spcPct val="200000"/>
              </a:lnSpc>
              <a:buFont typeface="Arial" panose="020B0604020202020204" pitchFamily="34" charset="0"/>
              <a:buChar char="•"/>
            </a:pPr>
            <a:r>
              <a:rPr lang="en-US" sz="2200" b="1" dirty="0" smtClean="0">
                <a:solidFill>
                  <a:srgbClr val="7030A0"/>
                </a:solidFill>
                <a:latin typeface="Times New Roman" panose="02020603050405020304" pitchFamily="18" charset="0"/>
                <a:ea typeface="Times New Roman" panose="02020603050405020304" pitchFamily="18" charset="0"/>
              </a:rPr>
              <a:t>He took with him a torchlight.</a:t>
            </a:r>
            <a:endParaRPr lang="en-US" sz="2200" b="1"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300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Thirteen Equals One</a:t>
            </a:r>
            <a:endParaRPr lang="en-US" dirty="0"/>
          </a:p>
        </p:txBody>
      </p:sp>
      <p:sp>
        <p:nvSpPr>
          <p:cNvPr id="3" name="Content Placeholder 2"/>
          <p:cNvSpPr>
            <a:spLocks noGrp="1"/>
          </p:cNvSpPr>
          <p:nvPr>
            <p:ph idx="1"/>
          </p:nvPr>
        </p:nvSpPr>
        <p:spPr/>
        <p:txBody>
          <a:bodyPr>
            <a:normAutofit/>
          </a:bodyPr>
          <a:lstStyle/>
          <a:p>
            <a:pPr marL="0" indent="0" algn="just">
              <a:lnSpc>
                <a:spcPct val="200000"/>
              </a:lnSpc>
              <a:buNone/>
            </a:pPr>
            <a:r>
              <a:rPr lang="en-US" sz="2200" b="1" dirty="0" smtClean="0">
                <a:solidFill>
                  <a:srgbClr val="C00000"/>
                </a:solidFill>
                <a:latin typeface="Times New Roman" panose="02020603050405020304" pitchFamily="18" charset="0"/>
                <a:ea typeface="Times New Roman" panose="02020603050405020304" pitchFamily="18" charset="0"/>
              </a:rPr>
              <a:t>6. Whom did he see in the clock tower?</a:t>
            </a:r>
          </a:p>
          <a:p>
            <a:pPr algn="just">
              <a:lnSpc>
                <a:spcPct val="200000"/>
              </a:lnSpc>
              <a:buFont typeface="Arial" panose="020B0604020202020204" pitchFamily="34" charset="0"/>
              <a:buChar char="•"/>
            </a:pPr>
            <a:r>
              <a:rPr lang="en-US" sz="2200" b="1" dirty="0" smtClean="0">
                <a:solidFill>
                  <a:srgbClr val="7030A0"/>
                </a:solidFill>
                <a:latin typeface="Times New Roman" panose="02020603050405020304" pitchFamily="18" charset="0"/>
                <a:ea typeface="Times New Roman" panose="02020603050405020304" pitchFamily="18" charset="0"/>
              </a:rPr>
              <a:t>He saw Bill Wilkins the local grocer.</a:t>
            </a:r>
          </a:p>
          <a:p>
            <a:pPr marL="0" indent="0" algn="just">
              <a:lnSpc>
                <a:spcPct val="200000"/>
              </a:lnSpc>
              <a:buNone/>
            </a:pPr>
            <a:r>
              <a:rPr lang="en-US" sz="2200" b="1" dirty="0" smtClean="0">
                <a:solidFill>
                  <a:srgbClr val="C00000"/>
                </a:solidFill>
                <a:latin typeface="Times New Roman" panose="02020603050405020304" pitchFamily="18" charset="0"/>
                <a:ea typeface="Times New Roman" panose="02020603050405020304" pitchFamily="18" charset="0"/>
              </a:rPr>
              <a:t>7. What did Bill Wilkins say he was trying to do?</a:t>
            </a:r>
          </a:p>
          <a:p>
            <a:pPr algn="just">
              <a:lnSpc>
                <a:spcPct val="200000"/>
              </a:lnSpc>
              <a:buFont typeface="Arial" panose="020B0604020202020204" pitchFamily="34" charset="0"/>
              <a:buChar char="•"/>
            </a:pPr>
            <a:r>
              <a:rPr lang="en-US" sz="2200" b="1" dirty="0" smtClean="0">
                <a:solidFill>
                  <a:srgbClr val="7030A0"/>
                </a:solidFill>
                <a:latin typeface="Times New Roman" panose="02020603050405020304" pitchFamily="18" charset="0"/>
                <a:ea typeface="Times New Roman" panose="02020603050405020304" pitchFamily="18" charset="0"/>
              </a:rPr>
              <a:t>He said that he was trying to repair the bell.</a:t>
            </a:r>
            <a:endParaRPr lang="en-US" sz="2200" b="1"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05105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Override1.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2.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3.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4.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5.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6.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7.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8.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ppt/theme/themeOverride9.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docProps/app.xml><?xml version="1.0" encoding="utf-8"?>
<Properties xmlns="http://schemas.openxmlformats.org/officeDocument/2006/extended-properties" xmlns:vt="http://schemas.openxmlformats.org/officeDocument/2006/docPropsVTypes">
  <Template/>
  <TotalTime>552</TotalTime>
  <Words>585</Words>
  <Application>Microsoft Office PowerPoint</Application>
  <PresentationFormat>مخصص</PresentationFormat>
  <Paragraphs>46</Paragraphs>
  <Slides>14</Slides>
  <Notes>0</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Ion Boardroom</vt:lpstr>
      <vt:lpstr>عرض تقديمي في PowerPoint</vt:lpstr>
      <vt:lpstr>Thirteen Equals One</vt:lpstr>
      <vt:lpstr>Thirteen Equals One</vt:lpstr>
      <vt:lpstr>Thirteen Equals One</vt:lpstr>
      <vt:lpstr>Thirteen Equals One</vt:lpstr>
      <vt:lpstr>Thirteen Equals One</vt:lpstr>
      <vt:lpstr>Thirteen Equals One</vt:lpstr>
      <vt:lpstr>Thirteen Equals One</vt:lpstr>
      <vt:lpstr>Thirteen Equals One</vt:lpstr>
      <vt:lpstr>Thirteen Equals One</vt:lpstr>
      <vt:lpstr>Thirteen Equals One</vt:lpstr>
      <vt:lpstr>Thirteen Equals One</vt:lpstr>
      <vt:lpstr>Thirteen Equals One</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Maher</cp:lastModifiedBy>
  <cp:revision>22</cp:revision>
  <dcterms:created xsi:type="dcterms:W3CDTF">2021-01-14T21:29:19Z</dcterms:created>
  <dcterms:modified xsi:type="dcterms:W3CDTF">2021-06-21T09:31:06Z</dcterms:modified>
</cp:coreProperties>
</file>