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56" r:id="rId2"/>
    <p:sldId id="257" r:id="rId3"/>
    <p:sldId id="258" r:id="rId4"/>
    <p:sldId id="259" r:id="rId5"/>
    <p:sldId id="260" r:id="rId6"/>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71" d="100"/>
          <a:sy n="71" d="100"/>
        </p:scale>
        <p:origin x="-113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 /><Relationship Id="rId3" Type="http://schemas.openxmlformats.org/officeDocument/2006/relationships/slide" Target="slides/slide2.xml" /><Relationship Id="rId7" Type="http://schemas.openxmlformats.org/officeDocument/2006/relationships/presProps" Target="presProp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5" Type="http://schemas.openxmlformats.org/officeDocument/2006/relationships/slide" Target="slides/slide4.xml" /><Relationship Id="rId10" Type="http://schemas.openxmlformats.org/officeDocument/2006/relationships/tableStyles" Target="tableStyles.xml" /><Relationship Id="rId4" Type="http://schemas.openxmlformats.org/officeDocument/2006/relationships/slide" Target="slides/slide3.xml" /><Relationship Id="rId9" Type="http://schemas.openxmlformats.org/officeDocument/2006/relationships/theme" Target="theme/theme1.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ar-SA"/>
              <a:t>انقر لتحرير نمط العنوان الرئيسي</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1B8ABB09-4A1D-463E-8065-109CC2B7EFAA}" type="datetimeFigureOut">
              <a:rPr lang="ar-SA" smtClean="0"/>
              <a:t>09/08/1446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Date Placeholder 3"/>
          <p:cNvSpPr>
            <a:spLocks noGrp="1"/>
          </p:cNvSpPr>
          <p:nvPr>
            <p:ph type="dt" sz="half" idx="10"/>
          </p:nvPr>
        </p:nvSpPr>
        <p:spPr/>
        <p:txBody>
          <a:bodyPr/>
          <a:lstStyle/>
          <a:p>
            <a:fld id="{1B8ABB09-4A1D-463E-8065-109CC2B7EFAA}" type="datetimeFigureOut">
              <a:rPr lang="ar-SA" smtClean="0"/>
              <a:t>09/08/1446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ar-SA"/>
              <a:t>انقر لتحرير نمط العنوان الرئيسي</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Date Placeholder 3"/>
          <p:cNvSpPr>
            <a:spLocks noGrp="1"/>
          </p:cNvSpPr>
          <p:nvPr>
            <p:ph type="dt" sz="half" idx="10"/>
          </p:nvPr>
        </p:nvSpPr>
        <p:spPr/>
        <p:txBody>
          <a:bodyPr/>
          <a:lstStyle/>
          <a:p>
            <a:fld id="{1B8ABB09-4A1D-463E-8065-109CC2B7EFAA}" type="datetimeFigureOut">
              <a:rPr lang="ar-SA" smtClean="0"/>
              <a:t>09/08/1446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العنوان الرئيسي</a:t>
            </a:r>
            <a:endParaRPr lang="en-US"/>
          </a:p>
        </p:txBody>
      </p:sp>
      <p:sp>
        <p:nvSpPr>
          <p:cNvPr id="3" name="Content Placeholder 2"/>
          <p:cNvSpPr>
            <a:spLocks noGrp="1"/>
          </p:cNvSpPr>
          <p:nvPr>
            <p:ph idx="1"/>
          </p:nvPr>
        </p:nvSpPr>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Date Placeholder 3"/>
          <p:cNvSpPr>
            <a:spLocks noGrp="1"/>
          </p:cNvSpPr>
          <p:nvPr>
            <p:ph type="dt" sz="half" idx="10"/>
          </p:nvPr>
        </p:nvSpPr>
        <p:spPr/>
        <p:txBody>
          <a:bodyPr/>
          <a:lstStyle/>
          <a:p>
            <a:fld id="{1B8ABB09-4A1D-463E-8065-109CC2B7EFAA}" type="datetimeFigureOut">
              <a:rPr lang="ar-SA" smtClean="0"/>
              <a:t>09/08/1446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ar-SA"/>
              <a:t>انقر لتحرير نمط العنوان الرئيسي</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النص الرئيسي</a:t>
            </a:r>
          </a:p>
        </p:txBody>
      </p:sp>
      <p:sp>
        <p:nvSpPr>
          <p:cNvPr id="4" name="Date Placeholder 3"/>
          <p:cNvSpPr>
            <a:spLocks noGrp="1"/>
          </p:cNvSpPr>
          <p:nvPr>
            <p:ph type="dt" sz="half" idx="10"/>
          </p:nvPr>
        </p:nvSpPr>
        <p:spPr/>
        <p:txBody>
          <a:bodyPr/>
          <a:lstStyle/>
          <a:p>
            <a:fld id="{1B8ABB09-4A1D-463E-8065-109CC2B7EFAA}" type="datetimeFigureOut">
              <a:rPr lang="ar-SA" smtClean="0"/>
              <a:t>09/08/1446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العنوان الرئيسي</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Date Placeholder 4"/>
          <p:cNvSpPr>
            <a:spLocks noGrp="1"/>
          </p:cNvSpPr>
          <p:nvPr>
            <p:ph type="dt" sz="half" idx="10"/>
          </p:nvPr>
        </p:nvSpPr>
        <p:spPr/>
        <p:txBody>
          <a:bodyPr/>
          <a:lstStyle/>
          <a:p>
            <a:fld id="{1B8ABB09-4A1D-463E-8065-109CC2B7EFAA}" type="datetimeFigureOut">
              <a:rPr lang="ar-SA" smtClean="0"/>
              <a:t>09/08/1446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a:t>انقر لتحرير نمط العنوان الرئيسي</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7" name="Date Placeholder 6"/>
          <p:cNvSpPr>
            <a:spLocks noGrp="1"/>
          </p:cNvSpPr>
          <p:nvPr>
            <p:ph type="dt" sz="half" idx="10"/>
          </p:nvPr>
        </p:nvSpPr>
        <p:spPr/>
        <p:txBody>
          <a:bodyPr/>
          <a:lstStyle/>
          <a:p>
            <a:fld id="{1B8ABB09-4A1D-463E-8065-109CC2B7EFAA}" type="datetimeFigureOut">
              <a:rPr lang="ar-SA" smtClean="0"/>
              <a:t>09/08/1446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العنوان الرئيسي</a:t>
            </a:r>
            <a:endParaRPr lang="en-US"/>
          </a:p>
        </p:txBody>
      </p:sp>
      <p:sp>
        <p:nvSpPr>
          <p:cNvPr id="3" name="Date Placeholder 2"/>
          <p:cNvSpPr>
            <a:spLocks noGrp="1"/>
          </p:cNvSpPr>
          <p:nvPr>
            <p:ph type="dt" sz="half" idx="10"/>
          </p:nvPr>
        </p:nvSpPr>
        <p:spPr/>
        <p:txBody>
          <a:bodyPr/>
          <a:lstStyle/>
          <a:p>
            <a:fld id="{1B8ABB09-4A1D-463E-8065-109CC2B7EFAA}" type="datetimeFigureOut">
              <a:rPr lang="ar-SA" smtClean="0"/>
              <a:t>09/08/1446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ABB09-4A1D-463E-8065-109CC2B7EFAA}" type="datetimeFigureOut">
              <a:rPr lang="ar-SA" smtClean="0"/>
              <a:t>09/08/1446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ar-SA"/>
              <a:t>انقر لتحرير نمط العنوان الرئيسي</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Date Placeholder 4"/>
          <p:cNvSpPr>
            <a:spLocks noGrp="1"/>
          </p:cNvSpPr>
          <p:nvPr>
            <p:ph type="dt" sz="half" idx="10"/>
          </p:nvPr>
        </p:nvSpPr>
        <p:spPr/>
        <p:txBody>
          <a:bodyPr/>
          <a:lstStyle/>
          <a:p>
            <a:fld id="{1B8ABB09-4A1D-463E-8065-109CC2B7EFAA}" type="datetimeFigureOut">
              <a:rPr lang="ar-SA" smtClean="0"/>
              <a:t>09/08/1446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
        <p:nvSpPr>
          <p:cNvPr id="9" name="Content Placeholder 8"/>
          <p:cNvSpPr>
            <a:spLocks noGrp="1"/>
          </p:cNvSpPr>
          <p:nvPr>
            <p:ph sz="quarter" idx="13"/>
          </p:nvPr>
        </p:nvSpPr>
        <p:spPr>
          <a:xfrm>
            <a:off x="304800" y="381000"/>
            <a:ext cx="7772400" cy="4942840"/>
          </a:xfrm>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ar-SA"/>
              <a:t>انقر لتحرير نمط العنوان الرئيسي</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a:t>انقر فوق الأيقونة لإضافة صورة</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8" name="Date Placeholder 7"/>
          <p:cNvSpPr>
            <a:spLocks noGrp="1"/>
          </p:cNvSpPr>
          <p:nvPr>
            <p:ph type="dt" sz="half" idx="10"/>
          </p:nvPr>
        </p:nvSpPr>
        <p:spPr/>
        <p:txBody>
          <a:bodyPr/>
          <a:lstStyle/>
          <a:p>
            <a:fld id="{1B8ABB09-4A1D-463E-8065-109CC2B7EFAA}" type="datetimeFigureOut">
              <a:rPr lang="ar-SA" smtClean="0"/>
              <a:t>09/08/1446</a:t>
            </a:fld>
            <a:endParaRPr lang="ar-SA"/>
          </a:p>
        </p:txBody>
      </p:sp>
      <p:sp>
        <p:nvSpPr>
          <p:cNvPr id="9" name="Slide Number Placeholder 8"/>
          <p:cNvSpPr>
            <a:spLocks noGrp="1"/>
          </p:cNvSpPr>
          <p:nvPr>
            <p:ph type="sldNum" sz="quarter" idx="11"/>
          </p:nvPr>
        </p:nvSpPr>
        <p:spPr/>
        <p:txBody>
          <a:bodyPr/>
          <a:lstStyle/>
          <a:p>
            <a:fld id="{0B34F065-1154-456A-91E3-76DE8E75E17B}" type="slidenum">
              <a:rPr lang="ar-SA" smtClean="0"/>
              <a:t>‹#›</a:t>
            </a:fld>
            <a:endParaRPr lang="ar-SA"/>
          </a:p>
        </p:txBody>
      </p:sp>
      <p:sp>
        <p:nvSpPr>
          <p:cNvPr id="10" name="Footer Placeholder 9"/>
          <p:cNvSpPr>
            <a:spLocks noGrp="1"/>
          </p:cNvSpPr>
          <p:nvPr>
            <p:ph type="ftr" sz="quarter" idx="12"/>
          </p:nvPr>
        </p:nvSpPr>
        <p:spPr/>
        <p:txBody>
          <a:bodyPr/>
          <a:lstStyle/>
          <a:p>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ar-SA"/>
              <a:t>انقر لتحرير نمط العنوان الرئيسي</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0B34F065-1154-456A-91E3-76DE8E75E17B}" type="slidenum">
              <a:rPr lang="ar-SA" smtClean="0"/>
              <a:t>‹#›</a:t>
            </a:fld>
            <a:endParaRPr lang="ar-SA"/>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ar-SA"/>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1B8ABB09-4A1D-463E-8065-109CC2B7EFAA}" type="datetimeFigureOut">
              <a:rPr lang="ar-SA" smtClean="0"/>
              <a:t>09/08/1446</a:t>
            </a:fld>
            <a:endParaRPr lang="ar-SA"/>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1"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r" defTabSz="914400" rtl="1"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r" defTabSz="914400" rtl="1"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r" defTabSz="914400" rtl="1"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r" defTabSz="914400" rtl="1"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r" defTabSz="914400" rtl="1"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r" defTabSz="914400" rtl="1"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r" defTabSz="914400" rtl="1"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r" defTabSz="914400" rtl="1"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r" defTabSz="914400" rtl="1"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827585" y="1700808"/>
            <a:ext cx="7219136" cy="2709828"/>
          </a:xfrm>
        </p:spPr>
        <p:txBody>
          <a:bodyPr/>
          <a:lstStyle/>
          <a:p>
            <a:pPr algn="ctr"/>
            <a:r>
              <a:rPr lang="en-US" dirty="0"/>
              <a:t>Using online rather than Print Versions  </a:t>
            </a:r>
            <a:endParaRPr lang="ar-IQ" dirty="0"/>
          </a:p>
        </p:txBody>
      </p:sp>
    </p:spTree>
    <p:extLst>
      <p:ext uri="{BB962C8B-B14F-4D97-AF65-F5344CB8AC3E}">
        <p14:creationId xmlns:p14="http://schemas.microsoft.com/office/powerpoint/2010/main" val="17676679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692696"/>
            <a:ext cx="7620000" cy="5708104"/>
          </a:xfrm>
        </p:spPr>
        <p:txBody>
          <a:bodyPr>
            <a:normAutofit lnSpcReduction="10000"/>
          </a:bodyPr>
          <a:lstStyle/>
          <a:p>
            <a:pPr algn="just" rtl="0"/>
            <a:r>
              <a:rPr lang="en-US" sz="1800" b="1" dirty="0"/>
              <a:t>Using Online Rather Than Print Versions </a:t>
            </a:r>
          </a:p>
          <a:p>
            <a:pPr algn="just" rtl="0"/>
            <a:r>
              <a:rPr lang="en-US" sz="1800" dirty="0"/>
              <a:t>Online versions of articles offer advantages, but they also present problems. On the plus side, you can view them almost instantly on the computer monitor. You can save or print an abstract or article without the hassle of photocopying, and you can even download material to your flash drive and, where appropriate, insert it into your paper. However, keep these issues in mind: </a:t>
            </a:r>
          </a:p>
          <a:p>
            <a:pPr algn="just" rtl="0"/>
            <a:r>
              <a:rPr lang="en-US" sz="1800" dirty="0"/>
              <a:t>• The text may differ from the original printed version and may even be a digest. Therefore, cite the Internet source to avoid giving the appearance of citing from the printed version. There are often major differences between the print version of an article in USA Today and the one found on their companion website. Cite the correct one in your Works Cited. </a:t>
            </a:r>
          </a:p>
          <a:p>
            <a:pPr algn="just" rtl="0"/>
            <a:r>
              <a:rPr lang="en-US" sz="1800" dirty="0"/>
              <a:t>• Online abstracts may not accurately represent the full article. In fact, some abstracts are not written by the author at all but by an editorial staff. Therefore, resist the desire to quote from the abstract and, instead, write a paraphrase of it—or, better, find the full text and cite from it (see also pages 89–90). </a:t>
            </a:r>
          </a:p>
          <a:p>
            <a:pPr algn="just" rtl="0"/>
            <a:r>
              <a:rPr lang="en-US" sz="1800" dirty="0"/>
              <a:t>• You may need to subscribe (at a modest cost) to some sites. A company has the right to make demands before giving you access. However, your school library can often provide you with access to the sites most suitable for your research. </a:t>
            </a:r>
            <a:endParaRPr lang="ar-IQ" sz="1800" dirty="0"/>
          </a:p>
        </p:txBody>
      </p:sp>
    </p:spTree>
    <p:extLst>
      <p:ext uri="{BB962C8B-B14F-4D97-AF65-F5344CB8AC3E}">
        <p14:creationId xmlns:p14="http://schemas.microsoft.com/office/powerpoint/2010/main" val="7963695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764704"/>
            <a:ext cx="7620000" cy="5636096"/>
          </a:xfrm>
        </p:spPr>
        <p:txBody>
          <a:bodyPr/>
          <a:lstStyle/>
          <a:p>
            <a:pPr algn="just" rtl="0"/>
            <a:r>
              <a:rPr lang="en-US" b="1" dirty="0"/>
              <a:t>Avoiding “Cut-and-Paste” Plagiarism</a:t>
            </a:r>
          </a:p>
          <a:p>
            <a:pPr algn="just" rtl="0"/>
            <a:r>
              <a:rPr lang="en-US" sz="2800" dirty="0"/>
              <a:t>Instead of pasting the content directly from the website, Sherri noted only the factual information contained on the site that was relevant to her paper, namely the valuable advice on in-pool and out-of-pool training techniques, training, stretching, and calisthenics, in addition to promoting particular supplements. By critically evaluating the source and noting only the particular facts that are relevant, you can avoid the common pitfall of “cut-and-paste” plagiarism.</a:t>
            </a:r>
            <a:endParaRPr lang="ar-IQ" sz="2800" dirty="0"/>
          </a:p>
        </p:txBody>
      </p:sp>
    </p:spTree>
    <p:extLst>
      <p:ext uri="{BB962C8B-B14F-4D97-AF65-F5344CB8AC3E}">
        <p14:creationId xmlns:p14="http://schemas.microsoft.com/office/powerpoint/2010/main" val="33343734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836712"/>
            <a:ext cx="7620000" cy="5564088"/>
          </a:xfrm>
        </p:spPr>
        <p:txBody>
          <a:bodyPr>
            <a:normAutofit fontScale="92500" lnSpcReduction="20000"/>
          </a:bodyPr>
          <a:lstStyle/>
          <a:p>
            <a:pPr algn="just" rtl="0"/>
            <a:r>
              <a:rPr lang="en-US" b="1" dirty="0"/>
              <a:t>Evaluating Online Sources </a:t>
            </a:r>
          </a:p>
          <a:p>
            <a:pPr algn="just" rtl="0"/>
            <a:r>
              <a:rPr lang="en-US" dirty="0"/>
              <a:t>The Internet and other online sources supply huge amounts of material, some of it excellent and some not so good. You must make judgments about the validity and veracity of these materials. In addition to your commonsense judgment, here are a few guidelines: 1. Prefer the .</a:t>
            </a:r>
            <a:r>
              <a:rPr lang="en-US" dirty="0" err="1"/>
              <a:t>edu</a:t>
            </a:r>
            <a:r>
              <a:rPr lang="en-US" dirty="0"/>
              <a:t> and .org sites. Usually, these are domains developed by an educational institution, such as Ohio State University, or by a professional organization, such as the American Philosophical Association. Of course, .</a:t>
            </a:r>
            <a:r>
              <a:rPr lang="en-US" dirty="0" err="1"/>
              <a:t>edu</a:t>
            </a:r>
            <a:r>
              <a:rPr lang="en-US" dirty="0"/>
              <a:t> sites also include many student papers, which can include unreliable information. </a:t>
            </a:r>
          </a:p>
          <a:p>
            <a:pPr algn="just" rtl="0"/>
            <a:r>
              <a:rPr lang="en-US" dirty="0"/>
              <a:t>2. The .</a:t>
            </a:r>
            <a:r>
              <a:rPr lang="en-US" dirty="0" err="1"/>
              <a:t>gov</a:t>
            </a:r>
            <a:r>
              <a:rPr lang="en-US" dirty="0"/>
              <a:t> (government) and .mil (military) sites are generally considered to be reliable, but look closely at any information that involves politically sensitive materials. </a:t>
            </a:r>
          </a:p>
          <a:p>
            <a:pPr algn="just" rtl="0"/>
            <a:r>
              <a:rPr lang="en-US" dirty="0"/>
              <a:t>3. The .com (commercial) sites are generally developed by for profit organizations. Keep in mind that (a) they are selling advertising space, (b) they often charge you for access to their files, (c) they can be ISP sites (Internet Service Provider) that people pay to use and to post their “material.” Although some .com sites contain good information (for example, reputable newspaper and magazine sites), use these sites with caution unless you can verify their reliability.</a:t>
            </a:r>
            <a:endParaRPr lang="ar-IQ" dirty="0"/>
          </a:p>
        </p:txBody>
      </p:sp>
    </p:spTree>
    <p:extLst>
      <p:ext uri="{BB962C8B-B14F-4D97-AF65-F5344CB8AC3E}">
        <p14:creationId xmlns:p14="http://schemas.microsoft.com/office/powerpoint/2010/main" val="23384462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548680"/>
            <a:ext cx="7620000" cy="5852120"/>
          </a:xfrm>
        </p:spPr>
        <p:txBody>
          <a:bodyPr>
            <a:normAutofit lnSpcReduction="10000"/>
          </a:bodyPr>
          <a:lstStyle/>
          <a:p>
            <a:pPr algn="just" rtl="0"/>
            <a:r>
              <a:rPr lang="en-US" dirty="0"/>
              <a:t>4. Look for the professional affiliation of the writer, which you will find in the opening credits or an e-mail address. Search for the writer’s home page: Type the writer’s name into a search engine to see how many results are listed, including a list of his or her books. If you find no information on the writer, you will need to rely on a sponsored website. That is, if the site is not sponsored by an organization or institution, you should probably abandon the source and look elsewhere. </a:t>
            </a:r>
          </a:p>
          <a:p>
            <a:pPr algn="just" rtl="0"/>
            <a:r>
              <a:rPr lang="en-US" dirty="0"/>
              <a:t>5. Look for a bibliography that accompanies the article, which will indicate the scholarly nature of this writer’s work. </a:t>
            </a:r>
          </a:p>
          <a:p>
            <a:pPr algn="just" rtl="0"/>
            <a:r>
              <a:rPr lang="en-US" dirty="0"/>
              <a:t>6. Usenet discussion groups offer valuable information at times, but some articles lack sound, fundamental reasoning, or evidence to support the opinions. </a:t>
            </a:r>
          </a:p>
          <a:p>
            <a:pPr algn="just" rtl="0"/>
            <a:r>
              <a:rPr lang="en-US" dirty="0"/>
              <a:t>7. Look for the timeliness of the information on the site. Check dates of publication and how often the information is updated.</a:t>
            </a:r>
          </a:p>
          <a:p>
            <a:pPr algn="just" rtl="0"/>
            <a:r>
              <a:rPr lang="en-US" dirty="0"/>
              <a:t> 8. Treat e-mail messages as mail, not scholarly articles. A similar rule applies to chat.</a:t>
            </a:r>
            <a:endParaRPr lang="ar-IQ" dirty="0"/>
          </a:p>
        </p:txBody>
      </p:sp>
    </p:spTree>
    <p:extLst>
      <p:ext uri="{BB962C8B-B14F-4D97-AF65-F5344CB8AC3E}">
        <p14:creationId xmlns:p14="http://schemas.microsoft.com/office/powerpoint/2010/main" val="405694878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تجاور">
  <a:themeElements>
    <a:clrScheme name="تجاور">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تجاور">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0</TotalTime>
  <Words>788</Words>
  <Application>Microsoft Office PowerPoint</Application>
  <PresentationFormat>عرض على الشاشة (4:3)</PresentationFormat>
  <Paragraphs>17</Paragraphs>
  <Slides>5</Slides>
  <Notes>0</Notes>
  <HiddenSlides>0</HiddenSlides>
  <MMClips>0</MMClips>
  <ScaleCrop>false</ScaleCrop>
  <HeadingPairs>
    <vt:vector size="4" baseType="variant">
      <vt:variant>
        <vt:lpstr>نسق</vt:lpstr>
      </vt:variant>
      <vt:variant>
        <vt:i4>1</vt:i4>
      </vt:variant>
      <vt:variant>
        <vt:lpstr>عناوين الشرائح</vt:lpstr>
      </vt:variant>
      <vt:variant>
        <vt:i4>5</vt:i4>
      </vt:variant>
    </vt:vector>
  </HeadingPairs>
  <TitlesOfParts>
    <vt:vector size="6" baseType="lpstr">
      <vt:lpstr>تجاور</vt:lpstr>
      <vt:lpstr>Using online rather than Print Versions  </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Using online rather than Print Versions  </dc:title>
  <dc:creator>دار الاصلي للحاسبات</dc:creator>
  <cp:lastModifiedBy>nada.hindi87@gmail.com</cp:lastModifiedBy>
  <cp:revision>2</cp:revision>
  <dcterms:created xsi:type="dcterms:W3CDTF">2025-02-06T18:58:41Z</dcterms:created>
  <dcterms:modified xsi:type="dcterms:W3CDTF">2025-02-07T17:57:00Z</dcterms:modified>
</cp:coreProperties>
</file>