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76"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89" d="100"/>
          <a:sy n="89" d="100"/>
        </p:scale>
        <p:origin x="-930"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0D31F3D-0521-4608-AA84-367134391E81}" type="datetimeFigureOut">
              <a:rPr lang="ar-SA" smtClean="0"/>
              <a:t>13/11/1445</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B0AEB1D-F67C-494F-85A6-8117136E392B}" type="slidenum">
              <a:rPr lang="ar-SA" smtClean="0"/>
              <a:t>‹#›</a:t>
            </a:fld>
            <a:endParaRPr lang="ar-SA"/>
          </a:p>
        </p:txBody>
      </p:sp>
    </p:spTree>
    <p:extLst>
      <p:ext uri="{BB962C8B-B14F-4D97-AF65-F5344CB8AC3E}">
        <p14:creationId xmlns:p14="http://schemas.microsoft.com/office/powerpoint/2010/main" val="231433365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783C292C-59EA-4E6E-864D-F8863736E06D}" type="datetimeFigureOut">
              <a:rPr lang="ar-SA" smtClean="0"/>
              <a:t>13/11/1445</a:t>
            </a:fld>
            <a:endParaRPr lang="ar-SA"/>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2A0C182E-17FE-4E5E-BE64-C6BBB0F54B37}"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783C292C-59EA-4E6E-864D-F8863736E06D}" type="datetimeFigureOut">
              <a:rPr lang="ar-SA" smtClean="0"/>
              <a:t>13/11/1445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الأيقونة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783C292C-59EA-4E6E-864D-F8863736E06D}" type="datetimeFigureOut">
              <a:rPr lang="ar-SA" smtClean="0"/>
              <a:t>13/11/1445</a:t>
            </a:fld>
            <a:endParaRPr lang="ar-SA"/>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2A0C182E-17FE-4E5E-BE64-C6BBB0F54B37}" type="slidenum">
              <a:rPr lang="ar-SA" smtClean="0"/>
              <a:t>‹#›</a:t>
            </a:fld>
            <a:endParaRPr lang="ar-SA"/>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83C292C-59EA-4E6E-864D-F8863736E06D}" type="datetimeFigureOut">
              <a:rPr lang="ar-SA" smtClean="0"/>
              <a:t>13/11/1445</a:t>
            </a:fld>
            <a:endParaRPr lang="ar-SA"/>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A0C182E-17FE-4E5E-BE64-C6BBB0F54B37}"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371600" y="4114800"/>
            <a:ext cx="6248400" cy="838200"/>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ar-IQ" sz="4000" b="1" dirty="0" err="1" smtClean="0">
                <a:solidFill>
                  <a:srgbClr val="FF0000"/>
                </a:solidFill>
                <a:cs typeface="AF_Jeddah" pitchFamily="2" charset="-78"/>
              </a:rPr>
              <a:t>م.د</a:t>
            </a:r>
            <a:r>
              <a:rPr lang="ar-IQ" sz="4000" b="1" dirty="0" smtClean="0">
                <a:solidFill>
                  <a:srgbClr val="FF0000"/>
                </a:solidFill>
                <a:cs typeface="AF_Jeddah" pitchFamily="2" charset="-78"/>
              </a:rPr>
              <a:t> شيماء صفاء محمود</a:t>
            </a:r>
            <a:endParaRPr lang="ar-SA" sz="4000" b="1" dirty="0">
              <a:solidFill>
                <a:srgbClr val="FF0000"/>
              </a:solidFill>
              <a:cs typeface="AF_Jeddah" pitchFamily="2" charset="-78"/>
            </a:endParaRPr>
          </a:p>
        </p:txBody>
      </p:sp>
      <p:sp>
        <p:nvSpPr>
          <p:cNvPr id="6" name="عنوان 1"/>
          <p:cNvSpPr>
            <a:spLocks noGrp="1"/>
          </p:cNvSpPr>
          <p:nvPr/>
        </p:nvSpPr>
        <p:spPr>
          <a:xfrm>
            <a:off x="571500" y="1752600"/>
            <a:ext cx="8001000" cy="2286000"/>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anchor="b">
            <a:normAutofit/>
            <a:scene3d>
              <a:camera prst="orthographicFront"/>
              <a:lightRig rig="soft" dir="t"/>
            </a:scene3d>
            <a:sp3d prstMaterial="softEdge">
              <a:bevelT w="25400" h="25400"/>
            </a:sp3d>
          </a:bodyPr>
          <a:lstStyle>
            <a:lvl1pPr algn="r" rtl="1" eaLnBrk="1" latinLnBrk="0" hangingPunct="1">
              <a:spcBef>
                <a:spcPct val="0"/>
              </a:spcBef>
              <a:buNone/>
              <a:defRPr kumimoji="0" sz="4800" b="1" kern="1200">
                <a:solidFill>
                  <a:schemeClr val="tx2"/>
                </a:solidFill>
                <a:effectLst>
                  <a:outerShdw blurRad="31750" dist="25400" dir="5400000" algn="tl" rotWithShape="0">
                    <a:srgbClr val="000000">
                      <a:alpha val="25000"/>
                    </a:srgbClr>
                  </a:outerShdw>
                </a:effectLst>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extLst/>
          </a:lstStyle>
          <a:p>
            <a:pPr algn="ctr"/>
            <a:r>
              <a:rPr lang="ar-IQ" dirty="0">
                <a:solidFill>
                  <a:srgbClr val="FF0000"/>
                </a:solidFill>
                <a:cs typeface="AF_Jeddah" pitchFamily="2" charset="-78"/>
              </a:rPr>
              <a:t>أساسيات علم </a:t>
            </a:r>
            <a:r>
              <a:rPr lang="ar-IQ" dirty="0" smtClean="0">
                <a:solidFill>
                  <a:srgbClr val="FF0000"/>
                </a:solidFill>
                <a:cs typeface="AF_Jeddah" pitchFamily="2" charset="-78"/>
              </a:rPr>
              <a:t>النفس</a:t>
            </a:r>
            <a:br>
              <a:rPr lang="ar-IQ" dirty="0" smtClean="0">
                <a:solidFill>
                  <a:srgbClr val="FF0000"/>
                </a:solidFill>
                <a:cs typeface="AF_Jeddah" pitchFamily="2" charset="-78"/>
              </a:rPr>
            </a:br>
            <a:r>
              <a:rPr lang="ar-IQ" dirty="0">
                <a:solidFill>
                  <a:schemeClr val="accent4">
                    <a:lumMod val="50000"/>
                  </a:schemeClr>
                </a:solidFill>
              </a:rPr>
              <a:t>المحاضرة </a:t>
            </a:r>
            <a:r>
              <a:rPr lang="ar-IQ" dirty="0" smtClean="0">
                <a:solidFill>
                  <a:schemeClr val="accent4">
                    <a:lumMod val="50000"/>
                  </a:schemeClr>
                </a:solidFill>
              </a:rPr>
              <a:t>الثالثة</a:t>
            </a:r>
            <a:r>
              <a:rPr lang="ar-IQ" dirty="0">
                <a:solidFill>
                  <a:schemeClr val="accent4">
                    <a:lumMod val="50000"/>
                  </a:schemeClr>
                </a:solidFill>
              </a:rPr>
              <a:t/>
            </a:r>
            <a:br>
              <a:rPr lang="ar-IQ" dirty="0">
                <a:solidFill>
                  <a:schemeClr val="accent4">
                    <a:lumMod val="50000"/>
                  </a:schemeClr>
                </a:solidFill>
              </a:rPr>
            </a:br>
            <a:r>
              <a:rPr lang="ar-IQ" dirty="0">
                <a:solidFill>
                  <a:schemeClr val="accent4">
                    <a:lumMod val="50000"/>
                  </a:schemeClr>
                </a:solidFill>
              </a:rPr>
              <a:t> </a:t>
            </a:r>
            <a:r>
              <a:rPr lang="ar-IQ" dirty="0" smtClean="0">
                <a:solidFill>
                  <a:schemeClr val="accent4">
                    <a:lumMod val="50000"/>
                  </a:schemeClr>
                </a:solidFill>
                <a:cs typeface="AF_Jeddah" pitchFamily="2" charset="-78"/>
              </a:rPr>
              <a:t>الدوافع</a:t>
            </a:r>
            <a:endParaRPr lang="ar-SA" dirty="0">
              <a:solidFill>
                <a:srgbClr val="FF0000"/>
              </a:solidFill>
              <a:cs typeface="AF_Jeddah" pitchFamily="2" charset="-78"/>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29200" y="177800"/>
            <a:ext cx="3844925" cy="157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9074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43000" y="76200"/>
            <a:ext cx="7772400" cy="761999"/>
          </a:xfrm>
        </p:spPr>
        <p:style>
          <a:lnRef idx="1">
            <a:schemeClr val="accent1"/>
          </a:lnRef>
          <a:fillRef idx="2">
            <a:schemeClr val="accent1"/>
          </a:fillRef>
          <a:effectRef idx="1">
            <a:schemeClr val="accent1"/>
          </a:effectRef>
          <a:fontRef idx="minor">
            <a:schemeClr val="dk1"/>
          </a:fontRef>
        </p:style>
        <p:txBody>
          <a:bodyPr>
            <a:noAutofit/>
          </a:bodyPr>
          <a:lstStyle/>
          <a:p>
            <a:r>
              <a:rPr lang="ar-IQ" sz="4400">
                <a:solidFill>
                  <a:srgbClr val="FF0000"/>
                </a:solidFill>
              </a:rPr>
              <a:t>معنى </a:t>
            </a:r>
            <a:r>
              <a:rPr lang="ar-IQ" sz="4400" smtClean="0">
                <a:solidFill>
                  <a:srgbClr val="FF0000"/>
                </a:solidFill>
              </a:rPr>
              <a:t>الدوافع:</a:t>
            </a:r>
            <a:endParaRPr lang="ar-IQ" sz="4400" dirty="0">
              <a:solidFill>
                <a:srgbClr val="FF0000"/>
              </a:solidFill>
            </a:endParaRPr>
          </a:p>
        </p:txBody>
      </p:sp>
      <p:sp>
        <p:nvSpPr>
          <p:cNvPr id="3" name="عنوان فرعي 2"/>
          <p:cNvSpPr>
            <a:spLocks noGrp="1"/>
          </p:cNvSpPr>
          <p:nvPr>
            <p:ph type="subTitle" idx="1"/>
          </p:nvPr>
        </p:nvSpPr>
        <p:spPr>
          <a:xfrm>
            <a:off x="381000" y="914400"/>
            <a:ext cx="8534400" cy="4114800"/>
          </a:xfrm>
        </p:spPr>
        <p:txBody>
          <a:bodyPr>
            <a:noAutofit/>
          </a:bodyPr>
          <a:lstStyle/>
          <a:p>
            <a:pPr algn="justLow"/>
            <a:r>
              <a:rPr lang="ar-IQ" sz="2000" b="1" dirty="0"/>
              <a:t>معنى الدوافع : تعد الدوافع من أهم العوامل المؤثرة في استجابة المتعلم ، لاسيما الطفل عندما تحاول أن تعلمه موضوعاً ما، وعلى الرغم مما </a:t>
            </a:r>
            <a:r>
              <a:rPr lang="ar-IQ" sz="2000" b="1" dirty="0" err="1"/>
              <a:t>ينماز</a:t>
            </a:r>
            <a:r>
              <a:rPr lang="ar-IQ" sz="2000" b="1" dirty="0"/>
              <a:t> به السلوك الإنساني من التعقيد والغموض، إلا انه من السهل إرجاعه في النهاية إلى أسباب تسبقه وتتعلق مباشرة بالحالة الداخلية للإنسان.</a:t>
            </a:r>
            <a:endParaRPr lang="en-US" sz="2000" b="1" dirty="0"/>
          </a:p>
          <a:p>
            <a:pPr algn="justLow"/>
            <a:r>
              <a:rPr lang="ar-IQ" sz="2000" b="1" dirty="0"/>
              <a:t>هناك تعريفات كثيرة للدافع </a:t>
            </a:r>
            <a:r>
              <a:rPr lang="en-US" sz="2000" b="1" dirty="0"/>
              <a:t>Motive </a:t>
            </a:r>
            <a:r>
              <a:rPr lang="ar-IQ" sz="2000" b="1" dirty="0"/>
              <a:t>في ميدان علم النفس العام، ويمكن أن نذكر بعضاً من هذه التعريفات: </a:t>
            </a:r>
            <a:endParaRPr lang="en-US" sz="2000" b="1" dirty="0"/>
          </a:p>
          <a:p>
            <a:pPr marL="342900" indent="-342900" algn="justLow">
              <a:buFont typeface="Wingdings" pitchFamily="2" charset="2"/>
              <a:buChar char="q"/>
            </a:pPr>
            <a:r>
              <a:rPr lang="ar-IQ" sz="2000" b="1" dirty="0"/>
              <a:t>الحالة الداخلية أو الخارجية التي تحرك سلوك الإنسان وتوجهه نحو تحقيق هدف ، أو غرض معين، وتحافظ على استمراريته حتى يتحقق ذلك </a:t>
            </a:r>
            <a:r>
              <a:rPr lang="ar-IQ" sz="2000" b="1" dirty="0" smtClean="0"/>
              <a:t>الهدف.</a:t>
            </a:r>
            <a:endParaRPr lang="ar-IQ" sz="2000" b="1" dirty="0"/>
          </a:p>
          <a:p>
            <a:pPr marL="342900" indent="-342900" algn="justLow">
              <a:buFont typeface="Wingdings" pitchFamily="2" charset="2"/>
              <a:buChar char="q"/>
            </a:pPr>
            <a:r>
              <a:rPr lang="ar-IQ" sz="2000" b="1" dirty="0" smtClean="0"/>
              <a:t>اصطلاح </a:t>
            </a:r>
            <a:r>
              <a:rPr lang="ar-IQ" sz="2000" b="1" dirty="0"/>
              <a:t>يطلق على البواعث الذاتية أو الباطنية تتمثل بقوة داخلية موجهة كنتيجة مباشرة لخبرة الإنسان في </a:t>
            </a:r>
            <a:r>
              <a:rPr lang="ar-IQ" sz="2000" b="1" dirty="0" smtClean="0"/>
              <a:t>الحياة.</a:t>
            </a:r>
            <a:endParaRPr lang="ar-IQ" sz="2000" b="1" dirty="0"/>
          </a:p>
          <a:p>
            <a:pPr marL="342900" indent="-342900" algn="justLow">
              <a:buFont typeface="Wingdings" pitchFamily="2" charset="2"/>
              <a:buChar char="q"/>
            </a:pPr>
            <a:r>
              <a:rPr lang="ar-IQ" sz="2000" b="1" dirty="0" smtClean="0"/>
              <a:t>هو </a:t>
            </a:r>
            <a:r>
              <a:rPr lang="ar-IQ" sz="2000" b="1" dirty="0"/>
              <a:t>الحالة التي تثير سلوك الإنسان في ظروف معينة، وتواصله حتى ينتهي إلى غايته المحددة .. ولابد للسلوك من دافع ، وأن أبسط أنواع الدوافع وأكثرها بدائية هي الدوافع الفيزيولوجية بطبيعتها والتي ترتكز على الحاجات الجسمية .</a:t>
            </a:r>
            <a:endParaRPr lang="en-US" sz="2000" b="1" dirty="0"/>
          </a:p>
          <a:p>
            <a:pPr algn="justLow"/>
            <a:endParaRPr lang="en-US" sz="2000" b="1" dirty="0"/>
          </a:p>
        </p:txBody>
      </p:sp>
    </p:spTree>
    <p:extLst>
      <p:ext uri="{BB962C8B-B14F-4D97-AF65-F5344CB8AC3E}">
        <p14:creationId xmlns:p14="http://schemas.microsoft.com/office/powerpoint/2010/main" val="3499099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7200" y="228600"/>
            <a:ext cx="8458200" cy="838200"/>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IQ" b="1" dirty="0" smtClean="0">
                <a:solidFill>
                  <a:srgbClr val="FF0000"/>
                </a:solidFill>
                <a:cs typeface="AF_Jeddah" pitchFamily="2" charset="-78"/>
              </a:rPr>
              <a:t>وظائف الدوافع:</a:t>
            </a:r>
            <a:endParaRPr lang="ar-SA" b="1" dirty="0">
              <a:solidFill>
                <a:srgbClr val="FF0000"/>
              </a:solidFill>
              <a:cs typeface="AF_Jeddah" pitchFamily="2" charset="-78"/>
            </a:endParaRPr>
          </a:p>
        </p:txBody>
      </p:sp>
      <p:sp>
        <p:nvSpPr>
          <p:cNvPr id="3" name="عنوان فرعي 2"/>
          <p:cNvSpPr>
            <a:spLocks noGrp="1"/>
          </p:cNvSpPr>
          <p:nvPr>
            <p:ph type="subTitle" idx="1"/>
          </p:nvPr>
        </p:nvSpPr>
        <p:spPr>
          <a:xfrm>
            <a:off x="76200" y="1066800"/>
            <a:ext cx="8839200" cy="3962400"/>
          </a:xfrm>
        </p:spPr>
        <p:txBody>
          <a:bodyPr>
            <a:noAutofit/>
          </a:bodyPr>
          <a:lstStyle/>
          <a:p>
            <a:pPr algn="justLow"/>
            <a:r>
              <a:rPr lang="ar-IQ" sz="2000" b="1" dirty="0"/>
              <a:t>وظيفة الدافع : يمكن تلخيص وظيفة الدوافع على النحو الآتي :</a:t>
            </a:r>
            <a:endParaRPr lang="en-US" sz="2000" b="1" dirty="0"/>
          </a:p>
          <a:p>
            <a:pPr algn="justLow"/>
            <a:r>
              <a:rPr lang="ar-IQ" sz="2000" b="1" dirty="0"/>
              <a:t>أولاً : الوظيفة التنشيطية : إذ تنشط الدافعية الفرد ليسلك السلوك الذي يشبع حاجاته ، ويخفض عدم الاتزان ، أو التوتر عنده ، والوصول إلى حالة الاتزان يتم من طريق نشاط الفرد نحو هدفه . بمعنى : أن الفرد عندما يكون لديه دافع يظل في حالة عدم الاتزان ، وعدم الاستقرار، والتوتر المستمر حتى يصل إلى هدفه الذي يشبع به هذا النقص</a:t>
            </a:r>
            <a:endParaRPr lang="en-US" sz="2000" b="1" dirty="0"/>
          </a:p>
          <a:p>
            <a:pPr algn="justLow"/>
            <a:r>
              <a:rPr lang="ar-IQ" sz="2000" b="1" dirty="0"/>
              <a:t>ثانياً : الوظيفة التوجيهية : يوجه الدافع نشاط الفرد نحو غرض معين لتحقيق الهدف المنشود، وهذا التوجيه يسهم في اختيار سلوك الفرد وفقاً لميوله  واتجاهاته ، فدافع الجوع يوجه الفرد نحو مصدر الطعام ، وليس مصدر المياه ، ودافع العطش يوجهه نحو مصدر المياه ، وليس نحو مصدر الطعام . إذن : الدوافع توجه سلوك الفرد ، فالفرد الذي يريد أن يتعلم اللغة العربية يتوجه إلى كتب اللغة العربية ، وإلى مصادر المعرفة التي تشبع هذا الدافع في حب التعرف والاستطلاع للغة العربية ، أي أن الدوافع توجه السلوك نحو هدفها ، أو نحو أهداف محددة </a:t>
            </a:r>
            <a:r>
              <a:rPr lang="ar-IQ" sz="2000" b="1" dirty="0" smtClean="0"/>
              <a:t>.</a:t>
            </a:r>
            <a:endParaRPr lang="en-US" sz="2000" b="1" dirty="0"/>
          </a:p>
          <a:p>
            <a:pPr algn="justLow"/>
            <a:r>
              <a:rPr lang="ar-IQ" sz="2000" b="1" dirty="0"/>
              <a:t>ثالثاً : الوظيفة التعزيزية : وتسمى التدعيمية أيضاً، إذا تعمل الدوافع على تعزيز تدعيم الاستجابة الصحيحة التي نتج عنها الأثر الطيب الذي ادى إلى اشباع حاجة الفرد ، وهذا السلوك يميل إلى التكرار .</a:t>
            </a:r>
            <a:endParaRPr lang="en-US" sz="2000" b="1" dirty="0"/>
          </a:p>
          <a:p>
            <a:pPr algn="justLow"/>
            <a:endParaRPr lang="en-US" sz="2000" b="1" dirty="0">
              <a:solidFill>
                <a:schemeClr val="tx1"/>
              </a:solidFill>
            </a:endParaRPr>
          </a:p>
        </p:txBody>
      </p:sp>
    </p:spTree>
    <p:extLst>
      <p:ext uri="{BB962C8B-B14F-4D97-AF65-F5344CB8AC3E}">
        <p14:creationId xmlns:p14="http://schemas.microsoft.com/office/powerpoint/2010/main" val="4150448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28600" y="76201"/>
            <a:ext cx="8763000" cy="838200"/>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IQ" sz="4400" b="1" dirty="0" smtClean="0">
                <a:solidFill>
                  <a:srgbClr val="FF0000"/>
                </a:solidFill>
                <a:cs typeface="AF_Jeddah" pitchFamily="2" charset="-78"/>
              </a:rPr>
              <a:t>قياس قوة الدافع:</a:t>
            </a:r>
            <a:endParaRPr lang="ar-SA" sz="4400" b="1" dirty="0">
              <a:solidFill>
                <a:srgbClr val="FF0000"/>
              </a:solidFill>
              <a:cs typeface="AF_Jeddah" pitchFamily="2" charset="-78"/>
            </a:endParaRPr>
          </a:p>
        </p:txBody>
      </p:sp>
      <p:sp>
        <p:nvSpPr>
          <p:cNvPr id="3" name="عنوان فرعي 2"/>
          <p:cNvSpPr>
            <a:spLocks noGrp="1"/>
          </p:cNvSpPr>
          <p:nvPr>
            <p:ph type="subTitle" idx="1"/>
          </p:nvPr>
        </p:nvSpPr>
        <p:spPr>
          <a:xfrm>
            <a:off x="152400" y="1066800"/>
            <a:ext cx="8839200" cy="3962400"/>
          </a:xfrm>
        </p:spPr>
        <p:txBody>
          <a:bodyPr>
            <a:normAutofit fontScale="77500" lnSpcReduction="20000"/>
          </a:bodyPr>
          <a:lstStyle/>
          <a:p>
            <a:pPr algn="justLow"/>
            <a:r>
              <a:rPr lang="ar-IQ" sz="3200" b="1" dirty="0" smtClean="0"/>
              <a:t>يمكن </a:t>
            </a:r>
            <a:r>
              <a:rPr lang="ar-IQ" sz="3200" b="1" dirty="0"/>
              <a:t>تصنيف الطرق التي تقيس الدافعية إلى ثلاثة أنواع ، وعلى النحو الآتي :</a:t>
            </a:r>
            <a:endParaRPr lang="en-US" sz="3200" b="1" dirty="0"/>
          </a:p>
          <a:p>
            <a:pPr algn="justLow"/>
            <a:r>
              <a:rPr lang="ar-IQ" sz="3200" b="1" dirty="0"/>
              <a:t>أولاً : طرق الاستنتاج : وهي الطرق التي يمكن من طريقها قياس الدافع الذي يظهر في سلوك الفرد من طريق المهام والأعمال التي يقوم بها ، وذلك من خلال تحليل المواقف التي يتفاعل فيها الفرد .</a:t>
            </a:r>
            <a:endParaRPr lang="en-US" sz="3200" b="1" dirty="0"/>
          </a:p>
          <a:p>
            <a:pPr algn="justLow"/>
            <a:r>
              <a:rPr lang="ar-IQ" sz="3200" b="1" dirty="0"/>
              <a:t>ثانياً : التقرير الشخصي : تعتمد هذه الطريقة على التقارير الشخصية التي يذكرها الفرد عن نفسه، ويمكن أن تتوصل إلى هذه المعلومات عن طريق سؤال الفرد مباشرة عما يريد، ومن خلال إجابته تتعرف على دوافعه .</a:t>
            </a:r>
            <a:endParaRPr lang="en-US" sz="3200" b="1" dirty="0"/>
          </a:p>
          <a:p>
            <a:pPr algn="justLow"/>
            <a:r>
              <a:rPr lang="ar-IQ" sz="3200" b="1" dirty="0"/>
              <a:t>ثالثاً : الطرق </a:t>
            </a:r>
            <a:r>
              <a:rPr lang="ar-IQ" sz="3200" b="1" dirty="0" err="1"/>
              <a:t>الإسقاطية</a:t>
            </a:r>
            <a:r>
              <a:rPr lang="ar-IQ" sz="3200" b="1" dirty="0"/>
              <a:t> : تعتمد هذه الطرق على أن يطلب من الفرد أن يقوم بإظهار رد الفعل تجاه بعض المثيرات المهمة ، أو غير الواضحة ، مثل : الصور التي يمكن أن تحمل أكثر من معنى وأكثر من عنوان ، ومن الاختبارات الشائعة الاستخدام في قياس الدافعية اختبار تفهم الموضوع (</a:t>
            </a:r>
            <a:r>
              <a:rPr lang="en-US" sz="3200" b="1" dirty="0" err="1"/>
              <a:t>T.test</a:t>
            </a:r>
            <a:r>
              <a:rPr lang="ar-IQ" sz="3200" b="1" dirty="0"/>
              <a:t>) . أو اختبار بقع الخبير ( </a:t>
            </a:r>
            <a:r>
              <a:rPr lang="ar-IQ" sz="3200" b="1" dirty="0" err="1"/>
              <a:t>رورشاخ</a:t>
            </a:r>
            <a:r>
              <a:rPr lang="ar-IQ" sz="3200" b="1" dirty="0"/>
              <a:t>)</a:t>
            </a:r>
            <a:endParaRPr lang="en-US" sz="3200" b="1" dirty="0"/>
          </a:p>
          <a:p>
            <a:pPr algn="justLow"/>
            <a:endParaRPr lang="en-US" sz="3200" b="1" dirty="0">
              <a:solidFill>
                <a:schemeClr val="tx1"/>
              </a:solidFill>
            </a:endParaRPr>
          </a:p>
        </p:txBody>
      </p:sp>
    </p:spTree>
    <p:extLst>
      <p:ext uri="{BB962C8B-B14F-4D97-AF65-F5344CB8AC3E}">
        <p14:creationId xmlns:p14="http://schemas.microsoft.com/office/powerpoint/2010/main" val="761592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7200" y="228600"/>
            <a:ext cx="8382000" cy="761999"/>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ar-IQ" dirty="0" smtClean="0">
                <a:solidFill>
                  <a:srgbClr val="FF0000"/>
                </a:solidFill>
              </a:rPr>
              <a:t>أنواع الدوافع</a:t>
            </a:r>
            <a:endParaRPr lang="ar-SA" dirty="0">
              <a:solidFill>
                <a:srgbClr val="FF0000"/>
              </a:solidFill>
            </a:endParaRPr>
          </a:p>
        </p:txBody>
      </p:sp>
      <p:sp>
        <p:nvSpPr>
          <p:cNvPr id="3" name="عنوان فرعي 2"/>
          <p:cNvSpPr>
            <a:spLocks noGrp="1"/>
          </p:cNvSpPr>
          <p:nvPr>
            <p:ph type="subTitle" idx="1"/>
          </p:nvPr>
        </p:nvSpPr>
        <p:spPr>
          <a:xfrm>
            <a:off x="0" y="1219200"/>
            <a:ext cx="9144000" cy="3733800"/>
          </a:xfrm>
        </p:spPr>
        <p:txBody>
          <a:bodyPr>
            <a:noAutofit/>
          </a:bodyPr>
          <a:lstStyle/>
          <a:p>
            <a:pPr algn="justLow"/>
            <a:r>
              <a:rPr lang="ar-IQ" sz="2200" b="1" dirty="0">
                <a:solidFill>
                  <a:srgbClr val="FF0000"/>
                </a:solidFill>
              </a:rPr>
              <a:t>أولا : الدوافع </a:t>
            </a:r>
            <a:r>
              <a:rPr lang="ar-IQ" sz="2200" b="1" dirty="0" smtClean="0">
                <a:solidFill>
                  <a:srgbClr val="FF0000"/>
                </a:solidFill>
              </a:rPr>
              <a:t>الفطرية: </a:t>
            </a:r>
            <a:r>
              <a:rPr lang="ar-IQ" sz="2200" b="1" dirty="0"/>
              <a:t>يقصد بها تلك الدوافع التي يولد الانسان وهو مزود بها ، فلا يحتاج الي تعلمها مثل : دوافع الجوع ، العطش ، الأمومة ، مثل دافع الأمومة : إن دفع الأمومة من الدوافع الفطرية التي يسهل ملاحظته لدى الحيوان ، فحماية الصغار والالتصاق بهم واطعامهم وسرعة العودة إليهم عند فراقهم ظاهرة مشاهدة عند انواع كثيرة من الحيوانات إذ يقوم أحد الوالدين بهذه المهمة حتى يشتد عود الصغار بعض الشيء والطيور غالباً ما يتعلون الذكر والأنثى في رعاية الصغار .</a:t>
            </a:r>
            <a:endParaRPr lang="en-US" sz="2200" b="1" dirty="0"/>
          </a:p>
          <a:p>
            <a:pPr algn="justLow"/>
            <a:r>
              <a:rPr lang="ar-IQ" sz="2200" b="1" dirty="0">
                <a:solidFill>
                  <a:srgbClr val="FF0000"/>
                </a:solidFill>
              </a:rPr>
              <a:t> ثانياً : الدوافع المكتسبة: </a:t>
            </a:r>
            <a:r>
              <a:rPr lang="ar-IQ" sz="2200" b="1" dirty="0"/>
              <a:t>يقصد بها تلك الموقع التي يكتسبها الأنسان من البيئة من خلال التفاعل بن الإنسان وبيئته التي يعيش فيها كالدافع إلى الانتماء، والانجاز والتحصيل، والسيطرة وحب الاستطلاع وغيرها، مثال دافعية التحصيل، وهي الرغبة للمشاركة في النشاطات العقلية المعقدة، أو الحاجة إلى المعرفة ، وتختلف من فرد إلى آخر فإنجاز المهمات الصعبة والوصول إلى المعايير العالية من الانجاز شيء مهم هذا للبعض بينما للبعض الأخر يعتبر النجاح  بأية طريقة كافياً، ويمكننا أن نميز بين نوعين من الدافعية للتعلم بحسب مصدر استثارتها: هما الدوافع الخارجية والدوافع الداخلية</a:t>
            </a:r>
            <a:endParaRPr lang="en-US" sz="2200" b="1" dirty="0"/>
          </a:p>
          <a:p>
            <a:pPr algn="justLow"/>
            <a:endParaRPr lang="ar-SA" sz="2200" b="1" dirty="0"/>
          </a:p>
        </p:txBody>
      </p:sp>
    </p:spTree>
    <p:extLst>
      <p:ext uri="{BB962C8B-B14F-4D97-AF65-F5344CB8AC3E}">
        <p14:creationId xmlns:p14="http://schemas.microsoft.com/office/powerpoint/2010/main" val="711232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457200" y="457200"/>
            <a:ext cx="8229600" cy="4191000"/>
          </a:xfrm>
        </p:spPr>
        <p:txBody>
          <a:bodyPr>
            <a:normAutofit/>
          </a:bodyPr>
          <a:lstStyle/>
          <a:p>
            <a:pPr algn="justLow"/>
            <a:r>
              <a:rPr lang="ar-IQ" sz="3200" b="1" dirty="0" smtClean="0">
                <a:solidFill>
                  <a:srgbClr val="FF0000"/>
                </a:solidFill>
              </a:rPr>
              <a:t>الدوافع الخارجية</a:t>
            </a:r>
            <a:r>
              <a:rPr lang="ar-IQ" sz="3200" b="1" dirty="0" smtClean="0"/>
              <a:t>: هي التي يكون مصدرها خارجياً كالمعلم، أو إدارة المدرسة، أو أولياء الامور، أو حتى الأقران.</a:t>
            </a:r>
          </a:p>
          <a:p>
            <a:pPr algn="justLow"/>
            <a:r>
              <a:rPr lang="ar-IQ" sz="3200" b="1" dirty="0" smtClean="0">
                <a:solidFill>
                  <a:srgbClr val="FF0000"/>
                </a:solidFill>
              </a:rPr>
              <a:t>الدافعية الداخلية</a:t>
            </a:r>
            <a:r>
              <a:rPr lang="ar-IQ" sz="3200" b="1" dirty="0" smtClean="0"/>
              <a:t>: هي التي يكون مصدرها المتعلم نفسه، حيث يُقدم على التعلم مدفوعاً برغبة داخلية لإرضاء ذاته، وسعياً وراء الشعور بمتعة التعلم.</a:t>
            </a:r>
            <a:endParaRPr lang="ar-SA" sz="3200" b="1" dirty="0"/>
          </a:p>
        </p:txBody>
      </p:sp>
    </p:spTree>
    <p:extLst>
      <p:ext uri="{BB962C8B-B14F-4D97-AF65-F5344CB8AC3E}">
        <p14:creationId xmlns:p14="http://schemas.microsoft.com/office/powerpoint/2010/main" val="41644947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136</TotalTime>
  <Words>754</Words>
  <Application>Microsoft Office PowerPoint</Application>
  <PresentationFormat>عرض على الشاشة (3:4)‏</PresentationFormat>
  <Paragraphs>23</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ملتقى</vt:lpstr>
      <vt:lpstr>عرض تقديمي في PowerPoint</vt:lpstr>
      <vt:lpstr>معنى الدوافع:</vt:lpstr>
      <vt:lpstr>وظائف الدوافع:</vt:lpstr>
      <vt:lpstr>قياس قوة الدافع:</vt:lpstr>
      <vt:lpstr>أنواع الدوافع</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أساسيات علم النفس  المحاضرة الأولى/ نظرة تاريخية عن علم النفس ومعرفه مفهوم علم النفس وأهدافه</dc:title>
  <dc:creator>KM</dc:creator>
  <cp:lastModifiedBy>KM</cp:lastModifiedBy>
  <cp:revision>23</cp:revision>
  <dcterms:created xsi:type="dcterms:W3CDTF">2023-11-14T17:55:11Z</dcterms:created>
  <dcterms:modified xsi:type="dcterms:W3CDTF">2024-05-20T15:53:17Z</dcterms:modified>
</cp:coreProperties>
</file>