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76"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89" d="100"/>
          <a:sy n="89" d="100"/>
        </p:scale>
        <p:origin x="-93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10D31F3D-0521-4608-AA84-367134391E81}" type="datetimeFigureOut">
              <a:rPr lang="ar-SA" smtClean="0"/>
              <a:t>13/11/1445</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5B0AEB1D-F67C-494F-85A6-8117136E392B}" type="slidenum">
              <a:rPr lang="ar-SA" smtClean="0"/>
              <a:t>‹#›</a:t>
            </a:fld>
            <a:endParaRPr lang="ar-SA"/>
          </a:p>
        </p:txBody>
      </p:sp>
    </p:spTree>
    <p:extLst>
      <p:ext uri="{BB962C8B-B14F-4D97-AF65-F5344CB8AC3E}">
        <p14:creationId xmlns:p14="http://schemas.microsoft.com/office/powerpoint/2010/main" val="231433365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0" name="مثلث قائم الزاوية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عنوان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grpSp>
        <p:nvGrpSpPr>
          <p:cNvPr id="2" name="مجموعة 1"/>
          <p:cNvGrpSpPr/>
          <p:nvPr/>
        </p:nvGrpSpPr>
        <p:grpSpPr>
          <a:xfrm>
            <a:off x="-3765" y="4953000"/>
            <a:ext cx="9147765" cy="1912088"/>
            <a:chOff x="-3765" y="4832896"/>
            <a:chExt cx="9147765" cy="2032192"/>
          </a:xfrm>
        </p:grpSpPr>
        <p:sp>
          <p:nvSpPr>
            <p:cNvPr id="7" name="شكل حر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شكل حر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شكل حر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رابط مستقيم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عنصر نائب للتاريخ 29"/>
          <p:cNvSpPr>
            <a:spLocks noGrp="1"/>
          </p:cNvSpPr>
          <p:nvPr>
            <p:ph type="dt" sz="half" idx="10"/>
          </p:nvPr>
        </p:nvSpPr>
        <p:spPr/>
        <p:txBody>
          <a:bodyPr/>
          <a:lstStyle>
            <a:lvl1pPr>
              <a:defRPr>
                <a:solidFill>
                  <a:srgbClr val="FFFFFF"/>
                </a:solidFill>
              </a:defRPr>
            </a:lvl1pPr>
            <a:extLst/>
          </a:lstStyle>
          <a:p>
            <a:fld id="{783C292C-59EA-4E6E-864D-F8863736E06D}" type="datetimeFigureOut">
              <a:rPr lang="ar-SA" smtClean="0"/>
              <a:t>13/11/1445</a:t>
            </a:fld>
            <a:endParaRPr lang="ar-SA"/>
          </a:p>
        </p:txBody>
      </p:sp>
      <p:sp>
        <p:nvSpPr>
          <p:cNvPr id="19" name="عنصر نائب للتذييل 18"/>
          <p:cNvSpPr>
            <a:spLocks noGrp="1"/>
          </p:cNvSpPr>
          <p:nvPr>
            <p:ph type="ftr" sz="quarter" idx="11"/>
          </p:nvPr>
        </p:nvSpPr>
        <p:spPr/>
        <p:txBody>
          <a:bodyPr/>
          <a:lstStyle>
            <a:lvl1pPr>
              <a:defRPr>
                <a:solidFill>
                  <a:schemeClr val="accent1">
                    <a:tint val="20000"/>
                  </a:schemeClr>
                </a:solidFill>
              </a:defRPr>
            </a:lvl1pPr>
            <a:extLst/>
          </a:lstStyle>
          <a:p>
            <a:endParaRPr lang="ar-SA"/>
          </a:p>
        </p:txBody>
      </p:sp>
      <p:sp>
        <p:nvSpPr>
          <p:cNvPr id="27" name="عنصر نائب لرقم الشريحة 26"/>
          <p:cNvSpPr>
            <a:spLocks noGrp="1"/>
          </p:cNvSpPr>
          <p:nvPr>
            <p:ph type="sldNum" sz="quarter" idx="12"/>
          </p:nvPr>
        </p:nvSpPr>
        <p:spPr/>
        <p:txBody>
          <a:bodyPr/>
          <a:lstStyle>
            <a:lvl1pPr>
              <a:defRPr>
                <a:solidFill>
                  <a:srgbClr val="FFFFFF"/>
                </a:solidFill>
              </a:defRPr>
            </a:lvl1pPr>
            <a:extLst/>
          </a:lstStyle>
          <a:p>
            <a:fld id="{2A0C182E-17FE-4E5E-BE64-C6BBB0F54B37}"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1481329"/>
            <a:ext cx="8229600" cy="4386071"/>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783C292C-59EA-4E6E-864D-F8863736E06D}" type="datetimeFigureOut">
              <a:rPr lang="ar-SA" smtClean="0"/>
              <a:t>13/11/1445</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A0C182E-17FE-4E5E-BE64-C6BBB0F54B37}"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44013" y="274640"/>
            <a:ext cx="1777470" cy="5592761"/>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41"/>
            <a:ext cx="6324600" cy="5592760"/>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783C292C-59EA-4E6E-864D-F8863736E06D}" type="datetimeFigureOut">
              <a:rPr lang="ar-SA" smtClean="0"/>
              <a:t>13/11/1445</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A0C182E-17FE-4E5E-BE64-C6BBB0F54B37}"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783C292C-59EA-4E6E-864D-F8863736E06D}" type="datetimeFigureOut">
              <a:rPr lang="ar-SA" smtClean="0"/>
              <a:t>13/11/1445</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A0C182E-17FE-4E5E-BE64-C6BBB0F54B37}" type="slidenum">
              <a:rPr lang="ar-SA" smtClean="0"/>
              <a:t>‹#›</a:t>
            </a:fld>
            <a:endParaRPr lang="ar-SA"/>
          </a:p>
        </p:txBody>
      </p:sp>
      <p:sp>
        <p:nvSpPr>
          <p:cNvPr id="7" name="عنوان 6"/>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783C292C-59EA-4E6E-864D-F8863736E06D}" type="datetimeFigureOut">
              <a:rPr lang="ar-SA" smtClean="0"/>
              <a:t>13/11/1445</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A0C182E-17FE-4E5E-BE64-C6BBB0F54B37}" type="slidenum">
              <a:rPr lang="ar-SA" smtClean="0"/>
              <a:t>‹#›</a:t>
            </a:fld>
            <a:endParaRPr lang="ar-SA"/>
          </a:p>
        </p:txBody>
      </p:sp>
      <p:sp>
        <p:nvSpPr>
          <p:cNvPr id="7" name="شارة رتبة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شارة رتبة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bg>
      <p:bgRef idx="1002">
        <a:schemeClr val="bg1"/>
      </p:bgRef>
    </p:bg>
    <p:spTree>
      <p:nvGrpSpPr>
        <p:cNvPr id="1" name=""/>
        <p:cNvGrpSpPr/>
        <p:nvPr/>
      </p:nvGrpSpPr>
      <p:grpSpPr>
        <a:xfrm>
          <a:off x="0" y="0"/>
          <a:ext cx="0" cy="0"/>
          <a:chOff x="0" y="0"/>
          <a:chExt cx="0" cy="0"/>
        </a:xfrm>
      </p:grpSpPr>
      <p:sp>
        <p:nvSpPr>
          <p:cNvPr id="3" name="عنصر نائب للمحتوى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783C292C-59EA-4E6E-864D-F8863736E06D}" type="datetimeFigureOut">
              <a:rPr lang="ar-SA" smtClean="0"/>
              <a:t>13/11/1445</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2A0C182E-17FE-4E5E-BE64-C6BBB0F54B37}" type="slidenum">
              <a:rPr lang="ar-SA" smtClean="0"/>
              <a:t>‹#›</a:t>
            </a:fld>
            <a:endParaRPr lang="ar-SA"/>
          </a:p>
        </p:txBody>
      </p:sp>
      <p:sp>
        <p:nvSpPr>
          <p:cNvPr id="8" name="عنوان 7"/>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3">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nchor="ctr"/>
          <a:lstStyle>
            <a:lvl1pPr>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783C292C-59EA-4E6E-864D-F8863736E06D}" type="datetimeFigureOut">
              <a:rPr lang="ar-SA" smtClean="0"/>
              <a:t>13/11/1445</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2A0C182E-17FE-4E5E-BE64-C6BBB0F54B37}"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bg>
      <p:bgRef idx="1002">
        <a:schemeClr val="bg1"/>
      </p:bgRef>
    </p:bg>
    <p:spTree>
      <p:nvGrpSpPr>
        <p:cNvPr id="1" name=""/>
        <p:cNvGrpSpPr/>
        <p:nvPr/>
      </p:nvGrpSpPr>
      <p:grpSpPr>
        <a:xfrm>
          <a:off x="0" y="0"/>
          <a:ext cx="0" cy="0"/>
          <a:chOff x="0" y="0"/>
          <a:chExt cx="0" cy="0"/>
        </a:xfrm>
      </p:grpSpPr>
      <p:sp>
        <p:nvSpPr>
          <p:cNvPr id="3" name="عنصر نائب للتاريخ 2"/>
          <p:cNvSpPr>
            <a:spLocks noGrp="1"/>
          </p:cNvSpPr>
          <p:nvPr>
            <p:ph type="dt" sz="half" idx="10"/>
          </p:nvPr>
        </p:nvSpPr>
        <p:spPr/>
        <p:txBody>
          <a:bodyPr/>
          <a:lstStyle>
            <a:extLst/>
          </a:lstStyle>
          <a:p>
            <a:fld id="{783C292C-59EA-4E6E-864D-F8863736E06D}" type="datetimeFigureOut">
              <a:rPr lang="ar-SA" smtClean="0"/>
              <a:t>13/11/1445</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2A0C182E-17FE-4E5E-BE64-C6BBB0F54B37}" type="slidenum">
              <a:rPr lang="ar-SA" smtClean="0"/>
              <a:t>‹#›</a:t>
            </a:fld>
            <a:endParaRPr lang="ar-SA"/>
          </a:p>
        </p:txBody>
      </p:sp>
      <p:sp>
        <p:nvSpPr>
          <p:cNvPr id="6" name="عنوان 5"/>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extLst/>
          </a:lstStyle>
          <a:p>
            <a:fld id="{783C292C-59EA-4E6E-864D-F8863736E06D}" type="datetimeFigureOut">
              <a:rPr lang="ar-SA" smtClean="0"/>
              <a:t>13/11/1445</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2A0C182E-17FE-4E5E-BE64-C6BBB0F54B37}"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3">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6727032" y="6407944"/>
            <a:ext cx="1920240" cy="365760"/>
          </a:xfrm>
        </p:spPr>
        <p:txBody>
          <a:bodyPr/>
          <a:lstStyle>
            <a:extLst/>
          </a:lstStyle>
          <a:p>
            <a:fld id="{783C292C-59EA-4E6E-864D-F8863736E06D}" type="datetimeFigureOut">
              <a:rPr lang="ar-SA" smtClean="0"/>
              <a:t>13/11/1445</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2A0C182E-17FE-4E5E-BE64-C6BBB0F54B37}"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1"/>
      </p:bgRef>
    </p:bg>
    <p:spTree>
      <p:nvGrpSpPr>
        <p:cNvPr id="1" name=""/>
        <p:cNvGrpSpPr/>
        <p:nvPr/>
      </p:nvGrpSpPr>
      <p:grpSpPr>
        <a:xfrm>
          <a:off x="0" y="0"/>
          <a:ext cx="0" cy="0"/>
          <a:chOff x="0" y="0"/>
          <a:chExt cx="0" cy="0"/>
        </a:xfrm>
      </p:grpSpPr>
      <p:sp>
        <p:nvSpPr>
          <p:cNvPr id="4" name="عنصر نائب للنص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
        <p:nvSpPr>
          <p:cNvPr id="3" name="عنصر نائب للصورة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ar-SA" smtClean="0"/>
              <a:t>انقر فوق الأيقونة لإضافة صورة</a:t>
            </a:r>
            <a:endParaRPr kumimoji="0" lang="en-US" dirty="0"/>
          </a:p>
        </p:txBody>
      </p:sp>
      <p:sp>
        <p:nvSpPr>
          <p:cNvPr id="5" name="عنصر نائب للتاريخ 4"/>
          <p:cNvSpPr>
            <a:spLocks noGrp="1"/>
          </p:cNvSpPr>
          <p:nvPr>
            <p:ph type="dt" sz="half" idx="10"/>
          </p:nvPr>
        </p:nvSpPr>
        <p:spPr/>
        <p:txBody>
          <a:bodyPr/>
          <a:lstStyle>
            <a:lvl1pPr>
              <a:defRPr>
                <a:solidFill>
                  <a:schemeClr val="tx1"/>
                </a:solidFill>
              </a:defRPr>
            </a:lvl1pPr>
            <a:extLst/>
          </a:lstStyle>
          <a:p>
            <a:fld id="{783C292C-59EA-4E6E-864D-F8863736E06D}" type="datetimeFigureOut">
              <a:rPr lang="ar-SA" smtClean="0"/>
              <a:t>13/11/1445</a:t>
            </a:fld>
            <a:endParaRPr lang="ar-SA"/>
          </a:p>
        </p:txBody>
      </p:sp>
      <p:sp>
        <p:nvSpPr>
          <p:cNvPr id="6" name="عنصر نائب للتذييل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SA"/>
          </a:p>
        </p:txBody>
      </p:sp>
      <p:sp>
        <p:nvSpPr>
          <p:cNvPr id="7" name="عنصر نائب لرقم الشريحة 6"/>
          <p:cNvSpPr>
            <a:spLocks noGrp="1"/>
          </p:cNvSpPr>
          <p:nvPr>
            <p:ph type="sldNum" sz="quarter" idx="12"/>
          </p:nvPr>
        </p:nvSpPr>
        <p:spPr/>
        <p:txBody>
          <a:bodyPr/>
          <a:lstStyle>
            <a:lvl1pPr>
              <a:defRPr>
                <a:solidFill>
                  <a:schemeClr val="tx1"/>
                </a:solidFill>
              </a:defRPr>
            </a:lvl1pPr>
            <a:extLst/>
          </a:lstStyle>
          <a:p>
            <a:fld id="{2A0C182E-17FE-4E5E-BE64-C6BBB0F54B37}" type="slidenum">
              <a:rPr lang="ar-SA" smtClean="0"/>
              <a:t>‹#›</a:t>
            </a:fld>
            <a:endParaRPr lang="ar-SA"/>
          </a:p>
        </p:txBody>
      </p:sp>
      <p:sp>
        <p:nvSpPr>
          <p:cNvPr id="2" name="عنوان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ar-SA" smtClean="0"/>
              <a:t>انقر لتحرير نمط العنوان الرئيسي</a:t>
            </a:r>
            <a:endParaRPr kumimoji="0" lang="en-US"/>
          </a:p>
        </p:txBody>
      </p:sp>
      <p:sp>
        <p:nvSpPr>
          <p:cNvPr id="8" name="شكل حر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شكل حر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مثلث قائم الزاوية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رابط مستقيم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شارة رتبة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شارة رتبة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شكل حر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شكل حر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مثلث قائم الزاوية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رابط مستقيم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عنصر نائب للعنوان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83C292C-59EA-4E6E-864D-F8863736E06D}" type="datetimeFigureOut">
              <a:rPr lang="ar-SA" smtClean="0"/>
              <a:t>13/11/1445</a:t>
            </a:fld>
            <a:endParaRPr lang="ar-SA"/>
          </a:p>
        </p:txBody>
      </p:sp>
      <p:sp>
        <p:nvSpPr>
          <p:cNvPr id="22" name="عنصر نائب للتذييل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SA"/>
          </a:p>
        </p:txBody>
      </p:sp>
      <p:sp>
        <p:nvSpPr>
          <p:cNvPr id="18" name="عنصر نائب لرقم الشريحة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A0C182E-17FE-4E5E-BE64-C6BBB0F54B37}"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371600" y="4114800"/>
            <a:ext cx="6248400" cy="838200"/>
          </a:xfrm>
        </p:spPr>
        <p:style>
          <a:lnRef idx="1">
            <a:schemeClr val="accent1"/>
          </a:lnRef>
          <a:fillRef idx="2">
            <a:schemeClr val="accent1"/>
          </a:fillRef>
          <a:effectRef idx="1">
            <a:schemeClr val="accent1"/>
          </a:effectRef>
          <a:fontRef idx="minor">
            <a:schemeClr val="dk1"/>
          </a:fontRef>
        </p:style>
        <p:txBody>
          <a:bodyPr>
            <a:normAutofit/>
          </a:bodyPr>
          <a:lstStyle/>
          <a:p>
            <a:pPr algn="ctr"/>
            <a:r>
              <a:rPr lang="ar-IQ" sz="4400" b="1" dirty="0" err="1" smtClean="0">
                <a:solidFill>
                  <a:srgbClr val="FF0000"/>
                </a:solidFill>
                <a:cs typeface="AF_Jeddah" pitchFamily="2" charset="-78"/>
              </a:rPr>
              <a:t>م.د</a:t>
            </a:r>
            <a:r>
              <a:rPr lang="ar-IQ" sz="4400" b="1" dirty="0" smtClean="0">
                <a:solidFill>
                  <a:srgbClr val="FF0000"/>
                </a:solidFill>
                <a:cs typeface="AF_Jeddah" pitchFamily="2" charset="-78"/>
              </a:rPr>
              <a:t> شيماء صفاء محمود</a:t>
            </a:r>
            <a:endParaRPr lang="ar-SA" sz="4400" b="1" dirty="0">
              <a:solidFill>
                <a:srgbClr val="FF0000"/>
              </a:solidFill>
              <a:cs typeface="AF_Jeddah" pitchFamily="2" charset="-78"/>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29200" y="228600"/>
            <a:ext cx="3844925" cy="157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عنوان 1"/>
          <p:cNvSpPr>
            <a:spLocks noGrp="1"/>
          </p:cNvSpPr>
          <p:nvPr/>
        </p:nvSpPr>
        <p:spPr>
          <a:xfrm>
            <a:off x="457200" y="1752600"/>
            <a:ext cx="8001000" cy="2286000"/>
          </a:xfrm>
          <a:prstGeom prst="rect">
            <a:avLst/>
          </a:prstGeom>
          <a:ln>
            <a:noFill/>
          </a:ln>
        </p:spPr>
        <p:style>
          <a:lnRef idx="2">
            <a:schemeClr val="accent1"/>
          </a:lnRef>
          <a:fillRef idx="1">
            <a:schemeClr val="lt1"/>
          </a:fillRef>
          <a:effectRef idx="0">
            <a:schemeClr val="accent1"/>
          </a:effectRef>
          <a:fontRef idx="minor">
            <a:schemeClr val="dk1"/>
          </a:fontRef>
        </p:style>
        <p:txBody>
          <a:bodyPr vert="horz" anchor="b">
            <a:normAutofit/>
            <a:scene3d>
              <a:camera prst="orthographicFront"/>
              <a:lightRig rig="soft" dir="t"/>
            </a:scene3d>
            <a:sp3d prstMaterial="softEdge">
              <a:bevelT w="25400" h="25400"/>
            </a:sp3d>
          </a:bodyPr>
          <a:lstStyle>
            <a:lvl1pPr algn="r" rtl="1" eaLnBrk="1" latinLnBrk="0" hangingPunct="1">
              <a:spcBef>
                <a:spcPct val="0"/>
              </a:spcBef>
              <a:buNone/>
              <a:defRPr kumimoji="0" sz="4800" b="1" kern="1200">
                <a:solidFill>
                  <a:schemeClr val="tx2"/>
                </a:solidFill>
                <a:effectLst>
                  <a:outerShdw blurRad="31750" dist="25400" dir="5400000" algn="tl" rotWithShape="0">
                    <a:srgbClr val="000000">
                      <a:alpha val="25000"/>
                    </a:srgbClr>
                  </a:outerShdw>
                </a:effectLst>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extLst/>
          </a:lstStyle>
          <a:p>
            <a:pPr algn="ctr"/>
            <a:r>
              <a:rPr lang="ar-IQ" dirty="0">
                <a:solidFill>
                  <a:srgbClr val="FF0000"/>
                </a:solidFill>
                <a:cs typeface="AF_Jeddah" pitchFamily="2" charset="-78"/>
              </a:rPr>
              <a:t>أساسيات علم </a:t>
            </a:r>
            <a:r>
              <a:rPr lang="ar-IQ" dirty="0" smtClean="0">
                <a:solidFill>
                  <a:srgbClr val="FF0000"/>
                </a:solidFill>
                <a:cs typeface="AF_Jeddah" pitchFamily="2" charset="-78"/>
              </a:rPr>
              <a:t>النفس</a:t>
            </a:r>
            <a:br>
              <a:rPr lang="ar-IQ" dirty="0" smtClean="0">
                <a:solidFill>
                  <a:srgbClr val="FF0000"/>
                </a:solidFill>
                <a:cs typeface="AF_Jeddah" pitchFamily="2" charset="-78"/>
              </a:rPr>
            </a:br>
            <a:r>
              <a:rPr lang="ar-IQ" dirty="0">
                <a:solidFill>
                  <a:schemeClr val="accent4">
                    <a:lumMod val="50000"/>
                  </a:schemeClr>
                </a:solidFill>
              </a:rPr>
              <a:t>المحاضرة الثانية</a:t>
            </a:r>
            <a:br>
              <a:rPr lang="ar-IQ" dirty="0">
                <a:solidFill>
                  <a:schemeClr val="accent4">
                    <a:lumMod val="50000"/>
                  </a:schemeClr>
                </a:solidFill>
              </a:rPr>
            </a:br>
            <a:r>
              <a:rPr lang="ar-IQ" dirty="0">
                <a:solidFill>
                  <a:schemeClr val="accent4">
                    <a:lumMod val="50000"/>
                  </a:schemeClr>
                </a:solidFill>
              </a:rPr>
              <a:t> </a:t>
            </a:r>
            <a:r>
              <a:rPr lang="ar-IQ" dirty="0">
                <a:solidFill>
                  <a:schemeClr val="accent4">
                    <a:lumMod val="50000"/>
                  </a:schemeClr>
                </a:solidFill>
                <a:cs typeface="AF_Jeddah" pitchFamily="2" charset="-78"/>
              </a:rPr>
              <a:t>السلوك</a:t>
            </a:r>
            <a:endParaRPr lang="ar-SA" dirty="0">
              <a:solidFill>
                <a:srgbClr val="FF0000"/>
              </a:solidFill>
              <a:cs typeface="AF_Jeddah" pitchFamily="2" charset="-78"/>
            </a:endParaRPr>
          </a:p>
        </p:txBody>
      </p:sp>
    </p:spTree>
    <p:extLst>
      <p:ext uri="{BB962C8B-B14F-4D97-AF65-F5344CB8AC3E}">
        <p14:creationId xmlns:p14="http://schemas.microsoft.com/office/powerpoint/2010/main" val="7790743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143000" y="76200"/>
            <a:ext cx="7772400" cy="761999"/>
          </a:xfrm>
        </p:spPr>
        <p:style>
          <a:lnRef idx="1">
            <a:schemeClr val="accent1"/>
          </a:lnRef>
          <a:fillRef idx="2">
            <a:schemeClr val="accent1"/>
          </a:fillRef>
          <a:effectRef idx="1">
            <a:schemeClr val="accent1"/>
          </a:effectRef>
          <a:fontRef idx="minor">
            <a:schemeClr val="dk1"/>
          </a:fontRef>
        </p:style>
        <p:txBody>
          <a:bodyPr>
            <a:noAutofit/>
          </a:bodyPr>
          <a:lstStyle/>
          <a:p>
            <a:r>
              <a:rPr lang="ar-IQ" sz="4400" dirty="0">
                <a:solidFill>
                  <a:srgbClr val="FF0000"/>
                </a:solidFill>
              </a:rPr>
              <a:t>معنى </a:t>
            </a:r>
            <a:r>
              <a:rPr lang="ar-IQ" sz="4400" dirty="0" smtClean="0">
                <a:solidFill>
                  <a:srgbClr val="FF0000"/>
                </a:solidFill>
              </a:rPr>
              <a:t>السلوك:</a:t>
            </a:r>
            <a:endParaRPr lang="ar-IQ" sz="4400" dirty="0">
              <a:solidFill>
                <a:srgbClr val="FF0000"/>
              </a:solidFill>
            </a:endParaRPr>
          </a:p>
        </p:txBody>
      </p:sp>
      <p:sp>
        <p:nvSpPr>
          <p:cNvPr id="3" name="عنوان فرعي 2"/>
          <p:cNvSpPr>
            <a:spLocks noGrp="1"/>
          </p:cNvSpPr>
          <p:nvPr>
            <p:ph type="subTitle" idx="1"/>
          </p:nvPr>
        </p:nvSpPr>
        <p:spPr>
          <a:xfrm>
            <a:off x="381000" y="914400"/>
            <a:ext cx="8534400" cy="4114800"/>
          </a:xfrm>
        </p:spPr>
        <p:txBody>
          <a:bodyPr>
            <a:noAutofit/>
          </a:bodyPr>
          <a:lstStyle/>
          <a:p>
            <a:pPr algn="justLow"/>
            <a:r>
              <a:rPr lang="ar-IQ" sz="2800" b="1" dirty="0" smtClean="0">
                <a:solidFill>
                  <a:srgbClr val="FF0000"/>
                </a:solidFill>
              </a:rPr>
              <a:t>السلوك: </a:t>
            </a:r>
            <a:r>
              <a:rPr lang="ar-IQ" sz="2800" b="1" dirty="0" smtClean="0"/>
              <a:t>حالة من التفاعل بين الكائن الحي وبيئته، وهو في غالبيته سلوك المتعلم (مكتسب) ، يتم من خلال الملاحظة والتعليم والتدريب ، ونحن </a:t>
            </a:r>
            <a:r>
              <a:rPr lang="ar-IQ" sz="2800" b="1" dirty="0"/>
              <a:t>ن</a:t>
            </a:r>
            <a:r>
              <a:rPr lang="ar-IQ" sz="2800" b="1" dirty="0" smtClean="0"/>
              <a:t>تعلم السلوكيات البسيطة منها والمعقدة، وكلما أتيح لهذا السلوك أن يكون منضبطاً وظيفياً ومقبولاً ، كان هذا التعلم ايجابياً ، وإننا </a:t>
            </a:r>
            <a:r>
              <a:rPr lang="ar-IQ" sz="2800" b="1" dirty="0"/>
              <a:t>ب</a:t>
            </a:r>
            <a:r>
              <a:rPr lang="ar-IQ" sz="2800" b="1" dirty="0" smtClean="0"/>
              <a:t>فعل تكراره المستمر نحيله إلى سلوك مبرمج ، والذي سرعان ما سيتحول إلى عادة سلوكية تؤدي غرضها بيسر وسهولة وتلقائية.</a:t>
            </a:r>
          </a:p>
          <a:p>
            <a:pPr algn="justLow"/>
            <a:r>
              <a:rPr lang="ar-IQ" sz="2800" b="1" dirty="0" smtClean="0"/>
              <a:t> </a:t>
            </a:r>
            <a:r>
              <a:rPr lang="ar-IQ" sz="2800" b="1" dirty="0" smtClean="0">
                <a:solidFill>
                  <a:srgbClr val="FF0000"/>
                </a:solidFill>
              </a:rPr>
              <a:t>إذن السلوك: </a:t>
            </a:r>
            <a:r>
              <a:rPr lang="ar-IQ" sz="2800" b="1" dirty="0" smtClean="0"/>
              <a:t>هو النشاط الذي يصدر عن الكائن الحي نتيجة لتفاعله مع ظروف بيئة معينة لمحاولة تعديلها ، أو تغييرها على وفق ما لديه من انطباعات ومفاهيم فطرية أو مكتسبة .</a:t>
            </a:r>
            <a:endParaRPr lang="en-US" sz="2800" b="1" dirty="0"/>
          </a:p>
        </p:txBody>
      </p:sp>
    </p:spTree>
    <p:extLst>
      <p:ext uri="{BB962C8B-B14F-4D97-AF65-F5344CB8AC3E}">
        <p14:creationId xmlns:p14="http://schemas.microsoft.com/office/powerpoint/2010/main" val="3499099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57200" y="228600"/>
            <a:ext cx="8458200" cy="914400"/>
          </a:xfrm>
        </p:spPr>
        <p:style>
          <a:lnRef idx="1">
            <a:schemeClr val="accent1"/>
          </a:lnRef>
          <a:fillRef idx="2">
            <a:schemeClr val="accent1"/>
          </a:fillRef>
          <a:effectRef idx="1">
            <a:schemeClr val="accent1"/>
          </a:effectRef>
          <a:fontRef idx="minor">
            <a:schemeClr val="dk1"/>
          </a:fontRef>
        </p:style>
        <p:txBody>
          <a:bodyPr>
            <a:noAutofit/>
          </a:bodyPr>
          <a:lstStyle/>
          <a:p>
            <a:pPr algn="r"/>
            <a:r>
              <a:rPr lang="ar-IQ" b="1" dirty="0" smtClean="0">
                <a:solidFill>
                  <a:srgbClr val="FF0000"/>
                </a:solidFill>
                <a:cs typeface="AF_Jeddah" pitchFamily="2" charset="-78"/>
              </a:rPr>
              <a:t>جوانب السلوك:</a:t>
            </a:r>
            <a:endParaRPr lang="ar-SA" b="1" dirty="0">
              <a:solidFill>
                <a:srgbClr val="FF0000"/>
              </a:solidFill>
              <a:cs typeface="AF_Jeddah" pitchFamily="2" charset="-78"/>
            </a:endParaRPr>
          </a:p>
        </p:txBody>
      </p:sp>
      <p:sp>
        <p:nvSpPr>
          <p:cNvPr id="3" name="عنوان فرعي 2"/>
          <p:cNvSpPr>
            <a:spLocks noGrp="1"/>
          </p:cNvSpPr>
          <p:nvPr>
            <p:ph type="subTitle" idx="1"/>
          </p:nvPr>
        </p:nvSpPr>
        <p:spPr>
          <a:xfrm>
            <a:off x="304800" y="1371600"/>
            <a:ext cx="8534400" cy="3962400"/>
          </a:xfrm>
        </p:spPr>
        <p:txBody>
          <a:bodyPr>
            <a:normAutofit fontScale="77500" lnSpcReduction="20000"/>
          </a:bodyPr>
          <a:lstStyle/>
          <a:p>
            <a:pPr algn="justLow"/>
            <a:r>
              <a:rPr lang="ar-IQ" sz="3600" b="1" dirty="0">
                <a:solidFill>
                  <a:schemeClr val="tx1"/>
                </a:solidFill>
              </a:rPr>
              <a:t>1ـ الجانب المعرفي : ويتناول الإدراك - التمييز - التصور التخيل، فالإدراك مثلاً عندما تدرك بأنك جالس في المحاضرة، والتصور تفكيرك في المستقبل وما ترغب فيه من حال، والتميز كتمييز الطفل بين الأشخاص الغرباء ووالديه، أو التمييز بين الساخن والحار.</a:t>
            </a:r>
            <a:endParaRPr lang="en-US" sz="3600" b="1" dirty="0">
              <a:solidFill>
                <a:schemeClr val="tx1"/>
              </a:solidFill>
            </a:endParaRPr>
          </a:p>
          <a:p>
            <a:pPr algn="justLow"/>
            <a:r>
              <a:rPr lang="ar-IQ" sz="3600" b="1" dirty="0">
                <a:solidFill>
                  <a:schemeClr val="tx1"/>
                </a:solidFill>
              </a:rPr>
              <a:t>2ـ الجانب الحركي مثل الاستجابات الحركية ( ضرب الكرة ، فتح الباب، الاستجابة لإشارات المرور، الكتابة على الورقة ، أو الآلة الكاتبة - المشي ،أو الركض ) .</a:t>
            </a:r>
            <a:endParaRPr lang="en-US" sz="3600" b="1" dirty="0">
              <a:solidFill>
                <a:schemeClr val="tx1"/>
              </a:solidFill>
            </a:endParaRPr>
          </a:p>
          <a:p>
            <a:pPr algn="justLow"/>
            <a:r>
              <a:rPr lang="ar-IQ" sz="3600" b="1" dirty="0">
                <a:solidFill>
                  <a:schemeClr val="tx1"/>
                </a:solidFill>
              </a:rPr>
              <a:t>3ـ الجانب الانفعالي: هو الحالة الانفعالية المصاحبة للسلوك والتي تظهر على معالم الجسد الظاهرة والكامنة مثل ( الضحك ، الفرح - الحزن ، الغضب، الحب، الكرة)</a:t>
            </a:r>
            <a:endParaRPr lang="en-US" sz="3600" b="1" dirty="0">
              <a:solidFill>
                <a:schemeClr val="tx1"/>
              </a:solidFill>
            </a:endParaRPr>
          </a:p>
        </p:txBody>
      </p:sp>
    </p:spTree>
    <p:extLst>
      <p:ext uri="{BB962C8B-B14F-4D97-AF65-F5344CB8AC3E}">
        <p14:creationId xmlns:p14="http://schemas.microsoft.com/office/powerpoint/2010/main" val="41504481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28600" y="76201"/>
            <a:ext cx="8763000" cy="838200"/>
          </a:xfrm>
        </p:spPr>
        <p:style>
          <a:lnRef idx="1">
            <a:schemeClr val="accent1"/>
          </a:lnRef>
          <a:fillRef idx="2">
            <a:schemeClr val="accent1"/>
          </a:fillRef>
          <a:effectRef idx="1">
            <a:schemeClr val="accent1"/>
          </a:effectRef>
          <a:fontRef idx="minor">
            <a:schemeClr val="dk1"/>
          </a:fontRef>
        </p:style>
        <p:txBody>
          <a:bodyPr>
            <a:noAutofit/>
          </a:bodyPr>
          <a:lstStyle/>
          <a:p>
            <a:pPr algn="r"/>
            <a:r>
              <a:rPr lang="ar-IQ" sz="4400" b="1" dirty="0" smtClean="0">
                <a:solidFill>
                  <a:srgbClr val="FF0000"/>
                </a:solidFill>
                <a:cs typeface="AF_Jeddah" pitchFamily="2" charset="-78"/>
              </a:rPr>
              <a:t>العوامل المؤثرة في السلوك:</a:t>
            </a:r>
            <a:endParaRPr lang="ar-SA" sz="4400" b="1" dirty="0">
              <a:solidFill>
                <a:srgbClr val="FF0000"/>
              </a:solidFill>
              <a:cs typeface="AF_Jeddah" pitchFamily="2" charset="-78"/>
            </a:endParaRPr>
          </a:p>
        </p:txBody>
      </p:sp>
      <p:sp>
        <p:nvSpPr>
          <p:cNvPr id="3" name="عنوان فرعي 2"/>
          <p:cNvSpPr>
            <a:spLocks noGrp="1"/>
          </p:cNvSpPr>
          <p:nvPr>
            <p:ph type="subTitle" idx="1"/>
          </p:nvPr>
        </p:nvSpPr>
        <p:spPr>
          <a:xfrm>
            <a:off x="152400" y="1524000"/>
            <a:ext cx="8839200" cy="3505200"/>
          </a:xfrm>
        </p:spPr>
        <p:txBody>
          <a:bodyPr>
            <a:normAutofit/>
          </a:bodyPr>
          <a:lstStyle/>
          <a:p>
            <a:pPr algn="justLow"/>
            <a:r>
              <a:rPr lang="ar-IQ" sz="3200" b="1" dirty="0">
                <a:solidFill>
                  <a:srgbClr val="FF0000"/>
                </a:solidFill>
              </a:rPr>
              <a:t>أولاً : عامل الوراثة : </a:t>
            </a:r>
            <a:r>
              <a:rPr lang="ar-IQ" sz="3200" b="1" dirty="0">
                <a:solidFill>
                  <a:schemeClr val="tx1"/>
                </a:solidFill>
              </a:rPr>
              <a:t>تعد الوراثة من العوامل المهمة التي تؤثر في السلوك عن طريق الموروثات (الجينات)، وللوراثة دور كبير في النمو والسلوك الإنساني من طريق المحافظة على النوع، ونقل الصفات العامة من جيل إلى جيل آخر ، وحفظ النوع من الانقراض، فالإنسان ينجب إنساناً ، والقط يلد قطاً والخروف يلد خروفاً وهلم جرا.</a:t>
            </a:r>
            <a:endParaRPr lang="en-US" sz="3200" b="1" dirty="0">
              <a:solidFill>
                <a:schemeClr val="tx1"/>
              </a:solidFill>
            </a:endParaRPr>
          </a:p>
        </p:txBody>
      </p:sp>
    </p:spTree>
    <p:extLst>
      <p:ext uri="{BB962C8B-B14F-4D97-AF65-F5344CB8AC3E}">
        <p14:creationId xmlns:p14="http://schemas.microsoft.com/office/powerpoint/2010/main" val="7615920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04800" y="228600"/>
            <a:ext cx="8610600" cy="6324600"/>
          </a:xfrm>
        </p:spPr>
        <p:txBody>
          <a:bodyPr>
            <a:normAutofit/>
          </a:bodyPr>
          <a:lstStyle/>
          <a:p>
            <a:pPr marL="457200" indent="-457200" algn="justLow">
              <a:buFont typeface="Wingdings" pitchFamily="2" charset="2"/>
              <a:buChar char="v"/>
            </a:pPr>
            <a:endParaRPr lang="ar-IQ" b="1" dirty="0" smtClean="0">
              <a:solidFill>
                <a:schemeClr val="tx1"/>
              </a:solidFill>
            </a:endParaRPr>
          </a:p>
          <a:p>
            <a:pPr algn="justLow"/>
            <a:r>
              <a:rPr lang="ar-IQ" b="1" dirty="0">
                <a:solidFill>
                  <a:schemeClr val="tx1"/>
                </a:solidFill>
              </a:rPr>
              <a:t>1ـ اختلاف أو شذوذ في عدد الكروموسومات ، أو شكلها الطبيعي عند الأب والأم ، إذ أن عددها الطبيعي هو ( ٤٦ ) كروموسوماً ، فإذا ما كان عددها أكثر من ذلك تسبب مرض المنغولية ، وإذا كان أقل ينتج عنه التخلف العقلي .</a:t>
            </a:r>
            <a:endParaRPr lang="en-US" b="1" dirty="0">
              <a:solidFill>
                <a:schemeClr val="tx1"/>
              </a:solidFill>
            </a:endParaRPr>
          </a:p>
          <a:p>
            <a:pPr algn="justLow"/>
            <a:r>
              <a:rPr lang="ar-IQ" b="1" dirty="0">
                <a:solidFill>
                  <a:schemeClr val="tx1"/>
                </a:solidFill>
              </a:rPr>
              <a:t>2ـ عامل الريس - </a:t>
            </a:r>
            <a:r>
              <a:rPr lang="en-US" b="1" dirty="0">
                <a:solidFill>
                  <a:schemeClr val="tx1"/>
                </a:solidFill>
              </a:rPr>
              <a:t>R-H Factor </a:t>
            </a:r>
            <a:r>
              <a:rPr lang="ar-IQ" b="1" dirty="0">
                <a:solidFill>
                  <a:schemeClr val="tx1"/>
                </a:solidFill>
              </a:rPr>
              <a:t>الذي يسمى بالعامل الريزيسي ، وهو أحد مكونات الدم ، فإذا كان الأب والأم دمهما موجباً لا توجد مشكلة، أما إذا كان دم الأم سالب ودم الجنين موجب بوراثته من أبيه فسيؤدي إلى اضطراب في توزيع الأوكسجين، وتدمير كريات الدم الحمراء . </a:t>
            </a:r>
            <a:endParaRPr lang="en-US" b="1" dirty="0">
              <a:solidFill>
                <a:schemeClr val="tx1"/>
              </a:solidFill>
            </a:endParaRPr>
          </a:p>
          <a:p>
            <a:pPr algn="justLow"/>
            <a:r>
              <a:rPr lang="ar-IQ" b="1" dirty="0">
                <a:solidFill>
                  <a:schemeClr val="tx1"/>
                </a:solidFill>
              </a:rPr>
              <a:t>3ـ هناك بعض الأمراض التي تنتقل بالوراثة ، والتي نقلتها جينات منتخبة ومنها البول السكري ، وهناك أمراض الخلايا العصبية والنخاع الشوكي التي ثبت أنها تنتقل بالوراثة مما يؤدي إلى الشلل والعمى، والضعف العقلي فيؤثر في سلوك الطفل. </a:t>
            </a:r>
            <a:endParaRPr lang="en-US" b="1" dirty="0">
              <a:solidFill>
                <a:schemeClr val="tx1"/>
              </a:solidFill>
            </a:endParaRPr>
          </a:p>
          <a:p>
            <a:pPr marL="457200" indent="-457200" algn="justLow">
              <a:buFont typeface="Wingdings" pitchFamily="2" charset="2"/>
              <a:buChar char="v"/>
            </a:pPr>
            <a:endParaRPr lang="ar-SA" b="1" dirty="0">
              <a:solidFill>
                <a:schemeClr val="tx1"/>
              </a:solidFill>
            </a:endParaRPr>
          </a:p>
        </p:txBody>
      </p:sp>
      <p:sp>
        <p:nvSpPr>
          <p:cNvPr id="2" name="مستطيل 1"/>
          <p:cNvSpPr/>
          <p:nvPr/>
        </p:nvSpPr>
        <p:spPr>
          <a:xfrm>
            <a:off x="1128656" y="304800"/>
            <a:ext cx="7597753" cy="523220"/>
          </a:xfrm>
          <a:prstGeom prst="rect">
            <a:avLst/>
          </a:prstGeom>
        </p:spPr>
        <p:txBody>
          <a:bodyPr wrap="square">
            <a:spAutoFit/>
          </a:bodyPr>
          <a:lstStyle/>
          <a:p>
            <a:r>
              <a:rPr lang="ar-IQ" sz="2800" b="1" dirty="0">
                <a:solidFill>
                  <a:srgbClr val="FF0000"/>
                </a:solidFill>
                <a:cs typeface="AF_Jeddah" pitchFamily="2" charset="-78"/>
              </a:rPr>
              <a:t>العوامل الوراثية المؤثرة في السلوك في البيئة الجنينية :</a:t>
            </a:r>
            <a:endParaRPr lang="ar-SA" sz="2800" b="1" dirty="0">
              <a:solidFill>
                <a:srgbClr val="FF0000"/>
              </a:solidFill>
              <a:cs typeface="AF_Jeddah" pitchFamily="2" charset="-78"/>
            </a:endParaRPr>
          </a:p>
        </p:txBody>
      </p:sp>
    </p:spTree>
    <p:extLst>
      <p:ext uri="{BB962C8B-B14F-4D97-AF65-F5344CB8AC3E}">
        <p14:creationId xmlns:p14="http://schemas.microsoft.com/office/powerpoint/2010/main" val="20717016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52400" y="228600"/>
            <a:ext cx="8839200" cy="4876800"/>
          </a:xfrm>
        </p:spPr>
        <p:txBody>
          <a:bodyPr>
            <a:noAutofit/>
          </a:bodyPr>
          <a:lstStyle/>
          <a:p>
            <a:pPr algn="justLow"/>
            <a:r>
              <a:rPr lang="ar-IQ" sz="2800" b="1" dirty="0">
                <a:solidFill>
                  <a:srgbClr val="FF0000"/>
                </a:solidFill>
              </a:rPr>
              <a:t>ثانياً : البيئة : </a:t>
            </a:r>
            <a:r>
              <a:rPr lang="ar-IQ" sz="2800" b="1" dirty="0">
                <a:solidFill>
                  <a:schemeClr val="tx1"/>
                </a:solidFill>
              </a:rPr>
              <a:t>البيئة هي كل ما يحيط بالإنسان ، وتبدأ من بيئة الرحم ، وهي بيئة الجنين الأولى التي تقوم بدور أساسي في نموه وسلوكه ، ومن عوامل البيئة الجنينية التي تؤثر في السلوك :</a:t>
            </a:r>
            <a:endParaRPr lang="en-US" sz="2800" b="1" dirty="0">
              <a:solidFill>
                <a:schemeClr val="tx1"/>
              </a:solidFill>
            </a:endParaRPr>
          </a:p>
          <a:p>
            <a:pPr algn="justLow"/>
            <a:r>
              <a:rPr lang="ar-IQ" sz="2800" b="1" dirty="0">
                <a:solidFill>
                  <a:schemeClr val="tx1"/>
                </a:solidFill>
              </a:rPr>
              <a:t>1ـ غذاء الأم : ينبغي أن يكون غذاء الأم الحامل متوازناً في عناصره الأساسية من البروتينات والكربوهيدرات والفيتامينات والأملاح.</a:t>
            </a:r>
            <a:endParaRPr lang="en-US" sz="2800" b="1" dirty="0">
              <a:solidFill>
                <a:schemeClr val="tx1"/>
              </a:solidFill>
            </a:endParaRPr>
          </a:p>
          <a:p>
            <a:pPr algn="justLow"/>
            <a:r>
              <a:rPr lang="ar-IQ" sz="2800" b="1" dirty="0">
                <a:solidFill>
                  <a:schemeClr val="tx1"/>
                </a:solidFill>
              </a:rPr>
              <a:t>2ـ مرض الأم : إذا أصيبت الأم بأمراضٍ ، فإن ذلك يؤثر في الجنين بصورة طبيعية ، لأنه جزء من تركيبها الفسيولوجي.</a:t>
            </a:r>
            <a:endParaRPr lang="en-US" sz="2800" b="1" dirty="0">
              <a:solidFill>
                <a:schemeClr val="tx1"/>
              </a:solidFill>
            </a:endParaRPr>
          </a:p>
          <a:p>
            <a:pPr algn="justLow"/>
            <a:r>
              <a:rPr lang="ar-IQ" sz="2800" b="1" dirty="0">
                <a:solidFill>
                  <a:schemeClr val="tx1"/>
                </a:solidFill>
              </a:rPr>
              <a:t>3ـ عمر الأم : إن عمر الأم له دور كبير في تكامل نمو الجنين مما يؤثر على سلوكه لاحقاً.</a:t>
            </a:r>
            <a:endParaRPr lang="en-US" sz="2800" b="1" dirty="0">
              <a:solidFill>
                <a:schemeClr val="tx1"/>
              </a:solidFill>
            </a:endParaRPr>
          </a:p>
          <a:p>
            <a:pPr algn="justLow"/>
            <a:r>
              <a:rPr lang="ar-IQ" sz="2800" b="1" dirty="0">
                <a:solidFill>
                  <a:schemeClr val="tx1"/>
                </a:solidFill>
              </a:rPr>
              <a:t>4ـ الحالة الانفعالية والنفسية للأم : إن حالة الأم الانفعالية لها أثر واضح في سلوك الجنين ، كالخوف والقلق والتوتر.</a:t>
            </a:r>
            <a:endParaRPr lang="en-US" sz="2800" b="1" dirty="0">
              <a:solidFill>
                <a:schemeClr val="tx1"/>
              </a:solidFill>
            </a:endParaRPr>
          </a:p>
          <a:p>
            <a:pPr algn="justLow"/>
            <a:endParaRPr lang="ar-IQ" sz="2800" b="1" dirty="0" smtClean="0">
              <a:solidFill>
                <a:schemeClr val="tx1"/>
              </a:solidFill>
            </a:endParaRPr>
          </a:p>
        </p:txBody>
      </p:sp>
    </p:spTree>
    <p:extLst>
      <p:ext uri="{BB962C8B-B14F-4D97-AF65-F5344CB8AC3E}">
        <p14:creationId xmlns:p14="http://schemas.microsoft.com/office/powerpoint/2010/main" val="2690984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228600" y="228600"/>
            <a:ext cx="8686800" cy="4648200"/>
          </a:xfrm>
        </p:spPr>
        <p:txBody>
          <a:bodyPr>
            <a:normAutofit fontScale="92500" lnSpcReduction="10000"/>
          </a:bodyPr>
          <a:lstStyle/>
          <a:p>
            <a:pPr algn="justLow"/>
            <a:r>
              <a:rPr lang="ar-IQ" sz="2800" b="1" dirty="0">
                <a:solidFill>
                  <a:srgbClr val="FF0000"/>
                </a:solidFill>
              </a:rPr>
              <a:t>وهناك عوامل أخرى تؤثر في سلوك الإنسان، وتجعله يسلك منحى معيناً، ومن هذه العوامل :</a:t>
            </a:r>
            <a:endParaRPr lang="en-US" sz="2800" b="1" dirty="0">
              <a:solidFill>
                <a:srgbClr val="FF0000"/>
              </a:solidFill>
            </a:endParaRPr>
          </a:p>
          <a:p>
            <a:pPr marL="457200" lvl="0" indent="-457200" algn="justLow">
              <a:buFont typeface="Wingdings" pitchFamily="2" charset="2"/>
              <a:buChar char="q"/>
            </a:pPr>
            <a:r>
              <a:rPr lang="ar-IQ" sz="2800" b="1" dirty="0" smtClean="0"/>
              <a:t>الجنس</a:t>
            </a:r>
            <a:r>
              <a:rPr lang="ar-IQ" sz="2800" b="1" dirty="0"/>
              <a:t>: فالذكر والأنثى مختلفان بسلوكياتهما، فنرى الذكر أكثر جرأة </a:t>
            </a:r>
            <a:r>
              <a:rPr lang="ar-IQ" sz="2800" b="1" dirty="0" smtClean="0"/>
              <a:t>وخشونة</a:t>
            </a:r>
            <a:r>
              <a:rPr lang="ar-IQ" sz="2800" b="1" dirty="0"/>
              <a:t>، بينما المرأة أكثر هدوءً ونعومةً </a:t>
            </a:r>
            <a:r>
              <a:rPr lang="ar-IQ" sz="2800" b="1" dirty="0" smtClean="0"/>
              <a:t>وليناً.</a:t>
            </a:r>
            <a:endParaRPr lang="ar-IQ" sz="2800" b="1" dirty="0"/>
          </a:p>
          <a:p>
            <a:pPr marL="457200" lvl="0" indent="-457200" algn="justLow">
              <a:buFont typeface="Wingdings" pitchFamily="2" charset="2"/>
              <a:buChar char="q"/>
            </a:pPr>
            <a:r>
              <a:rPr lang="ar-IQ" sz="2800" b="1" dirty="0" smtClean="0"/>
              <a:t>العمر</a:t>
            </a:r>
            <a:r>
              <a:rPr lang="ar-IQ" sz="2800" b="1" dirty="0"/>
              <a:t>: فالشباب هم الأكثر جرأة واقداماً وتهوراً في بعض الحالات، بينما يتسم كبار السن بالرزانة </a:t>
            </a:r>
            <a:r>
              <a:rPr lang="ar-IQ" sz="2800" b="1" dirty="0" smtClean="0"/>
              <a:t>والهدوء.</a:t>
            </a:r>
            <a:endParaRPr lang="ar-IQ" sz="2800" b="1" dirty="0"/>
          </a:p>
          <a:p>
            <a:pPr marL="457200" lvl="0" indent="-457200" algn="justLow">
              <a:buFont typeface="Wingdings" pitchFamily="2" charset="2"/>
              <a:buChar char="q"/>
            </a:pPr>
            <a:r>
              <a:rPr lang="ar-IQ" sz="2800" b="1" dirty="0" smtClean="0"/>
              <a:t>العوامل </a:t>
            </a:r>
            <a:r>
              <a:rPr lang="ar-IQ" sz="2800" b="1" dirty="0"/>
              <a:t>الاجتماعية : وهي الظروف الاجتماعية المحيطة بالإنسان ، مثل العادات </a:t>
            </a:r>
            <a:r>
              <a:rPr lang="ar-IQ" sz="2800" b="1" dirty="0" smtClean="0"/>
              <a:t>والتقاليد.</a:t>
            </a:r>
            <a:endParaRPr lang="ar-IQ" sz="2800" b="1" dirty="0"/>
          </a:p>
          <a:p>
            <a:pPr marL="457200" lvl="0" indent="-457200" algn="justLow">
              <a:buFont typeface="Wingdings" pitchFamily="2" charset="2"/>
              <a:buChar char="q"/>
            </a:pPr>
            <a:r>
              <a:rPr lang="ar-IQ" sz="2800" b="1" dirty="0" smtClean="0"/>
              <a:t>لعوامل </a:t>
            </a:r>
            <a:r>
              <a:rPr lang="ar-IQ" sz="2800" b="1" dirty="0"/>
              <a:t>الدينية : فالإيمان بالله تعالى والانصياع لأوامره يجعل الإنسان يسلك سلوك المطمئن الواثق بعيداً عن الخوف </a:t>
            </a:r>
            <a:r>
              <a:rPr lang="ar-IQ" sz="2800" b="1" dirty="0" smtClean="0"/>
              <a:t>والحزن.</a:t>
            </a:r>
            <a:endParaRPr lang="ar-IQ" sz="2800" b="1" dirty="0"/>
          </a:p>
          <a:p>
            <a:pPr marL="457200" lvl="0" indent="-457200" algn="justLow">
              <a:buFont typeface="Wingdings" pitchFamily="2" charset="2"/>
              <a:buChar char="q"/>
            </a:pPr>
            <a:r>
              <a:rPr lang="ar-IQ" sz="2800" b="1" dirty="0" smtClean="0"/>
              <a:t>العوامل </a:t>
            </a:r>
            <a:r>
              <a:rPr lang="ar-IQ" sz="2800" b="1" dirty="0"/>
              <a:t>الاقتصادية : الوضع المادي للشخص نفسه، وللمجتمع الذي يحيط به يؤثر في سلوكه وطبيعة حياته.</a:t>
            </a:r>
            <a:endParaRPr lang="en-US" sz="2800" b="1" dirty="0"/>
          </a:p>
          <a:p>
            <a:pPr marL="457200" indent="-457200" algn="justLow">
              <a:buFont typeface="Wingdings" pitchFamily="2" charset="2"/>
              <a:buChar char="q"/>
            </a:pPr>
            <a:endParaRPr lang="ar-SA" sz="2800" b="1" dirty="0">
              <a:solidFill>
                <a:schemeClr val="tx1"/>
              </a:solidFill>
            </a:endParaRPr>
          </a:p>
        </p:txBody>
      </p:sp>
    </p:spTree>
    <p:extLst>
      <p:ext uri="{BB962C8B-B14F-4D97-AF65-F5344CB8AC3E}">
        <p14:creationId xmlns:p14="http://schemas.microsoft.com/office/powerpoint/2010/main" val="888414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لتقى">
  <a:themeElements>
    <a:clrScheme name="ملتقى">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ملتقى">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ملتقى">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96</TotalTime>
  <Words>657</Words>
  <Application>Microsoft Office PowerPoint</Application>
  <PresentationFormat>عرض على الشاشة (3:4)‏</PresentationFormat>
  <Paragraphs>27</Paragraphs>
  <Slides>7</Slides>
  <Notes>0</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ملتقى</vt:lpstr>
      <vt:lpstr>عرض تقديمي في PowerPoint</vt:lpstr>
      <vt:lpstr>معنى السلوك:</vt:lpstr>
      <vt:lpstr>جوانب السلوك:</vt:lpstr>
      <vt:lpstr>العوامل المؤثرة في السلوك:</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أساسيات علم النفس  المحاضرة الأولى/ نظرة تاريخية عن علم النفس ومعرفه مفهوم علم النفس وأهدافه</dc:title>
  <dc:creator>KM</dc:creator>
  <cp:lastModifiedBy>KM</cp:lastModifiedBy>
  <cp:revision>17</cp:revision>
  <dcterms:created xsi:type="dcterms:W3CDTF">2023-11-14T17:55:11Z</dcterms:created>
  <dcterms:modified xsi:type="dcterms:W3CDTF">2024-05-20T15:54:41Z</dcterms:modified>
</cp:coreProperties>
</file>