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76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2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89" d="100"/>
          <a:sy n="89" d="100"/>
        </p:scale>
        <p:origin x="-93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0D31F3D-0521-4608-AA84-367134391E81}" type="datetimeFigureOut">
              <a:rPr lang="ar-SA" smtClean="0"/>
              <a:t>13/11/1445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B0AEB1D-F67C-494F-85A6-8117136E392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1433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3C292C-59EA-4E6E-864D-F8863736E06D}" type="datetimeFigureOut">
              <a:rPr lang="ar-SA" smtClean="0"/>
              <a:t>13/11/1445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A0C182E-17FE-4E5E-BE64-C6BBB0F54B3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C292C-59EA-4E6E-864D-F8863736E06D}" type="datetimeFigureOut">
              <a:rPr lang="ar-SA" smtClean="0"/>
              <a:t>13/11/1445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0C182E-17FE-4E5E-BE64-C6BBB0F54B3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C292C-59EA-4E6E-864D-F8863736E06D}" type="datetimeFigureOut">
              <a:rPr lang="ar-SA" smtClean="0"/>
              <a:t>13/11/1445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0C182E-17FE-4E5E-BE64-C6BBB0F54B3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C292C-59EA-4E6E-864D-F8863736E06D}" type="datetimeFigureOut">
              <a:rPr lang="ar-SA" smtClean="0"/>
              <a:t>13/11/1445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0C182E-17FE-4E5E-BE64-C6BBB0F54B37}" type="slidenum">
              <a:rPr lang="ar-SA" smtClean="0"/>
              <a:t>‹#›</a:t>
            </a:fld>
            <a:endParaRPr lang="ar-SA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C292C-59EA-4E6E-864D-F8863736E06D}" type="datetimeFigureOut">
              <a:rPr lang="ar-SA" smtClean="0"/>
              <a:t>13/11/1445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0C182E-17FE-4E5E-BE64-C6BBB0F54B37}" type="slidenum">
              <a:rPr lang="ar-SA" smtClean="0"/>
              <a:t>‹#›</a:t>
            </a:fld>
            <a:endParaRPr lang="ar-SA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C292C-59EA-4E6E-864D-F8863736E06D}" type="datetimeFigureOut">
              <a:rPr lang="ar-SA" smtClean="0"/>
              <a:t>13/11/1445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0C182E-17FE-4E5E-BE64-C6BBB0F54B37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C292C-59EA-4E6E-864D-F8863736E06D}" type="datetimeFigureOut">
              <a:rPr lang="ar-SA" smtClean="0"/>
              <a:t>13/11/1445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0C182E-17FE-4E5E-BE64-C6BBB0F54B37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C292C-59EA-4E6E-864D-F8863736E06D}" type="datetimeFigureOut">
              <a:rPr lang="ar-SA" smtClean="0"/>
              <a:t>13/11/1445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0C182E-17FE-4E5E-BE64-C6BBB0F54B37}" type="slidenum">
              <a:rPr lang="ar-SA" smtClean="0"/>
              <a:t>‹#›</a:t>
            </a:fld>
            <a:endParaRPr lang="ar-SA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C292C-59EA-4E6E-864D-F8863736E06D}" type="datetimeFigureOut">
              <a:rPr lang="ar-SA" smtClean="0"/>
              <a:t>13/11/1445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0C182E-17FE-4E5E-BE64-C6BBB0F54B3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83C292C-59EA-4E6E-864D-F8863736E06D}" type="datetimeFigureOut">
              <a:rPr lang="ar-SA" smtClean="0"/>
              <a:t>13/11/1445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0C182E-17FE-4E5E-BE64-C6BBB0F54B37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3C292C-59EA-4E6E-864D-F8863736E06D}" type="datetimeFigureOut">
              <a:rPr lang="ar-SA" smtClean="0"/>
              <a:t>13/11/1445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A0C182E-17FE-4E5E-BE64-C6BBB0F54B37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83C292C-59EA-4E6E-864D-F8863736E06D}" type="datetimeFigureOut">
              <a:rPr lang="ar-SA" smtClean="0"/>
              <a:t>13/11/1445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A0C182E-17FE-4E5E-BE64-C6BBB0F54B37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248400" cy="838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IQ" sz="4400" b="1" dirty="0" err="1" smtClean="0">
                <a:solidFill>
                  <a:srgbClr val="FF0000"/>
                </a:solidFill>
                <a:cs typeface="AF_Jeddah" pitchFamily="2" charset="-78"/>
              </a:rPr>
              <a:t>م.د</a:t>
            </a:r>
            <a:r>
              <a:rPr lang="ar-IQ" sz="4400" b="1" dirty="0" smtClean="0">
                <a:solidFill>
                  <a:srgbClr val="FF0000"/>
                </a:solidFill>
                <a:cs typeface="AF_Jeddah" pitchFamily="2" charset="-78"/>
              </a:rPr>
              <a:t> شيماء صفاء محمود</a:t>
            </a:r>
            <a:endParaRPr lang="ar-SA" sz="4400" b="1" dirty="0">
              <a:solidFill>
                <a:srgbClr val="FF0000"/>
              </a:solidFill>
              <a:cs typeface="AF_Jeddah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28600"/>
            <a:ext cx="3844925" cy="157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عنوان 1"/>
          <p:cNvSpPr>
            <a:spLocks noGrp="1"/>
          </p:cNvSpPr>
          <p:nvPr/>
        </p:nvSpPr>
        <p:spPr>
          <a:xfrm>
            <a:off x="532484" y="1752600"/>
            <a:ext cx="80010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1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ar-IQ" dirty="0">
                <a:solidFill>
                  <a:srgbClr val="FF0000"/>
                </a:solidFill>
                <a:cs typeface="AF_Jeddah" pitchFamily="2" charset="-78"/>
              </a:rPr>
              <a:t>أساسيات علم </a:t>
            </a:r>
            <a:r>
              <a:rPr lang="ar-IQ" dirty="0" smtClean="0">
                <a:solidFill>
                  <a:srgbClr val="FF0000"/>
                </a:solidFill>
                <a:cs typeface="AF_Jeddah" pitchFamily="2" charset="-78"/>
              </a:rPr>
              <a:t>النفس</a:t>
            </a:r>
            <a:br>
              <a:rPr lang="ar-IQ" dirty="0" smtClean="0">
                <a:solidFill>
                  <a:srgbClr val="FF0000"/>
                </a:solidFill>
                <a:cs typeface="AF_Jeddah" pitchFamily="2" charset="-78"/>
              </a:rPr>
            </a:br>
            <a:r>
              <a:rPr lang="ar-IQ" dirty="0">
                <a:solidFill>
                  <a:schemeClr val="accent4">
                    <a:lumMod val="50000"/>
                  </a:schemeClr>
                </a:solidFill>
              </a:rPr>
              <a:t>المحاضرة </a:t>
            </a:r>
            <a:r>
              <a:rPr lang="ar-IQ" dirty="0" smtClean="0">
                <a:solidFill>
                  <a:schemeClr val="accent4">
                    <a:lumMod val="50000"/>
                  </a:schemeClr>
                </a:solidFill>
              </a:rPr>
              <a:t>الخامسة</a:t>
            </a:r>
            <a:r>
              <a:rPr lang="ar-IQ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ar-IQ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ar-IQ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ar-IQ">
                <a:solidFill>
                  <a:schemeClr val="accent4">
                    <a:lumMod val="50000"/>
                  </a:schemeClr>
                </a:solidFill>
              </a:rPr>
              <a:t>النظريات التي فسرت الانفعالات</a:t>
            </a:r>
            <a:endParaRPr lang="ar-SA" dirty="0">
              <a:solidFill>
                <a:srgbClr val="FF0000"/>
              </a:solidFill>
              <a:cs typeface="AF_Jeddah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79074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534400" cy="4648200"/>
          </a:xfrm>
        </p:spPr>
        <p:txBody>
          <a:bodyPr>
            <a:noAutofit/>
          </a:bodyPr>
          <a:lstStyle/>
          <a:p>
            <a:pPr algn="justLow"/>
            <a:r>
              <a:rPr lang="ar-IQ" sz="3200" b="1" dirty="0"/>
              <a:t>تنوعت النظريات التي فسرت الانفعال في ميدان علم النفس ، وهناك أربع نظريات تناولت مكونات الانفعال سنقوم بعرضها على النحو الآتي : </a:t>
            </a:r>
            <a:endParaRPr lang="en-US" sz="3200" b="1" dirty="0"/>
          </a:p>
          <a:p>
            <a:pPr algn="justLow"/>
            <a:r>
              <a:rPr lang="ar-IQ" sz="3200" b="1" dirty="0">
                <a:solidFill>
                  <a:srgbClr val="FF0000"/>
                </a:solidFill>
              </a:rPr>
              <a:t>أولاً : نظرية وليم جيمس : </a:t>
            </a:r>
            <a:r>
              <a:rPr lang="ar-IQ" sz="3200" b="1" dirty="0"/>
              <a:t>يتصور وليم جيمس في نظريته أننا نشعر بالأسى لأننا نبكي ، ونشعر بالغضب لأننا نتشاجر مع أحد ، ونشعر بالخوف لأنا ترتجف لا كما يظن بأننا نبكي لأننا حزينون ، أو نضرب أحداً لأننا غاضبون ، أو ترتجف لأننا خائفون ، بمعنى أن الحالة الانفعالية تلي السلوك المعبر عن انفعالنا ، لا أن تسبقه . ويتفق معه عالم النفس الدنماركي كارل </a:t>
            </a:r>
            <a:r>
              <a:rPr lang="ar-IQ" sz="3200" b="1" dirty="0" err="1"/>
              <a:t>لانج</a:t>
            </a:r>
            <a:r>
              <a:rPr lang="ar-IQ" sz="3200" b="1" dirty="0"/>
              <a:t> .</a:t>
            </a:r>
            <a:endParaRPr lang="en-US" sz="3200" b="1" dirty="0"/>
          </a:p>
          <a:p>
            <a:pPr algn="justLow"/>
            <a:endParaRPr lang="ar-IQ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499099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" y="228600"/>
            <a:ext cx="8839200" cy="4876800"/>
          </a:xfrm>
        </p:spPr>
        <p:txBody>
          <a:bodyPr>
            <a:noAutofit/>
          </a:bodyPr>
          <a:lstStyle/>
          <a:p>
            <a:pPr algn="justLow"/>
            <a:r>
              <a:rPr lang="ar-IQ" sz="2800" b="1" dirty="0">
                <a:solidFill>
                  <a:srgbClr val="FF0000"/>
                </a:solidFill>
              </a:rPr>
              <a:t>ثانياً : نظرية </a:t>
            </a:r>
            <a:r>
              <a:rPr lang="ar-IQ" sz="2800" b="1" dirty="0" err="1" smtClean="0">
                <a:solidFill>
                  <a:srgbClr val="FF0000"/>
                </a:solidFill>
              </a:rPr>
              <a:t>كانن</a:t>
            </a:r>
            <a:r>
              <a:rPr lang="ar-IQ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 :Cannon </a:t>
            </a:r>
            <a:r>
              <a:rPr lang="ar-IQ" sz="2800" b="1" dirty="0"/>
              <a:t>يرى أن ردود فعل الجسم الفسيولوجية لا تتمايز تمايزاً كافياً لاستثارة الانفعالات المختلفة ، بمعنى أن ضربات القلب المتسارعة لا تؤثر على الخوف ، أو الغضب ، أو الحب ، كما أن التغير في سرعة ضربات القلب ، أو التنفس ، أو حرارة الجسم تبدو بطيئة جداً لتولد انفعالاً مفاجئاً ، فليس هناك فارق زمني بين الخبرة الانفعالية ، والتغيرات الفسيولوجية يمكننا من أن نرتب الواحد منهما على الآخر كما فعل جيمس </a:t>
            </a:r>
            <a:r>
              <a:rPr lang="ar-IQ" sz="2800" b="1" dirty="0" err="1"/>
              <a:t>ولانج</a:t>
            </a:r>
            <a:r>
              <a:rPr lang="ar-IQ" sz="2800" b="1" dirty="0"/>
              <a:t> ، بل كلاهما يحدث في نفس الوقت ، ويفسران ذلك بكون المثير الانفعالي يتوجه نحو القشرة الدماغية مسبباً الوعي الذاتي بالخبرة الانفعالية ، وفي نفس اللحظة يتوجه نحو الجهاز العصبي </a:t>
            </a:r>
            <a:r>
              <a:rPr lang="ar-IQ" sz="2800" b="1" dirty="0" err="1"/>
              <a:t>السمبثاوي</a:t>
            </a:r>
            <a:r>
              <a:rPr lang="ar-IQ" sz="2800" b="1" dirty="0"/>
              <a:t> متسبباً في الاستثارة الجسمية الفسيولوجية بمعنى قلبك يبدأ بالدق بنفس اللحظة التي تحس فيها بالخوف دون أن يكون أحدهما سبباً والآخر نتيجة 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50448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" y="304800"/>
            <a:ext cx="8839200" cy="4724400"/>
          </a:xfrm>
        </p:spPr>
        <p:txBody>
          <a:bodyPr>
            <a:noAutofit/>
          </a:bodyPr>
          <a:lstStyle/>
          <a:p>
            <a:pPr algn="justLow"/>
            <a:r>
              <a:rPr lang="ar-IQ" sz="3200" b="1" dirty="0">
                <a:solidFill>
                  <a:srgbClr val="FF0000"/>
                </a:solidFill>
              </a:rPr>
              <a:t>ثالثاً : نظرية العاملين </a:t>
            </a:r>
            <a:r>
              <a:rPr lang="ar-IQ" sz="3200" b="1" dirty="0" err="1">
                <a:solidFill>
                  <a:srgbClr val="FF0000"/>
                </a:solidFill>
              </a:rPr>
              <a:t>لشاشتر</a:t>
            </a:r>
            <a:r>
              <a:rPr lang="ar-IQ" sz="3200" b="1" dirty="0">
                <a:solidFill>
                  <a:srgbClr val="FF0000"/>
                </a:solidFill>
              </a:rPr>
              <a:t> </a:t>
            </a:r>
            <a:r>
              <a:rPr lang="ar-IQ" sz="3200" b="1" dirty="0" smtClean="0">
                <a:solidFill>
                  <a:srgbClr val="FF0000"/>
                </a:solidFill>
              </a:rPr>
              <a:t>: </a:t>
            </a:r>
            <a:r>
              <a:rPr lang="ar-IQ" sz="3200" b="1" dirty="0" smtClean="0"/>
              <a:t>افترضت </a:t>
            </a:r>
            <a:r>
              <a:rPr lang="ar-IQ" sz="3200" b="1" dirty="0"/>
              <a:t>هذه النظرية أن ثمة مكونين هما : الاثارة الجسمية والخبرة المعرفية مثل : أنا خائف ، فهو يؤيد نظرية جيمس </a:t>
            </a:r>
            <a:r>
              <a:rPr lang="ar-IQ" sz="3200" b="1" dirty="0" err="1"/>
              <a:t>لانج</a:t>
            </a:r>
            <a:r>
              <a:rPr lang="ar-IQ" sz="3200" b="1" dirty="0"/>
              <a:t> من جهة خبرتنا الانفعالية المتنامية مع وعينا بالاستثارة الجسدية ، ويؤيد نظرية كائن </a:t>
            </a:r>
            <a:r>
              <a:rPr lang="en-US" sz="3200" b="1" dirty="0"/>
              <a:t>Cannon </a:t>
            </a:r>
            <a:r>
              <a:rPr lang="ar-IQ" sz="3200" b="1" dirty="0"/>
              <a:t>من حيث أن الانفعالات مهما تنوعت فهي متشابهة في مكوناتها الفسيولوجية ، ويرى أن الخبرة الانفعالية تتطلب تفسيرات واعية لحالة الاستثارة ، أي يجب أن نفكر في حالة الاستثارة التي نمر بها لكي نعطيها تفسيراً ، أو أن عدم وعينا ، أي تفكيرنا بعض الأحيان لا يعني أن العمليات المعرفية لم تتم .</a:t>
            </a:r>
            <a:endParaRPr lang="en-US" sz="3200" b="1" dirty="0"/>
          </a:p>
          <a:p>
            <a:pPr algn="justLow"/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8594572" y="-169792"/>
            <a:ext cx="3273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4000" b="1" dirty="0">
                <a:solidFill>
                  <a:srgbClr val="464646"/>
                </a:solidFill>
              </a:rPr>
              <a:t>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61592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28600" y="304800"/>
            <a:ext cx="8686800" cy="4572000"/>
          </a:xfrm>
        </p:spPr>
        <p:txBody>
          <a:bodyPr>
            <a:normAutofit/>
          </a:bodyPr>
          <a:lstStyle/>
          <a:p>
            <a:pPr algn="justLow"/>
            <a:r>
              <a:rPr lang="ar-IQ" sz="3200" b="1" dirty="0">
                <a:solidFill>
                  <a:srgbClr val="FF0000"/>
                </a:solidFill>
              </a:rPr>
              <a:t>رابعاً : نظرية جوزيف </a:t>
            </a:r>
            <a:r>
              <a:rPr lang="ar-IQ" sz="3200" b="1" dirty="0" err="1">
                <a:solidFill>
                  <a:srgbClr val="FF0000"/>
                </a:solidFill>
              </a:rPr>
              <a:t>لودو</a:t>
            </a:r>
            <a:r>
              <a:rPr lang="ar-IQ" sz="3200" b="1" dirty="0">
                <a:solidFill>
                  <a:srgbClr val="FF0000"/>
                </a:solidFill>
              </a:rPr>
              <a:t> : </a:t>
            </a:r>
            <a:r>
              <a:rPr lang="ar-IQ" sz="3200" b="1" dirty="0"/>
              <a:t>عدل جوزيف </a:t>
            </a:r>
            <a:r>
              <a:rPr lang="ar-IQ" sz="3200" b="1" dirty="0" err="1"/>
              <a:t>لودو</a:t>
            </a:r>
            <a:r>
              <a:rPr lang="ar-IQ" sz="3200" b="1" dirty="0"/>
              <a:t> النظرية المعرفية عندما أعلن أن هناك أنظمة دماغية مختلفة للانفعالات المختلفة بعض هذه الأنظمة تعمل كما تعمل بالخبرة الانفعالية الخاصة بالأفعال المنعكسة مستقلة عن التفكير والتفسير ، بينما تعتمد الأنظمة الأخرى على التفكير والتفسير ، فالخوف مثلاً يعتمد على نشاط </a:t>
            </a:r>
            <a:r>
              <a:rPr lang="ar-IQ" sz="3200" b="1" dirty="0" err="1"/>
              <a:t>الأميجدالا</a:t>
            </a:r>
            <a:r>
              <a:rPr lang="ar-IQ" sz="3200" b="1" dirty="0"/>
              <a:t> (مركز ضبط الانفعالات) دونما حاجة إلى التفسيرات المعرفية ولكن الشعور بالذنب يعتمد على التفسير المعرفي وذكريات الأحداث ، أو المواقف الماضية المشابهة.</a:t>
            </a:r>
            <a:endParaRPr lang="en-US" sz="3200" b="1" dirty="0"/>
          </a:p>
          <a:p>
            <a:pPr algn="justLow"/>
            <a:endParaRPr lang="ar-SA" sz="3200" b="1" dirty="0"/>
          </a:p>
        </p:txBody>
      </p:sp>
    </p:spTree>
    <p:extLst>
      <p:ext uri="{BB962C8B-B14F-4D97-AF65-F5344CB8AC3E}">
        <p14:creationId xmlns:p14="http://schemas.microsoft.com/office/powerpoint/2010/main" val="41817419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196</TotalTime>
  <Words>402</Words>
  <Application>Microsoft Office PowerPoint</Application>
  <PresentationFormat>عرض على الشاشة (3:4)‏</PresentationFormat>
  <Paragraphs>8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ملتقى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أساسيات علم النفس  المحاضرة الأولى/ نظرة تاريخية عن علم النفس ومعرفه مفهوم علم النفس وأهدافه</dc:title>
  <dc:creator>KM</dc:creator>
  <cp:lastModifiedBy>KM</cp:lastModifiedBy>
  <cp:revision>28</cp:revision>
  <dcterms:created xsi:type="dcterms:W3CDTF">2023-11-14T17:55:11Z</dcterms:created>
  <dcterms:modified xsi:type="dcterms:W3CDTF">2024-05-20T15:49:05Z</dcterms:modified>
</cp:coreProperties>
</file>