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4" d="100"/>
          <a:sy n="94" d="100"/>
        </p:scale>
        <p:origin x="-780" y="-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0D31F3D-0521-4608-AA84-367134391E81}" type="datetimeFigureOut">
              <a:rPr lang="ar-SA" smtClean="0"/>
              <a:t>13/11/1445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B0AEB1D-F67C-494F-85A6-8117136E392B}" type="slidenum">
              <a:rPr lang="ar-SA" smtClean="0"/>
              <a:t>‹#›</a:t>
            </a:fld>
            <a:endParaRPr lang="ar-SA"/>
          </a:p>
        </p:txBody>
      </p:sp>
    </p:spTree>
    <p:extLst>
      <p:ext uri="{BB962C8B-B14F-4D97-AF65-F5344CB8AC3E}">
        <p14:creationId xmlns:p14="http://schemas.microsoft.com/office/powerpoint/2010/main" val="2314333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783C292C-59EA-4E6E-864D-F8863736E06D}" type="datetimeFigureOut">
              <a:rPr lang="ar-SA" smtClean="0"/>
              <a:t>13/11/1445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2A0C182E-17FE-4E5E-BE64-C6BBB0F54B37}"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A0C182E-17FE-4E5E-BE64-C6BBB0F54B37}"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783C292C-59EA-4E6E-864D-F8863736E06D}" type="datetimeFigureOut">
              <a:rPr lang="ar-SA" smtClean="0"/>
              <a:t>13/11/1445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A0C182E-17FE-4E5E-BE64-C6BBB0F54B37}"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783C292C-59EA-4E6E-864D-F8863736E06D}" type="datetimeFigureOut">
              <a:rPr lang="ar-SA" smtClean="0"/>
              <a:t>13/11/1445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2A0C182E-17FE-4E5E-BE64-C6BBB0F54B37}"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3C292C-59EA-4E6E-864D-F8863736E06D}" type="datetimeFigureOut">
              <a:rPr lang="ar-SA" smtClean="0"/>
              <a:t>13/11/1445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A0C182E-17FE-4E5E-BE64-C6BBB0F54B37}"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371600" y="4114800"/>
            <a:ext cx="6248400" cy="83820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ar-IQ" sz="4400" b="1" dirty="0" err="1" smtClean="0">
                <a:solidFill>
                  <a:srgbClr val="FF0000"/>
                </a:solidFill>
                <a:cs typeface="AF_Jeddah" pitchFamily="2" charset="-78"/>
              </a:rPr>
              <a:t>م.د</a:t>
            </a:r>
            <a:r>
              <a:rPr lang="ar-IQ" sz="4400" b="1" dirty="0" smtClean="0">
                <a:solidFill>
                  <a:srgbClr val="FF0000"/>
                </a:solidFill>
                <a:cs typeface="AF_Jeddah" pitchFamily="2" charset="-78"/>
              </a:rPr>
              <a:t> شيماء صفاء محمود</a:t>
            </a:r>
            <a:endParaRPr lang="ar-SA" sz="4400" b="1" dirty="0">
              <a:solidFill>
                <a:srgbClr val="FF0000"/>
              </a:solidFill>
              <a:cs typeface="AF_Jeddah" pitchFamily="2" charset="-7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28600"/>
            <a:ext cx="3844925" cy="157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عنوان 1"/>
          <p:cNvSpPr>
            <a:spLocks noGrp="1"/>
          </p:cNvSpPr>
          <p:nvPr/>
        </p:nvSpPr>
        <p:spPr>
          <a:xfrm>
            <a:off x="533400" y="1752600"/>
            <a:ext cx="8001000" cy="2286000"/>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anchor="b">
            <a:normAutofit fontScale="92500" lnSpcReduction="20000"/>
            <a:scene3d>
              <a:camera prst="orthographicFront"/>
              <a:lightRig rig="soft" dir="t"/>
            </a:scene3d>
            <a:sp3d prstMaterial="softEdge">
              <a:bevelT w="25400" h="25400"/>
            </a:sp3d>
          </a:bodyPr>
          <a:lstStyle>
            <a:lvl1pPr algn="r" rtl="1" eaLnBrk="1" latinLnBrk="0" hangingPunct="1">
              <a:spcBef>
                <a:spcPct val="0"/>
              </a:spcBef>
              <a:buNone/>
              <a:defRPr kumimoji="0" sz="4800" b="1" kern="1200">
                <a:solidFill>
                  <a:schemeClr val="tx2"/>
                </a:solidFill>
                <a:effectLst>
                  <a:outerShdw blurRad="31750" dist="25400" dir="5400000" algn="tl" rotWithShape="0">
                    <a:srgbClr val="000000">
                      <a:alpha val="25000"/>
                    </a:srgbClr>
                  </a:outerShdw>
                </a:effectLst>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extLst/>
          </a:lstStyle>
          <a:p>
            <a:pPr algn="ctr"/>
            <a:r>
              <a:rPr lang="ar-IQ" dirty="0">
                <a:solidFill>
                  <a:srgbClr val="FF0000"/>
                </a:solidFill>
                <a:cs typeface="AF_Jeddah" pitchFamily="2" charset="-78"/>
              </a:rPr>
              <a:t>أساسيات علم </a:t>
            </a:r>
            <a:r>
              <a:rPr lang="ar-IQ" dirty="0" smtClean="0">
                <a:solidFill>
                  <a:srgbClr val="FF0000"/>
                </a:solidFill>
                <a:cs typeface="AF_Jeddah" pitchFamily="2" charset="-78"/>
              </a:rPr>
              <a:t>النفس</a:t>
            </a:r>
            <a:br>
              <a:rPr lang="ar-IQ" dirty="0" smtClean="0">
                <a:solidFill>
                  <a:srgbClr val="FF0000"/>
                </a:solidFill>
                <a:cs typeface="AF_Jeddah" pitchFamily="2" charset="-78"/>
              </a:rPr>
            </a:br>
            <a:r>
              <a:rPr lang="ar-IQ" dirty="0">
                <a:solidFill>
                  <a:schemeClr val="accent4">
                    <a:lumMod val="50000"/>
                  </a:schemeClr>
                </a:solidFill>
              </a:rPr>
              <a:t>المحاضرة </a:t>
            </a:r>
            <a:r>
              <a:rPr lang="ar-IQ" dirty="0" smtClean="0">
                <a:solidFill>
                  <a:schemeClr val="accent4">
                    <a:lumMod val="50000"/>
                  </a:schemeClr>
                </a:solidFill>
              </a:rPr>
              <a:t>الأولى</a:t>
            </a:r>
            <a:r>
              <a:rPr lang="ar-IQ" dirty="0">
                <a:solidFill>
                  <a:schemeClr val="accent4">
                    <a:lumMod val="50000"/>
                  </a:schemeClr>
                </a:solidFill>
              </a:rPr>
              <a:t/>
            </a:r>
            <a:br>
              <a:rPr lang="ar-IQ" dirty="0">
                <a:solidFill>
                  <a:schemeClr val="accent4">
                    <a:lumMod val="50000"/>
                  </a:schemeClr>
                </a:solidFill>
              </a:rPr>
            </a:br>
            <a:r>
              <a:rPr lang="ar-IQ" dirty="0">
                <a:solidFill>
                  <a:schemeClr val="accent4">
                    <a:lumMod val="50000"/>
                  </a:schemeClr>
                </a:solidFill>
              </a:rPr>
              <a:t> </a:t>
            </a:r>
            <a:r>
              <a:rPr lang="ar-IQ" dirty="0">
                <a:solidFill>
                  <a:schemeClr val="accent4">
                    <a:lumMod val="50000"/>
                  </a:schemeClr>
                </a:solidFill>
                <a:cs typeface="AF_Jeddah" pitchFamily="2" charset="-78"/>
              </a:rPr>
              <a:t>نظرة تاريخية عن علم النفس ومعرفه مفهوم علم النفس وأهدافه</a:t>
            </a:r>
            <a:endParaRPr lang="ar-SA" dirty="0">
              <a:solidFill>
                <a:srgbClr val="FF0000"/>
              </a:solidFill>
              <a:cs typeface="AF_Jeddah" pitchFamily="2" charset="-78"/>
            </a:endParaRPr>
          </a:p>
        </p:txBody>
      </p:sp>
    </p:spTree>
    <p:extLst>
      <p:ext uri="{BB962C8B-B14F-4D97-AF65-F5344CB8AC3E}">
        <p14:creationId xmlns:p14="http://schemas.microsoft.com/office/powerpoint/2010/main" val="779074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43000" y="76200"/>
            <a:ext cx="7772400" cy="761999"/>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sz="4400" b="1" dirty="0" smtClean="0">
                <a:solidFill>
                  <a:srgbClr val="FF0000"/>
                </a:solidFill>
                <a:cs typeface="AF_Jeddah" pitchFamily="2" charset="-78"/>
              </a:rPr>
              <a:t>نظرة تاريخية:</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381000" y="914400"/>
            <a:ext cx="8534400" cy="4114800"/>
          </a:xfrm>
        </p:spPr>
        <p:txBody>
          <a:bodyPr>
            <a:noAutofit/>
          </a:bodyPr>
          <a:lstStyle/>
          <a:p>
            <a:pPr algn="justLow"/>
            <a:r>
              <a:rPr lang="ar-IQ" sz="2400" b="1" dirty="0" smtClean="0">
                <a:solidFill>
                  <a:schemeClr val="tx1"/>
                </a:solidFill>
              </a:rPr>
              <a:t>        أ</a:t>
            </a:r>
            <a:r>
              <a:rPr lang="ar-SA" sz="2400" b="1" dirty="0" smtClean="0">
                <a:solidFill>
                  <a:schemeClr val="tx1"/>
                </a:solidFill>
              </a:rPr>
              <a:t>ن الومضة الأولى لكل العلوم نبعت من التأمل لدى الأنسان الأول بعد أن </a:t>
            </a:r>
            <a:r>
              <a:rPr lang="ar-IQ" sz="2400" b="1" dirty="0" smtClean="0">
                <a:solidFill>
                  <a:schemeClr val="tx1"/>
                </a:solidFill>
              </a:rPr>
              <a:t>    </a:t>
            </a:r>
            <a:r>
              <a:rPr lang="ar-SA" sz="2400" b="1" dirty="0" smtClean="0">
                <a:solidFill>
                  <a:schemeClr val="tx1"/>
                </a:solidFill>
              </a:rPr>
              <a:t>تأثر بما يحيطه من أجواء وعوالم متنوعة في هذا العالم الذي </a:t>
            </a:r>
            <a:r>
              <a:rPr lang="ar-IQ" sz="2400" b="1" dirty="0" smtClean="0">
                <a:solidFill>
                  <a:schemeClr val="tx1"/>
                </a:solidFill>
              </a:rPr>
              <a:t>نعيشه</a:t>
            </a:r>
            <a:r>
              <a:rPr lang="ar-SA" sz="2400" b="1" dirty="0" smtClean="0">
                <a:solidFill>
                  <a:schemeClr val="tx1"/>
                </a:solidFill>
              </a:rPr>
              <a:t>، </a:t>
            </a:r>
            <a:r>
              <a:rPr lang="ar-IQ" sz="2400" b="1" dirty="0" smtClean="0">
                <a:solidFill>
                  <a:schemeClr val="tx1"/>
                </a:solidFill>
              </a:rPr>
              <a:t>             </a:t>
            </a:r>
            <a:r>
              <a:rPr lang="ar-SA" sz="2400" b="1" dirty="0" smtClean="0">
                <a:solidFill>
                  <a:schemeClr val="tx1"/>
                </a:solidFill>
              </a:rPr>
              <a:t>فنشأت مع هذا التأمل بدايات فلسفة هذه الظواهر على وفق ما يراه، </a:t>
            </a:r>
            <a:r>
              <a:rPr lang="ar-IQ" sz="2400" b="1" dirty="0" smtClean="0">
                <a:solidFill>
                  <a:schemeClr val="tx1"/>
                </a:solidFill>
              </a:rPr>
              <a:t>                </a:t>
            </a:r>
            <a:r>
              <a:rPr lang="ar-SA" sz="2400" b="1" dirty="0" smtClean="0">
                <a:solidFill>
                  <a:schemeClr val="tx1"/>
                </a:solidFill>
              </a:rPr>
              <a:t>فأول ما نشأت وقتذاك الفلسفة، وشيئاً فشيئاً تبلورت وتطورت هذه التأملات </a:t>
            </a:r>
            <a:r>
              <a:rPr lang="ar-IQ" sz="2400" b="1" dirty="0" smtClean="0">
                <a:solidFill>
                  <a:schemeClr val="tx1"/>
                </a:solidFill>
              </a:rPr>
              <a:t>      </a:t>
            </a:r>
            <a:r>
              <a:rPr lang="ar-SA" sz="2400" b="1" dirty="0" smtClean="0">
                <a:solidFill>
                  <a:schemeClr val="tx1"/>
                </a:solidFill>
              </a:rPr>
              <a:t>لتصبح نظريات ومفاهيم اعتمدها الإنسان في التأسيس للعلوم الأخرى، </a:t>
            </a:r>
            <a:r>
              <a:rPr lang="ar-IQ" sz="2400" b="1" dirty="0" smtClean="0">
                <a:solidFill>
                  <a:schemeClr val="tx1"/>
                </a:solidFill>
              </a:rPr>
              <a:t>              </a:t>
            </a:r>
            <a:r>
              <a:rPr lang="ar-SA" sz="2400" b="1" dirty="0" smtClean="0">
                <a:solidFill>
                  <a:schemeClr val="tx1"/>
                </a:solidFill>
              </a:rPr>
              <a:t>ومن البديهي أن تكون بداية علم النفس بداية فلسفية، تصديقاً للحكمة القائلة الفلسفة أم العلوم، وقلما وجد فيلسوف لم يكن له أثر في البحث عن النفس وطبيعتها، ولذا كانت مباحث العلماء خاضعة لغايات</a:t>
            </a:r>
            <a:r>
              <a:rPr lang="ar-IQ" sz="2400" b="1" dirty="0" smtClean="0">
                <a:solidFill>
                  <a:schemeClr val="tx1"/>
                </a:solidFill>
              </a:rPr>
              <a:t> </a:t>
            </a:r>
            <a:r>
              <a:rPr lang="ar-SA" sz="2400" b="1" dirty="0" smtClean="0">
                <a:solidFill>
                  <a:schemeClr val="tx1"/>
                </a:solidFill>
              </a:rPr>
              <a:t>فلسفية، وكان تحليلهم للأمور النفسية عميقاً، وكان لآثارهم سحر وجمال، إلا أنهم مع ذلك كله لم يتوصلوا إلى تأسيس علم النفس على دعائم وأسى وضعية ثابتة وراسخة؛ لأن أفكارهم كانت خليطاً من الخيال والحقيقة.</a:t>
            </a:r>
            <a:endParaRPr lang="ar-SA" sz="2400" b="1" dirty="0">
              <a:solidFill>
                <a:schemeClr val="tx1"/>
              </a:solidFill>
            </a:endParaRPr>
          </a:p>
        </p:txBody>
      </p:sp>
    </p:spTree>
    <p:extLst>
      <p:ext uri="{BB962C8B-B14F-4D97-AF65-F5344CB8AC3E}">
        <p14:creationId xmlns:p14="http://schemas.microsoft.com/office/powerpoint/2010/main" val="349909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228600"/>
            <a:ext cx="8458200" cy="9144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b="1" dirty="0" smtClean="0">
                <a:solidFill>
                  <a:srgbClr val="FF0000"/>
                </a:solidFill>
                <a:cs typeface="AF_Jeddah" pitchFamily="2" charset="-78"/>
              </a:rPr>
              <a:t>مفهوم علم النفس:</a:t>
            </a:r>
            <a:endParaRPr lang="ar-SA" b="1" dirty="0">
              <a:solidFill>
                <a:srgbClr val="FF0000"/>
              </a:solidFill>
              <a:cs typeface="AF_Jeddah" pitchFamily="2" charset="-78"/>
            </a:endParaRPr>
          </a:p>
        </p:txBody>
      </p:sp>
      <p:sp>
        <p:nvSpPr>
          <p:cNvPr id="3" name="عنوان فرعي 2"/>
          <p:cNvSpPr>
            <a:spLocks noGrp="1"/>
          </p:cNvSpPr>
          <p:nvPr>
            <p:ph type="subTitle" idx="1"/>
          </p:nvPr>
        </p:nvSpPr>
        <p:spPr>
          <a:xfrm>
            <a:off x="304800" y="1371600"/>
            <a:ext cx="8534400" cy="3657600"/>
          </a:xfrm>
        </p:spPr>
        <p:txBody>
          <a:bodyPr>
            <a:normAutofit lnSpcReduction="10000"/>
          </a:bodyPr>
          <a:lstStyle/>
          <a:p>
            <a:pPr algn="justLow"/>
            <a:r>
              <a:rPr lang="ar-IQ" sz="3600" b="1" dirty="0" smtClean="0">
                <a:solidFill>
                  <a:schemeClr val="tx1"/>
                </a:solidFill>
              </a:rPr>
              <a:t>هو</a:t>
            </a:r>
            <a:r>
              <a:rPr lang="ar-SA" sz="3600" b="1" dirty="0" smtClean="0">
                <a:solidFill>
                  <a:schemeClr val="tx1"/>
                </a:solidFill>
              </a:rPr>
              <a:t> العلم الذي يختص بدراسة النفس وعوالمها من طريق الملاحظة والتجريب للسلوك الظاهر على ما يتجسد من هذه النفس سواء أكانت نفساً إنسانية، أم حيوانية، أم نباتية، وكذلك ما تست</a:t>
            </a:r>
            <a:r>
              <a:rPr lang="ar-IQ" sz="3600" b="1" dirty="0" smtClean="0">
                <a:solidFill>
                  <a:schemeClr val="tx1"/>
                </a:solidFill>
              </a:rPr>
              <a:t>ن</a:t>
            </a:r>
            <a:r>
              <a:rPr lang="ar-SA" sz="3600" b="1" dirty="0" smtClean="0">
                <a:solidFill>
                  <a:schemeClr val="tx1"/>
                </a:solidFill>
              </a:rPr>
              <a:t>بطنه من مشاعر وأحاسيس لا تظهر للعيان، بل تبقى مكبوتة في منطقة اللاوعي تمثل النسبة الكبيرة من مساحاتها . كل ذلك وغيره تكفل به العلم الذي يدرس النفس والذي تسميه (علم النفس).</a:t>
            </a:r>
            <a:endParaRPr lang="ar-SA" sz="3600" b="1" dirty="0">
              <a:solidFill>
                <a:schemeClr val="tx1"/>
              </a:solidFill>
            </a:endParaRPr>
          </a:p>
        </p:txBody>
      </p:sp>
    </p:spTree>
    <p:extLst>
      <p:ext uri="{BB962C8B-B14F-4D97-AF65-F5344CB8AC3E}">
        <p14:creationId xmlns:p14="http://schemas.microsoft.com/office/powerpoint/2010/main" val="415044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 y="76201"/>
            <a:ext cx="8763000" cy="838200"/>
          </a:xfrm>
        </p:spPr>
        <p:style>
          <a:lnRef idx="1">
            <a:schemeClr val="accent1"/>
          </a:lnRef>
          <a:fillRef idx="2">
            <a:schemeClr val="accent1"/>
          </a:fillRef>
          <a:effectRef idx="1">
            <a:schemeClr val="accent1"/>
          </a:effectRef>
          <a:fontRef idx="minor">
            <a:schemeClr val="dk1"/>
          </a:fontRef>
        </p:style>
        <p:txBody>
          <a:bodyPr>
            <a:noAutofit/>
          </a:bodyPr>
          <a:lstStyle/>
          <a:p>
            <a:pPr algn="r"/>
            <a:r>
              <a:rPr lang="ar-IQ" sz="4400" b="1" dirty="0" smtClean="0">
                <a:solidFill>
                  <a:srgbClr val="FF0000"/>
                </a:solidFill>
                <a:cs typeface="AF_Jeddah" pitchFamily="2" charset="-78"/>
              </a:rPr>
              <a:t>أهداف علم النفس:</a:t>
            </a:r>
            <a:endParaRPr lang="ar-SA" sz="4400" b="1" dirty="0">
              <a:solidFill>
                <a:srgbClr val="FF0000"/>
              </a:solidFill>
              <a:cs typeface="AF_Jeddah" pitchFamily="2" charset="-78"/>
            </a:endParaRPr>
          </a:p>
        </p:txBody>
      </p:sp>
      <p:sp>
        <p:nvSpPr>
          <p:cNvPr id="3" name="عنوان فرعي 2"/>
          <p:cNvSpPr>
            <a:spLocks noGrp="1"/>
          </p:cNvSpPr>
          <p:nvPr>
            <p:ph type="subTitle" idx="1"/>
          </p:nvPr>
        </p:nvSpPr>
        <p:spPr>
          <a:xfrm>
            <a:off x="152400" y="914400"/>
            <a:ext cx="8839200" cy="4114800"/>
          </a:xfrm>
        </p:spPr>
        <p:txBody>
          <a:bodyPr>
            <a:normAutofit/>
          </a:bodyPr>
          <a:lstStyle/>
          <a:p>
            <a:pPr algn="justLow"/>
            <a:r>
              <a:rPr lang="ar-IQ" b="1" dirty="0" smtClean="0">
                <a:solidFill>
                  <a:schemeClr val="tx1"/>
                </a:solidFill>
              </a:rPr>
              <a:t> ل</a:t>
            </a:r>
            <a:r>
              <a:rPr lang="ar-SA" b="1" dirty="0" smtClean="0">
                <a:solidFill>
                  <a:schemeClr val="tx1"/>
                </a:solidFill>
              </a:rPr>
              <a:t>كل علم أهداف خاصة به لتناسب معه، وتتواءم مع مدياته، وتنسجم مع أسسه وركائزه، وعلم النفس حاله حال العلوم</a:t>
            </a:r>
            <a:r>
              <a:rPr lang="ar-IQ" b="1" dirty="0" smtClean="0">
                <a:solidFill>
                  <a:schemeClr val="tx1"/>
                </a:solidFill>
              </a:rPr>
              <a:t> </a:t>
            </a:r>
            <a:r>
              <a:rPr lang="ar-SA" b="1" dirty="0" smtClean="0">
                <a:solidFill>
                  <a:schemeClr val="tx1"/>
                </a:solidFill>
              </a:rPr>
              <a:t>الأخرى له أهداف متنوعة ومتعددة تذكر أهمها على النحو الآتي:</a:t>
            </a:r>
            <a:endParaRPr lang="ar-IQ" b="1" dirty="0" smtClean="0">
              <a:solidFill>
                <a:schemeClr val="tx1"/>
              </a:solidFill>
            </a:endParaRPr>
          </a:p>
          <a:p>
            <a:pPr marL="457200" indent="-457200" algn="justLow">
              <a:buFont typeface="Wingdings" pitchFamily="2" charset="2"/>
              <a:buChar char="v"/>
            </a:pPr>
            <a:r>
              <a:rPr lang="ar-IQ" sz="3600" b="1" dirty="0" smtClean="0">
                <a:solidFill>
                  <a:srgbClr val="FF0000"/>
                </a:solidFill>
              </a:rPr>
              <a:t>ف</a:t>
            </a:r>
            <a:r>
              <a:rPr lang="ar-SA" sz="3600" b="1" dirty="0" smtClean="0">
                <a:solidFill>
                  <a:srgbClr val="FF0000"/>
                </a:solidFill>
              </a:rPr>
              <a:t>هم السلوك وتفسيره: </a:t>
            </a:r>
            <a:r>
              <a:rPr lang="ar-SA" b="1" dirty="0" smtClean="0">
                <a:solidFill>
                  <a:schemeClr val="tx1"/>
                </a:solidFill>
              </a:rPr>
              <a:t>يتطلب فهم السلوك تسجيل ما يجري جزاء ما يقوم به الإنسان من سلوك نتيجة لما يمر به من مواقف ، أو مشاهدات</a:t>
            </a:r>
            <a:r>
              <a:rPr lang="ar-IQ" b="1" dirty="0" smtClean="0">
                <a:solidFill>
                  <a:schemeClr val="tx1"/>
                </a:solidFill>
              </a:rPr>
              <a:t> </a:t>
            </a:r>
            <a:r>
              <a:rPr lang="ar-SA" b="1" dirty="0" smtClean="0">
                <a:solidFill>
                  <a:schemeClr val="tx1"/>
                </a:solidFill>
              </a:rPr>
              <a:t>وانطباعات وتصورات تجعله قائماً بهذا السلوك دفعاً لألم ما، أو إشباعاً لرغبة معينة</a:t>
            </a:r>
            <a:r>
              <a:rPr lang="ar-IQ" b="1" dirty="0" smtClean="0">
                <a:solidFill>
                  <a:schemeClr val="tx1"/>
                </a:solidFill>
              </a:rPr>
              <a:t>،</a:t>
            </a:r>
            <a:r>
              <a:rPr lang="ar-SA" b="1" dirty="0" smtClean="0">
                <a:solidFill>
                  <a:schemeClr val="tx1"/>
                </a:solidFill>
              </a:rPr>
              <a:t> وهذا يتطلب أولاً فهم الدوافع التي تحرك هذا الإنسان، أو تحرك غيره من الناس الذين يعيش وسطهم، كما يتطلب منا معرفة نواحي القوة والضعف في شخصياتنا، وما لدينا من إمكانيات واستعدادات.</a:t>
            </a:r>
            <a:endParaRPr lang="ar-SA" b="1" dirty="0">
              <a:solidFill>
                <a:schemeClr val="tx1"/>
              </a:solidFill>
            </a:endParaRPr>
          </a:p>
        </p:txBody>
      </p:sp>
    </p:spTree>
    <p:extLst>
      <p:ext uri="{BB962C8B-B14F-4D97-AF65-F5344CB8AC3E}">
        <p14:creationId xmlns:p14="http://schemas.microsoft.com/office/powerpoint/2010/main" val="76159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04800" y="228600"/>
            <a:ext cx="8610600" cy="6324600"/>
          </a:xfrm>
        </p:spPr>
        <p:txBody>
          <a:bodyPr>
            <a:normAutofit/>
          </a:bodyPr>
          <a:lstStyle/>
          <a:p>
            <a:pPr marL="457200" indent="-457200" algn="justLow">
              <a:buFont typeface="Wingdings" pitchFamily="2" charset="2"/>
              <a:buChar char="v"/>
            </a:pPr>
            <a:r>
              <a:rPr lang="ar-SA" b="1" dirty="0" smtClean="0">
                <a:solidFill>
                  <a:srgbClr val="FF0000"/>
                </a:solidFill>
              </a:rPr>
              <a:t>التنبؤ بما سيكون عليه السلوك:</a:t>
            </a:r>
            <a:r>
              <a:rPr lang="ar-SA" b="1" dirty="0" smtClean="0">
                <a:solidFill>
                  <a:schemeClr val="tx1"/>
                </a:solidFill>
              </a:rPr>
              <a:t> من المؤكد أن فهمنا لأية ظاهرة تم رصدها وتشخيصها، ومعرفة أسبابها وخصائصها يمكننا من التنبؤ بحدوثها مرة أخرى وبالتالي التحكم فيها عند تكرار حصولها ، ومثال على ذلك، أن ظاهرة التنشئة الخاطئة للطفل والظروف الصعبة التي يعيشها في مرحلة الطفولة ستمهد الطريق لإصابته بالأمراض النفسية في المراحل اللاحقة من سني عمره، وبذلك استطعنا أن نت</a:t>
            </a:r>
            <a:r>
              <a:rPr lang="ar-IQ" b="1" dirty="0" smtClean="0">
                <a:solidFill>
                  <a:schemeClr val="tx1"/>
                </a:solidFill>
              </a:rPr>
              <a:t>ن</a:t>
            </a:r>
            <a:r>
              <a:rPr lang="ar-SA" b="1" dirty="0" smtClean="0">
                <a:solidFill>
                  <a:schemeClr val="tx1"/>
                </a:solidFill>
              </a:rPr>
              <a:t>ب</a:t>
            </a:r>
            <a:r>
              <a:rPr lang="ar-IQ" b="1" dirty="0" smtClean="0">
                <a:solidFill>
                  <a:schemeClr val="tx1"/>
                </a:solidFill>
              </a:rPr>
              <a:t>ّ</a:t>
            </a:r>
            <a:r>
              <a:rPr lang="ar-SA" b="1" dirty="0" smtClean="0">
                <a:solidFill>
                  <a:schemeClr val="tx1"/>
                </a:solidFill>
              </a:rPr>
              <a:t>اً بمصيره ومستقبله، فثبت لدينا</a:t>
            </a:r>
            <a:r>
              <a:rPr lang="ar-IQ" b="1" dirty="0" smtClean="0">
                <a:solidFill>
                  <a:schemeClr val="tx1"/>
                </a:solidFill>
              </a:rPr>
              <a:t> </a:t>
            </a:r>
            <a:r>
              <a:rPr lang="ar-SA" b="1" dirty="0" smtClean="0">
                <a:solidFill>
                  <a:schemeClr val="tx1"/>
                </a:solidFill>
              </a:rPr>
              <a:t>الابتعاد عن هذه التنشئة لأطفالنا.</a:t>
            </a:r>
            <a:endParaRPr lang="ar-IQ" b="1" dirty="0" smtClean="0">
              <a:solidFill>
                <a:schemeClr val="tx1"/>
              </a:solidFill>
            </a:endParaRPr>
          </a:p>
          <a:p>
            <a:pPr marL="457200" indent="-457200" algn="justLow">
              <a:buFont typeface="Wingdings" pitchFamily="2" charset="2"/>
              <a:buChar char="v"/>
            </a:pPr>
            <a:r>
              <a:rPr lang="ar-SA" b="1" dirty="0" smtClean="0">
                <a:solidFill>
                  <a:schemeClr val="tx1"/>
                </a:solidFill>
              </a:rPr>
              <a:t> </a:t>
            </a:r>
            <a:r>
              <a:rPr lang="ar-SA" b="1" dirty="0" smtClean="0">
                <a:solidFill>
                  <a:srgbClr val="FF0000"/>
                </a:solidFill>
              </a:rPr>
              <a:t>ضبط السلوك والتحكم فيه: </a:t>
            </a:r>
            <a:r>
              <a:rPr lang="ar-SA" b="1" dirty="0" smtClean="0">
                <a:solidFill>
                  <a:schemeClr val="tx1"/>
                </a:solidFill>
              </a:rPr>
              <a:t>عندما تتمكن من تحديد عوامل ودوافع السلوك تجاه الآخرين، ستتمكن بالنتيجة من التحكم في سلوكنا هذا وضبطه وتعديله وتحريره وتحسينه نحو الأفضل، لكي يكون سلوكاً فضيلاً وحميداً يحظى بالرضا والقبول.</a:t>
            </a:r>
            <a:endParaRPr lang="ar-SA" b="1" dirty="0">
              <a:solidFill>
                <a:schemeClr val="tx1"/>
              </a:solidFill>
            </a:endParaRPr>
          </a:p>
        </p:txBody>
      </p:sp>
    </p:spTree>
    <p:extLst>
      <p:ext uri="{BB962C8B-B14F-4D97-AF65-F5344CB8AC3E}">
        <p14:creationId xmlns:p14="http://schemas.microsoft.com/office/powerpoint/2010/main" val="2071701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152401"/>
            <a:ext cx="8077200" cy="914400"/>
          </a:xfrm>
        </p:spPr>
        <p:style>
          <a:lnRef idx="1">
            <a:schemeClr val="accent1"/>
          </a:lnRef>
          <a:fillRef idx="2">
            <a:schemeClr val="accent1"/>
          </a:fillRef>
          <a:effectRef idx="1">
            <a:schemeClr val="accent1"/>
          </a:effectRef>
          <a:fontRef idx="minor">
            <a:schemeClr val="dk1"/>
          </a:fontRef>
        </p:style>
        <p:txBody>
          <a:bodyPr/>
          <a:lstStyle/>
          <a:p>
            <a:r>
              <a:rPr lang="ar-IQ" dirty="0" smtClean="0">
                <a:solidFill>
                  <a:srgbClr val="FF0000"/>
                </a:solidFill>
                <a:cs typeface="AF_Jeddah" pitchFamily="2" charset="-78"/>
              </a:rPr>
              <a:t>فروع علم النفس:</a:t>
            </a:r>
            <a:endParaRPr lang="ar-SA" dirty="0">
              <a:solidFill>
                <a:srgbClr val="FF0000"/>
              </a:solidFill>
              <a:cs typeface="AF_Jeddah" pitchFamily="2" charset="-78"/>
            </a:endParaRPr>
          </a:p>
        </p:txBody>
      </p:sp>
      <p:sp>
        <p:nvSpPr>
          <p:cNvPr id="3" name="عنوان فرعي 2"/>
          <p:cNvSpPr>
            <a:spLocks noGrp="1"/>
          </p:cNvSpPr>
          <p:nvPr>
            <p:ph type="subTitle" idx="1"/>
          </p:nvPr>
        </p:nvSpPr>
        <p:spPr>
          <a:xfrm>
            <a:off x="152400" y="1219200"/>
            <a:ext cx="8839200" cy="3657600"/>
          </a:xfrm>
        </p:spPr>
        <p:txBody>
          <a:bodyPr>
            <a:noAutofit/>
          </a:bodyPr>
          <a:lstStyle/>
          <a:p>
            <a:pPr algn="justLow"/>
            <a:r>
              <a:rPr lang="ar-IQ" sz="2800" b="1" dirty="0" smtClean="0">
                <a:solidFill>
                  <a:schemeClr val="tx1"/>
                </a:solidFill>
              </a:rPr>
              <a:t>ل</a:t>
            </a:r>
            <a:r>
              <a:rPr lang="ar-SA" sz="2800" b="1" dirty="0" smtClean="0">
                <a:solidFill>
                  <a:schemeClr val="tx1"/>
                </a:solidFill>
              </a:rPr>
              <a:t>علم </a:t>
            </a:r>
            <a:r>
              <a:rPr lang="ar-SA" sz="2800" b="1" dirty="0">
                <a:solidFill>
                  <a:schemeClr val="tx1"/>
                </a:solidFill>
              </a:rPr>
              <a:t>النفس فروع كثيرة </a:t>
            </a:r>
            <a:r>
              <a:rPr lang="ar-IQ" sz="2800" b="1" dirty="0" smtClean="0">
                <a:solidFill>
                  <a:schemeClr val="tx1"/>
                </a:solidFill>
              </a:rPr>
              <a:t>ت</a:t>
            </a:r>
            <a:r>
              <a:rPr lang="ar-SA" sz="2800" b="1" dirty="0" smtClean="0">
                <a:solidFill>
                  <a:schemeClr val="tx1"/>
                </a:solidFill>
              </a:rPr>
              <a:t>نوع </a:t>
            </a:r>
            <a:r>
              <a:rPr lang="ar-SA" sz="2800" b="1" dirty="0">
                <a:solidFill>
                  <a:schemeClr val="tx1"/>
                </a:solidFill>
              </a:rPr>
              <a:t>تصنيفها من قبل </a:t>
            </a:r>
            <a:r>
              <a:rPr lang="ar-SA" sz="2800" b="1" dirty="0" smtClean="0">
                <a:solidFill>
                  <a:schemeClr val="tx1"/>
                </a:solidFill>
              </a:rPr>
              <a:t>الباحثين، </a:t>
            </a:r>
            <a:r>
              <a:rPr lang="ar-SA" sz="2800" b="1" dirty="0">
                <a:solidFill>
                  <a:schemeClr val="tx1"/>
                </a:solidFill>
              </a:rPr>
              <a:t>والمهتمين بهذا العلم، ويمكن أن تحملها على النحو </a:t>
            </a:r>
            <a:r>
              <a:rPr lang="ar-SA" sz="2800" b="1" dirty="0" smtClean="0">
                <a:solidFill>
                  <a:schemeClr val="tx1"/>
                </a:solidFill>
              </a:rPr>
              <a:t>الآتي</a:t>
            </a:r>
            <a:r>
              <a:rPr lang="ar-IQ" sz="2800" b="1" dirty="0" smtClean="0">
                <a:solidFill>
                  <a:schemeClr val="tx1"/>
                </a:solidFill>
              </a:rPr>
              <a:t>:</a:t>
            </a:r>
          </a:p>
          <a:p>
            <a:pPr marL="457200" indent="-457200" algn="justLow">
              <a:buFont typeface="Wingdings" pitchFamily="2" charset="2"/>
              <a:buChar char="q"/>
            </a:pPr>
            <a:r>
              <a:rPr lang="ar-IQ" sz="2800" b="1" dirty="0" smtClean="0">
                <a:solidFill>
                  <a:srgbClr val="FF0000"/>
                </a:solidFill>
              </a:rPr>
              <a:t>1ـ </a:t>
            </a:r>
            <a:r>
              <a:rPr lang="ar-SA" sz="2800" b="1" dirty="0" smtClean="0">
                <a:solidFill>
                  <a:srgbClr val="FF0000"/>
                </a:solidFill>
              </a:rPr>
              <a:t>علم </a:t>
            </a:r>
            <a:r>
              <a:rPr lang="ar-SA" sz="2800" b="1" dirty="0">
                <a:solidFill>
                  <a:srgbClr val="FF0000"/>
                </a:solidFill>
              </a:rPr>
              <a:t>النفس </a:t>
            </a:r>
            <a:r>
              <a:rPr lang="ar-SA" sz="2800" b="1" dirty="0" smtClean="0">
                <a:solidFill>
                  <a:srgbClr val="FF0000"/>
                </a:solidFill>
              </a:rPr>
              <a:t>العام: </a:t>
            </a:r>
            <a:r>
              <a:rPr lang="ar-SA" sz="2800" b="1" dirty="0">
                <a:solidFill>
                  <a:schemeClr val="tx1"/>
                </a:solidFill>
              </a:rPr>
              <a:t>ويشتمل على المبادئ الأساسية لميادين علم </a:t>
            </a:r>
            <a:r>
              <a:rPr lang="ar-SA" sz="2800" b="1" dirty="0" smtClean="0">
                <a:solidFill>
                  <a:schemeClr val="tx1"/>
                </a:solidFill>
              </a:rPr>
              <a:t>النفس</a:t>
            </a:r>
            <a:r>
              <a:rPr lang="ar-IQ" sz="2800" b="1" dirty="0" smtClean="0">
                <a:solidFill>
                  <a:schemeClr val="tx1"/>
                </a:solidFill>
              </a:rPr>
              <a:t>.</a:t>
            </a:r>
          </a:p>
          <a:p>
            <a:pPr marL="457200" indent="-457200" algn="justLow">
              <a:buFont typeface="Wingdings" pitchFamily="2" charset="2"/>
              <a:buChar char="q"/>
            </a:pPr>
            <a:r>
              <a:rPr lang="ar-IQ" sz="2800" b="1" dirty="0" smtClean="0">
                <a:solidFill>
                  <a:srgbClr val="FF0000"/>
                </a:solidFill>
              </a:rPr>
              <a:t>2ـ </a:t>
            </a:r>
            <a:r>
              <a:rPr lang="ar-SA" sz="2800" b="1" dirty="0" smtClean="0">
                <a:solidFill>
                  <a:srgbClr val="FF0000"/>
                </a:solidFill>
              </a:rPr>
              <a:t>علم التعلم: </a:t>
            </a:r>
            <a:r>
              <a:rPr lang="ar-SA" sz="2800" b="1" dirty="0">
                <a:solidFill>
                  <a:schemeClr val="tx1"/>
                </a:solidFill>
              </a:rPr>
              <a:t>يدرس التعلم عند الإنسان </a:t>
            </a:r>
            <a:r>
              <a:rPr lang="ar-SA" sz="2800" b="1" dirty="0" smtClean="0">
                <a:solidFill>
                  <a:schemeClr val="tx1"/>
                </a:solidFill>
              </a:rPr>
              <a:t>والحيوان.</a:t>
            </a:r>
            <a:endParaRPr lang="ar-IQ" sz="2800" b="1" dirty="0" smtClean="0">
              <a:solidFill>
                <a:schemeClr val="tx1"/>
              </a:solidFill>
            </a:endParaRPr>
          </a:p>
          <a:p>
            <a:pPr marL="457200" indent="-457200" algn="justLow">
              <a:buFont typeface="Wingdings" pitchFamily="2" charset="2"/>
              <a:buChar char="q"/>
            </a:pPr>
            <a:r>
              <a:rPr lang="ar-IQ" sz="2800" b="1" dirty="0" smtClean="0">
                <a:solidFill>
                  <a:srgbClr val="FF0000"/>
                </a:solidFill>
              </a:rPr>
              <a:t>3ـ </a:t>
            </a:r>
            <a:r>
              <a:rPr lang="ar-SA" sz="2800" b="1" dirty="0" smtClean="0">
                <a:solidFill>
                  <a:srgbClr val="FF0000"/>
                </a:solidFill>
              </a:rPr>
              <a:t>علم </a:t>
            </a:r>
            <a:r>
              <a:rPr lang="ar-SA" sz="2800" b="1" dirty="0">
                <a:solidFill>
                  <a:srgbClr val="FF0000"/>
                </a:solidFill>
              </a:rPr>
              <a:t>نفس </a:t>
            </a:r>
            <a:r>
              <a:rPr lang="ar-SA" sz="2800" b="1" dirty="0" smtClean="0">
                <a:solidFill>
                  <a:srgbClr val="FF0000"/>
                </a:solidFill>
              </a:rPr>
              <a:t>الحيوان</a:t>
            </a:r>
            <a:r>
              <a:rPr lang="ar-SA" sz="2800" b="1" dirty="0" smtClean="0">
                <a:solidFill>
                  <a:schemeClr val="tx1"/>
                </a:solidFill>
              </a:rPr>
              <a:t>: </a:t>
            </a:r>
            <a:r>
              <a:rPr lang="ar-SA" sz="2800" b="1" dirty="0">
                <a:solidFill>
                  <a:schemeClr val="tx1"/>
                </a:solidFill>
              </a:rPr>
              <a:t>ويشتمل على كافة مصطلحات الكائنات الحية بما فيها الإنسان</a:t>
            </a:r>
            <a:r>
              <a:rPr lang="ar-SA" sz="2800" b="1" dirty="0" smtClean="0">
                <a:solidFill>
                  <a:schemeClr val="tx1"/>
                </a:solidFill>
              </a:rPr>
              <a:t>.</a:t>
            </a:r>
            <a:endParaRPr lang="ar-IQ" sz="2800" b="1" dirty="0" smtClean="0">
              <a:solidFill>
                <a:schemeClr val="tx1"/>
              </a:solidFill>
            </a:endParaRPr>
          </a:p>
          <a:p>
            <a:pPr marL="457200" indent="-457200" algn="justLow">
              <a:buFont typeface="Wingdings" pitchFamily="2" charset="2"/>
              <a:buChar char="q"/>
            </a:pPr>
            <a:r>
              <a:rPr lang="ar-IQ" sz="2800" b="1" dirty="0" smtClean="0">
                <a:solidFill>
                  <a:srgbClr val="FF0000"/>
                </a:solidFill>
              </a:rPr>
              <a:t>4ـ </a:t>
            </a:r>
            <a:r>
              <a:rPr lang="ar-SA" sz="2800" b="1" dirty="0" smtClean="0">
                <a:solidFill>
                  <a:srgbClr val="FF0000"/>
                </a:solidFill>
              </a:rPr>
              <a:t>علم </a:t>
            </a:r>
            <a:r>
              <a:rPr lang="ar-SA" sz="2800" b="1" dirty="0">
                <a:solidFill>
                  <a:srgbClr val="FF0000"/>
                </a:solidFill>
              </a:rPr>
              <a:t>النفس التجريبي : </a:t>
            </a:r>
            <a:r>
              <a:rPr lang="ar-SA" sz="2800" b="1" dirty="0">
                <a:solidFill>
                  <a:schemeClr val="tx1"/>
                </a:solidFill>
              </a:rPr>
              <a:t>ويشتمل على المناهج التجريبية لدراسة موضوعات محددة، </a:t>
            </a:r>
            <a:r>
              <a:rPr lang="ar-SA" sz="2800" b="1" dirty="0" smtClean="0">
                <a:solidFill>
                  <a:schemeClr val="tx1"/>
                </a:solidFill>
              </a:rPr>
              <a:t>.</a:t>
            </a:r>
            <a:endParaRPr lang="ar-IQ" sz="2800" b="1" dirty="0" smtClean="0">
              <a:solidFill>
                <a:schemeClr val="tx1"/>
              </a:solidFill>
            </a:endParaRPr>
          </a:p>
        </p:txBody>
      </p:sp>
    </p:spTree>
    <p:extLst>
      <p:ext uri="{BB962C8B-B14F-4D97-AF65-F5344CB8AC3E}">
        <p14:creationId xmlns:p14="http://schemas.microsoft.com/office/powerpoint/2010/main" val="269098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228600"/>
            <a:ext cx="8686800" cy="4648200"/>
          </a:xfrm>
        </p:spPr>
        <p:txBody>
          <a:bodyPr>
            <a:normAutofit/>
          </a:bodyPr>
          <a:lstStyle/>
          <a:p>
            <a:pPr marL="457200" indent="-457200" algn="justLow">
              <a:buFont typeface="Wingdings" pitchFamily="2" charset="2"/>
              <a:buChar char="q"/>
            </a:pPr>
            <a:r>
              <a:rPr lang="ar-IQ" sz="2800" b="1" dirty="0">
                <a:solidFill>
                  <a:srgbClr val="FF0000"/>
                </a:solidFill>
              </a:rPr>
              <a:t>5ـ </a:t>
            </a:r>
            <a:r>
              <a:rPr lang="ar-SA" sz="2800" b="1" dirty="0">
                <a:solidFill>
                  <a:srgbClr val="FF0000"/>
                </a:solidFill>
              </a:rPr>
              <a:t>علم النفس </a:t>
            </a:r>
            <a:r>
              <a:rPr lang="ar-SA" sz="2800" b="1" dirty="0" smtClean="0">
                <a:solidFill>
                  <a:srgbClr val="FF0000"/>
                </a:solidFill>
              </a:rPr>
              <a:t>المقارن: </a:t>
            </a:r>
            <a:r>
              <a:rPr lang="ar-SA" sz="2800" b="1" dirty="0">
                <a:solidFill>
                  <a:schemeClr val="tx1"/>
                </a:solidFill>
              </a:rPr>
              <a:t>يهدف هذا النوع إلى المقارنة بين السلوك الصادر عن أنواع الكائنات الحية المختلفة وبضمنها الإنسان.</a:t>
            </a:r>
            <a:endParaRPr lang="ar-IQ" sz="2800" b="1" dirty="0">
              <a:solidFill>
                <a:schemeClr val="tx1"/>
              </a:solidFill>
            </a:endParaRPr>
          </a:p>
          <a:p>
            <a:pPr marL="457200" indent="-457200" algn="justLow">
              <a:buFont typeface="Wingdings" pitchFamily="2" charset="2"/>
              <a:buChar char="q"/>
            </a:pPr>
            <a:r>
              <a:rPr lang="ar-IQ" sz="2800" b="1" dirty="0">
                <a:solidFill>
                  <a:srgbClr val="FF0000"/>
                </a:solidFill>
              </a:rPr>
              <a:t>6ـ </a:t>
            </a:r>
            <a:r>
              <a:rPr lang="ar-SA" sz="2800" b="1" dirty="0">
                <a:solidFill>
                  <a:srgbClr val="FF0000"/>
                </a:solidFill>
              </a:rPr>
              <a:t>علم النفس </a:t>
            </a:r>
            <a:r>
              <a:rPr lang="ar-SA" sz="2800" b="1" dirty="0" smtClean="0">
                <a:solidFill>
                  <a:srgbClr val="FF0000"/>
                </a:solidFill>
              </a:rPr>
              <a:t>الفارق: </a:t>
            </a:r>
            <a:r>
              <a:rPr lang="ar-SA" sz="2800" b="1" dirty="0">
                <a:solidFill>
                  <a:schemeClr val="tx1"/>
                </a:solidFill>
              </a:rPr>
              <a:t>يدرس الفروق بين الأفراد والجماعات والسلالات</a:t>
            </a:r>
            <a:r>
              <a:rPr lang="ar-SA" sz="2800" b="1" dirty="0" smtClean="0">
                <a:solidFill>
                  <a:schemeClr val="tx1"/>
                </a:solidFill>
              </a:rPr>
              <a:t>.</a:t>
            </a:r>
            <a:endParaRPr lang="ar-IQ" sz="2800" b="1" dirty="0" smtClean="0">
              <a:solidFill>
                <a:schemeClr val="tx1"/>
              </a:solidFill>
            </a:endParaRPr>
          </a:p>
          <a:p>
            <a:pPr marL="457200" indent="-457200" algn="justLow">
              <a:buFont typeface="Wingdings" pitchFamily="2" charset="2"/>
              <a:buChar char="q"/>
            </a:pPr>
            <a:r>
              <a:rPr lang="ar-IQ" sz="2800" b="1" dirty="0">
                <a:solidFill>
                  <a:srgbClr val="FF0000"/>
                </a:solidFill>
              </a:rPr>
              <a:t>7ـ علم نفس النمو : </a:t>
            </a:r>
            <a:r>
              <a:rPr lang="ar-IQ" sz="2800" b="1" dirty="0">
                <a:solidFill>
                  <a:schemeClr val="tx1"/>
                </a:solidFill>
              </a:rPr>
              <a:t>يدرس مراحل نمو الإنسان من قبل المولد (الجنين) إلى الشيخوخة</a:t>
            </a:r>
            <a:r>
              <a:rPr lang="ar-IQ" sz="2800" b="1" dirty="0" smtClean="0">
                <a:solidFill>
                  <a:schemeClr val="tx1"/>
                </a:solidFill>
              </a:rPr>
              <a:t>.</a:t>
            </a:r>
          </a:p>
          <a:p>
            <a:pPr marL="457200" indent="-457200" algn="justLow">
              <a:buFont typeface="Wingdings" pitchFamily="2" charset="2"/>
              <a:buChar char="q"/>
            </a:pPr>
            <a:r>
              <a:rPr lang="ar-IQ" sz="2800" b="1" dirty="0" smtClean="0">
                <a:solidFill>
                  <a:srgbClr val="FF0000"/>
                </a:solidFill>
              </a:rPr>
              <a:t>8ـ علم </a:t>
            </a:r>
            <a:r>
              <a:rPr lang="ar-IQ" sz="2800" b="1" dirty="0">
                <a:solidFill>
                  <a:srgbClr val="FF0000"/>
                </a:solidFill>
              </a:rPr>
              <a:t>النفس </a:t>
            </a:r>
            <a:r>
              <a:rPr lang="ar-IQ" sz="2800" b="1" dirty="0" smtClean="0">
                <a:solidFill>
                  <a:srgbClr val="FF0000"/>
                </a:solidFill>
              </a:rPr>
              <a:t>الاجتماعي: </a:t>
            </a:r>
            <a:r>
              <a:rPr lang="ar-IQ" sz="2800" b="1" dirty="0">
                <a:solidFill>
                  <a:schemeClr val="tx1"/>
                </a:solidFill>
              </a:rPr>
              <a:t>يعنى بصورة خاصة بدراسة الأفراد ضمن المجموعات</a:t>
            </a:r>
            <a:r>
              <a:rPr lang="ar-IQ" sz="2800" b="1" dirty="0" smtClean="0">
                <a:solidFill>
                  <a:schemeClr val="tx1"/>
                </a:solidFill>
              </a:rPr>
              <a:t>.</a:t>
            </a:r>
          </a:p>
          <a:p>
            <a:pPr marL="457200" indent="-457200" algn="justLow">
              <a:buFont typeface="Wingdings" pitchFamily="2" charset="2"/>
              <a:buChar char="q"/>
            </a:pPr>
            <a:r>
              <a:rPr lang="ar-IQ" sz="2800" b="1" dirty="0" smtClean="0">
                <a:solidFill>
                  <a:srgbClr val="FF0000"/>
                </a:solidFill>
              </a:rPr>
              <a:t>9ـ علم </a:t>
            </a:r>
            <a:r>
              <a:rPr lang="ar-IQ" sz="2800" b="1" dirty="0">
                <a:solidFill>
                  <a:srgbClr val="FF0000"/>
                </a:solidFill>
              </a:rPr>
              <a:t>نفس </a:t>
            </a:r>
            <a:r>
              <a:rPr lang="ar-IQ" sz="2800" b="1" dirty="0" smtClean="0">
                <a:solidFill>
                  <a:srgbClr val="FF0000"/>
                </a:solidFill>
              </a:rPr>
              <a:t>الشخصية:</a:t>
            </a:r>
            <a:r>
              <a:rPr lang="ar-IQ" sz="2800" b="1" dirty="0" smtClean="0">
                <a:solidFill>
                  <a:schemeClr val="tx1"/>
                </a:solidFill>
              </a:rPr>
              <a:t> </a:t>
            </a:r>
            <a:r>
              <a:rPr lang="ar-IQ" sz="2800" b="1" dirty="0">
                <a:solidFill>
                  <a:schemeClr val="tx1"/>
                </a:solidFill>
              </a:rPr>
              <a:t>يدرس الفروق الفردية بين الأفراد في سمات الشخصية </a:t>
            </a:r>
            <a:r>
              <a:rPr lang="ar-IQ" sz="2800" b="1" dirty="0" smtClean="0">
                <a:solidFill>
                  <a:schemeClr val="tx1"/>
                </a:solidFill>
              </a:rPr>
              <a:t>وأبعادها.</a:t>
            </a:r>
            <a:endParaRPr lang="ar-SA" sz="2800" b="1" dirty="0">
              <a:solidFill>
                <a:schemeClr val="tx1"/>
              </a:solidFill>
            </a:endParaRPr>
          </a:p>
        </p:txBody>
      </p:sp>
    </p:spTree>
    <p:extLst>
      <p:ext uri="{BB962C8B-B14F-4D97-AF65-F5344CB8AC3E}">
        <p14:creationId xmlns:p14="http://schemas.microsoft.com/office/powerpoint/2010/main" val="88841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152400"/>
            <a:ext cx="8839200" cy="4724400"/>
          </a:xfrm>
        </p:spPr>
        <p:txBody>
          <a:bodyPr>
            <a:noAutofit/>
          </a:bodyPr>
          <a:lstStyle/>
          <a:p>
            <a:pPr marL="457200" indent="-457200" algn="justLow">
              <a:buFont typeface="Wingdings" pitchFamily="2" charset="2"/>
              <a:buChar char="q"/>
            </a:pPr>
            <a:r>
              <a:rPr lang="ar-IQ" sz="3200" b="1" dirty="0" smtClean="0">
                <a:solidFill>
                  <a:srgbClr val="FF0000"/>
                </a:solidFill>
              </a:rPr>
              <a:t>10ـ علم </a:t>
            </a:r>
            <a:r>
              <a:rPr lang="ar-IQ" sz="3200" b="1" dirty="0">
                <a:solidFill>
                  <a:srgbClr val="FF0000"/>
                </a:solidFill>
              </a:rPr>
              <a:t>النفس الإرشادي : </a:t>
            </a:r>
            <a:r>
              <a:rPr lang="ar-IQ" sz="3200" b="1" dirty="0">
                <a:solidFill>
                  <a:schemeClr val="tx1"/>
                </a:solidFill>
              </a:rPr>
              <a:t>يهدف إلى مساعدة الأسوياء الذين يواجهون مشكلات متنوعة نتيجة لتعرضهم المواقف عصيبة </a:t>
            </a:r>
            <a:r>
              <a:rPr lang="ar-IQ" sz="3200" b="1" dirty="0" smtClean="0">
                <a:solidFill>
                  <a:schemeClr val="tx1"/>
                </a:solidFill>
              </a:rPr>
              <a:t>.</a:t>
            </a:r>
          </a:p>
          <a:p>
            <a:pPr marL="457200" indent="-457200" algn="justLow">
              <a:buFont typeface="Wingdings" pitchFamily="2" charset="2"/>
              <a:buChar char="q"/>
            </a:pPr>
            <a:r>
              <a:rPr lang="ar-IQ" sz="3200" b="1" dirty="0" smtClean="0">
                <a:solidFill>
                  <a:srgbClr val="FF0000"/>
                </a:solidFill>
              </a:rPr>
              <a:t>11ـ علم </a:t>
            </a:r>
            <a:r>
              <a:rPr lang="ar-IQ" sz="3200" b="1" dirty="0">
                <a:solidFill>
                  <a:srgbClr val="FF0000"/>
                </a:solidFill>
              </a:rPr>
              <a:t>النفس </a:t>
            </a:r>
            <a:r>
              <a:rPr lang="ar-IQ" sz="3200" b="1" dirty="0" smtClean="0">
                <a:solidFill>
                  <a:srgbClr val="FF0000"/>
                </a:solidFill>
              </a:rPr>
              <a:t>التربوي: </a:t>
            </a:r>
            <a:r>
              <a:rPr lang="ar-IQ" sz="3200" b="1" dirty="0">
                <a:solidFill>
                  <a:schemeClr val="tx1"/>
                </a:solidFill>
              </a:rPr>
              <a:t>يدرس العملية التعليمية على وفق المكتشفات والحقائق التي توصل إليها الباحثون من </a:t>
            </a:r>
            <a:r>
              <a:rPr lang="ar-IQ" sz="3200" b="1" dirty="0" smtClean="0">
                <a:solidFill>
                  <a:schemeClr val="tx1"/>
                </a:solidFill>
              </a:rPr>
              <a:t>العلماء.</a:t>
            </a:r>
          </a:p>
          <a:p>
            <a:pPr marL="457200" indent="-457200" algn="justLow">
              <a:buFont typeface="Wingdings" pitchFamily="2" charset="2"/>
              <a:buChar char="q"/>
            </a:pPr>
            <a:r>
              <a:rPr lang="ar-IQ" sz="3200" b="1" dirty="0" smtClean="0">
                <a:solidFill>
                  <a:srgbClr val="FF0000"/>
                </a:solidFill>
              </a:rPr>
              <a:t>12ـ علم </a:t>
            </a:r>
            <a:r>
              <a:rPr lang="ar-IQ" sz="3200" b="1" dirty="0">
                <a:solidFill>
                  <a:srgbClr val="FF0000"/>
                </a:solidFill>
              </a:rPr>
              <a:t>نفس </a:t>
            </a:r>
            <a:r>
              <a:rPr lang="ar-IQ" sz="3200" b="1" dirty="0" smtClean="0">
                <a:solidFill>
                  <a:srgbClr val="FF0000"/>
                </a:solidFill>
              </a:rPr>
              <a:t>الشواذ: </a:t>
            </a:r>
            <a:r>
              <a:rPr lang="ar-IQ" sz="3200" b="1" dirty="0">
                <a:solidFill>
                  <a:schemeClr val="tx1"/>
                </a:solidFill>
              </a:rPr>
              <a:t>يعنى بدراسة الشذوذ </a:t>
            </a:r>
            <a:r>
              <a:rPr lang="ar-IQ" sz="3200" b="1" dirty="0" smtClean="0">
                <a:solidFill>
                  <a:schemeClr val="tx1"/>
                </a:solidFill>
              </a:rPr>
              <a:t>العقلي.</a:t>
            </a:r>
          </a:p>
          <a:p>
            <a:pPr marL="457200" indent="-457200" algn="justLow">
              <a:buFont typeface="Wingdings" pitchFamily="2" charset="2"/>
              <a:buChar char="q"/>
            </a:pPr>
            <a:r>
              <a:rPr lang="ar-IQ" sz="3200" b="1" dirty="0" smtClean="0">
                <a:solidFill>
                  <a:srgbClr val="FF0000"/>
                </a:solidFill>
              </a:rPr>
              <a:t>13ـ علم </a:t>
            </a:r>
            <a:r>
              <a:rPr lang="ar-IQ" sz="3200" b="1" dirty="0">
                <a:solidFill>
                  <a:srgbClr val="FF0000"/>
                </a:solidFill>
              </a:rPr>
              <a:t>النفس </a:t>
            </a:r>
            <a:r>
              <a:rPr lang="ar-IQ" sz="3200" b="1" dirty="0" smtClean="0">
                <a:solidFill>
                  <a:srgbClr val="FF0000"/>
                </a:solidFill>
              </a:rPr>
              <a:t>الصناعي: </a:t>
            </a:r>
            <a:r>
              <a:rPr lang="ar-IQ" sz="3200" b="1" dirty="0">
                <a:solidFill>
                  <a:schemeClr val="tx1"/>
                </a:solidFill>
              </a:rPr>
              <a:t>يطبق مبادئ علم النفس في مجال الصناعة لحل المشكلات المتعلقة </a:t>
            </a:r>
            <a:r>
              <a:rPr lang="ar-IQ" sz="3200" b="1" dirty="0" smtClean="0">
                <a:solidFill>
                  <a:schemeClr val="tx1"/>
                </a:solidFill>
              </a:rPr>
              <a:t>بالعمل.</a:t>
            </a:r>
          </a:p>
          <a:p>
            <a:pPr marL="457200" indent="-457200" algn="justLow">
              <a:buFont typeface="Wingdings" pitchFamily="2" charset="2"/>
              <a:buChar char="q"/>
            </a:pPr>
            <a:r>
              <a:rPr lang="ar-IQ" sz="3200" b="1" dirty="0" smtClean="0">
                <a:solidFill>
                  <a:srgbClr val="FF0000"/>
                </a:solidFill>
              </a:rPr>
              <a:t>14ـ علم </a:t>
            </a:r>
            <a:r>
              <a:rPr lang="ar-IQ" sz="3200" b="1" dirty="0">
                <a:solidFill>
                  <a:srgbClr val="FF0000"/>
                </a:solidFill>
              </a:rPr>
              <a:t>النفس </a:t>
            </a:r>
            <a:r>
              <a:rPr lang="ar-IQ" sz="3200" b="1" dirty="0" smtClean="0">
                <a:solidFill>
                  <a:srgbClr val="FF0000"/>
                </a:solidFill>
              </a:rPr>
              <a:t>الجنائي: </a:t>
            </a:r>
            <a:r>
              <a:rPr lang="ar-IQ" sz="3200" b="1" dirty="0">
                <a:solidFill>
                  <a:schemeClr val="tx1"/>
                </a:solidFill>
              </a:rPr>
              <a:t>يدرس الدوافع التي تدفع المستهلك إلى شراء السلعة ويقيس الاتجاه المحوها.</a:t>
            </a:r>
            <a:endParaRPr lang="ar-SA" sz="3200" b="1" dirty="0">
              <a:solidFill>
                <a:schemeClr val="tx1"/>
              </a:solidFill>
            </a:endParaRPr>
          </a:p>
        </p:txBody>
      </p:sp>
    </p:spTree>
    <p:extLst>
      <p:ext uri="{BB962C8B-B14F-4D97-AF65-F5344CB8AC3E}">
        <p14:creationId xmlns:p14="http://schemas.microsoft.com/office/powerpoint/2010/main" val="28588908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64</TotalTime>
  <Words>694</Words>
  <Application>Microsoft Office PowerPoint</Application>
  <PresentationFormat>عرض على الشاشة (3:4)‏</PresentationFormat>
  <Paragraphs>27</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ملتقى</vt:lpstr>
      <vt:lpstr>عرض تقديمي في PowerPoint</vt:lpstr>
      <vt:lpstr>نظرة تاريخية:</vt:lpstr>
      <vt:lpstr>مفهوم علم النفس:</vt:lpstr>
      <vt:lpstr>أهداف علم النفس:</vt:lpstr>
      <vt:lpstr>عرض تقديمي في PowerPoint</vt:lpstr>
      <vt:lpstr>فروع علم النفس:</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أساسيات علم النفس  المحاضرة الأولى/ نظرة تاريخية عن علم النفس ومعرفه مفهوم علم النفس وأهدافه</dc:title>
  <dc:creator>KM</dc:creator>
  <cp:lastModifiedBy>KM</cp:lastModifiedBy>
  <cp:revision>13</cp:revision>
  <dcterms:created xsi:type="dcterms:W3CDTF">2023-11-14T17:55:11Z</dcterms:created>
  <dcterms:modified xsi:type="dcterms:W3CDTF">2024-05-20T15:52:42Z</dcterms:modified>
</cp:coreProperties>
</file>