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13"/>
  </p:notesMasterIdLst>
  <p:sldIdLst>
    <p:sldId id="256" r:id="rId2"/>
    <p:sldId id="257" r:id="rId3"/>
    <p:sldId id="258" r:id="rId4"/>
    <p:sldId id="259" r:id="rId5"/>
    <p:sldId id="261" r:id="rId6"/>
    <p:sldId id="262" r:id="rId7"/>
    <p:sldId id="263" r:id="rId8"/>
    <p:sldId id="264" r:id="rId9"/>
    <p:sldId id="265" r:id="rId10"/>
    <p:sldId id="266" r:id="rId11"/>
    <p:sldId id="267"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4" d="100"/>
          <a:sy n="94" d="100"/>
        </p:scale>
        <p:origin x="-78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0D31F3D-0521-4608-AA84-367134391E81}" type="datetimeFigureOut">
              <a:rPr lang="ar-SA" smtClean="0"/>
              <a:t>13/11/1445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B0AEB1D-F67C-494F-85A6-8117136E392B}" type="slidenum">
              <a:rPr lang="ar-SA" smtClean="0"/>
              <a:t>‹#›</a:t>
            </a:fld>
            <a:endParaRPr lang="ar-SA"/>
          </a:p>
        </p:txBody>
      </p:sp>
    </p:spTree>
    <p:extLst>
      <p:ext uri="{BB962C8B-B14F-4D97-AF65-F5344CB8AC3E}">
        <p14:creationId xmlns:p14="http://schemas.microsoft.com/office/powerpoint/2010/main" val="23143336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783C292C-59EA-4E6E-864D-F8863736E06D}" type="datetimeFigureOut">
              <a:rPr lang="ar-SA" smtClean="0"/>
              <a:t>13/11/1445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2A0C182E-17FE-4E5E-BE64-C6BBB0F54B37}"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2A0C182E-17FE-4E5E-BE64-C6BBB0F54B37}"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3C292C-59EA-4E6E-864D-F8863736E06D}" type="datetimeFigureOut">
              <a:rPr lang="ar-SA" smtClean="0"/>
              <a:t>13/11/1445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0C182E-17FE-4E5E-BE64-C6BBB0F54B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4114800"/>
            <a:ext cx="6248400" cy="8382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4400" b="1" dirty="0" err="1" smtClean="0">
                <a:solidFill>
                  <a:srgbClr val="FF0000"/>
                </a:solidFill>
                <a:cs typeface="AF_Jeddah" pitchFamily="2" charset="-78"/>
              </a:rPr>
              <a:t>م.د</a:t>
            </a:r>
            <a:r>
              <a:rPr lang="ar-IQ" sz="4400" b="1" dirty="0" smtClean="0">
                <a:solidFill>
                  <a:srgbClr val="FF0000"/>
                </a:solidFill>
                <a:cs typeface="AF_Jeddah" pitchFamily="2" charset="-78"/>
              </a:rPr>
              <a:t> شيماء صفاء محمود</a:t>
            </a:r>
            <a:endParaRPr lang="ar-SA" sz="4400" b="1" dirty="0">
              <a:solidFill>
                <a:srgbClr val="FF0000"/>
              </a:solidFill>
              <a:cs typeface="AF_Jeddah"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28600"/>
            <a:ext cx="3844925"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عنوان 1"/>
          <p:cNvSpPr>
            <a:spLocks noGrp="1"/>
          </p:cNvSpPr>
          <p:nvPr/>
        </p:nvSpPr>
        <p:spPr>
          <a:xfrm>
            <a:off x="533400" y="1752600"/>
            <a:ext cx="8001000" cy="22860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anchor="b">
            <a:normAutofit fontScale="92500"/>
            <a:scene3d>
              <a:camera prst="orthographicFront"/>
              <a:lightRig rig="soft" dir="t"/>
            </a:scene3d>
            <a:sp3d prstMaterial="softEdge">
              <a:bevelT w="25400" h="25400"/>
            </a:sp3d>
          </a:bodyPr>
          <a:lstStyle>
            <a:lvl1pPr algn="r" rtl="1"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algn="ctr"/>
            <a:r>
              <a:rPr lang="ar-IQ" dirty="0" smtClean="0">
                <a:solidFill>
                  <a:srgbClr val="FF0000"/>
                </a:solidFill>
                <a:cs typeface="AF_Jeddah" pitchFamily="2" charset="-78"/>
              </a:rPr>
              <a:t>التعليم الأساس</a:t>
            </a:r>
            <a:r>
              <a:rPr lang="ar-IQ" dirty="0" smtClean="0">
                <a:solidFill>
                  <a:srgbClr val="FF0000"/>
                </a:solidFill>
                <a:cs typeface="AF_Jeddah" pitchFamily="2" charset="-78"/>
              </a:rPr>
              <a:t/>
            </a:r>
            <a:br>
              <a:rPr lang="ar-IQ" dirty="0" smtClean="0">
                <a:solidFill>
                  <a:srgbClr val="FF0000"/>
                </a:solidFill>
                <a:cs typeface="AF_Jeddah" pitchFamily="2" charset="-78"/>
              </a:rPr>
            </a:br>
            <a:r>
              <a:rPr lang="ar-IQ" dirty="0">
                <a:solidFill>
                  <a:schemeClr val="accent4">
                    <a:lumMod val="50000"/>
                  </a:schemeClr>
                </a:solidFill>
              </a:rPr>
              <a:t>المحاضرة </a:t>
            </a:r>
            <a:r>
              <a:rPr lang="ar-IQ" dirty="0" smtClean="0">
                <a:solidFill>
                  <a:schemeClr val="accent4">
                    <a:lumMod val="50000"/>
                  </a:schemeClr>
                </a:solidFill>
              </a:rPr>
              <a:t>الأولى</a:t>
            </a:r>
            <a:r>
              <a:rPr lang="ar-IQ" dirty="0">
                <a:solidFill>
                  <a:schemeClr val="accent4">
                    <a:lumMod val="50000"/>
                  </a:schemeClr>
                </a:solidFill>
              </a:rPr>
              <a:t/>
            </a:r>
            <a:br>
              <a:rPr lang="ar-IQ" dirty="0">
                <a:solidFill>
                  <a:schemeClr val="accent4">
                    <a:lumMod val="50000"/>
                  </a:schemeClr>
                </a:solidFill>
              </a:rPr>
            </a:br>
            <a:r>
              <a:rPr lang="ar-IQ" dirty="0">
                <a:solidFill>
                  <a:schemeClr val="accent4">
                    <a:lumMod val="50000"/>
                  </a:schemeClr>
                </a:solidFill>
              </a:rPr>
              <a:t> </a:t>
            </a:r>
            <a:r>
              <a:rPr lang="ar-IQ" dirty="0" smtClean="0">
                <a:solidFill>
                  <a:schemeClr val="accent4">
                    <a:lumMod val="50000"/>
                  </a:schemeClr>
                </a:solidFill>
              </a:rPr>
              <a:t>مفهوم التعليم الأساس وتطوره </a:t>
            </a:r>
            <a:r>
              <a:rPr lang="ar-IQ" dirty="0" err="1" smtClean="0">
                <a:solidFill>
                  <a:schemeClr val="accent4">
                    <a:lumMod val="50000"/>
                  </a:schemeClr>
                </a:solidFill>
              </a:rPr>
              <a:t>التأريخي</a:t>
            </a:r>
            <a:endParaRPr lang="ar-SA" dirty="0">
              <a:solidFill>
                <a:srgbClr val="FF0000"/>
              </a:solidFill>
              <a:cs typeface="AF_Jeddah" pitchFamily="2" charset="-78"/>
            </a:endParaRPr>
          </a:p>
        </p:txBody>
      </p:sp>
    </p:spTree>
    <p:extLst>
      <p:ext uri="{BB962C8B-B14F-4D97-AF65-F5344CB8AC3E}">
        <p14:creationId xmlns:p14="http://schemas.microsoft.com/office/powerpoint/2010/main" val="779074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04800" y="228600"/>
            <a:ext cx="8610600" cy="4648200"/>
          </a:xfrm>
        </p:spPr>
        <p:txBody>
          <a:bodyPr>
            <a:normAutofit/>
          </a:bodyPr>
          <a:lstStyle/>
          <a:p>
            <a:pPr algn="justLow"/>
            <a:r>
              <a:rPr lang="ar-IQ" sz="2800" b="1" dirty="0" smtClean="0">
                <a:solidFill>
                  <a:srgbClr val="FF0000"/>
                </a:solidFill>
              </a:rPr>
              <a:t>4ـ ا</a:t>
            </a:r>
            <a:r>
              <a:rPr lang="ar-SA" sz="2800" b="1" dirty="0" smtClean="0">
                <a:solidFill>
                  <a:srgbClr val="FF0000"/>
                </a:solidFill>
              </a:rPr>
              <a:t>لجانب </a:t>
            </a:r>
            <a:r>
              <a:rPr lang="ar-SA" sz="2800" b="1" dirty="0">
                <a:solidFill>
                  <a:srgbClr val="FF0000"/>
                </a:solidFill>
              </a:rPr>
              <a:t>الاقتصادي</a:t>
            </a:r>
            <a:r>
              <a:rPr lang="ar-SA" sz="2800" b="1" dirty="0" smtClean="0">
                <a:solidFill>
                  <a:srgbClr val="FF0000"/>
                </a:solidFill>
              </a:rPr>
              <a:t>:</a:t>
            </a:r>
            <a:r>
              <a:rPr lang="ar-IQ" sz="2800" b="1" dirty="0" smtClean="0">
                <a:solidFill>
                  <a:srgbClr val="FF0000"/>
                </a:solidFill>
              </a:rPr>
              <a:t> </a:t>
            </a:r>
          </a:p>
          <a:p>
            <a:pPr algn="justLow"/>
            <a:r>
              <a:rPr lang="ar-IQ" sz="2400" b="1" dirty="0" smtClean="0"/>
              <a:t>1ـ </a:t>
            </a:r>
            <a:r>
              <a:rPr lang="ar-SA" sz="2400" b="1" dirty="0" smtClean="0"/>
              <a:t>الاهتمام </a:t>
            </a:r>
            <a:r>
              <a:rPr lang="ar-SA" sz="2400" b="1" dirty="0"/>
              <a:t>بالتعليم الابتدائي والتزامه يعد منطلقاً للتقدم </a:t>
            </a:r>
            <a:r>
              <a:rPr lang="ar-SA" sz="2400" b="1" dirty="0" smtClean="0"/>
              <a:t>الاقتصادي</a:t>
            </a:r>
            <a:r>
              <a:rPr lang="ar-IQ" sz="2400" b="1" dirty="0" smtClean="0"/>
              <a:t> </a:t>
            </a:r>
            <a:r>
              <a:rPr lang="ar-SA" sz="2400" b="1" dirty="0" smtClean="0"/>
              <a:t>ومتفاعلاً معه.</a:t>
            </a:r>
            <a:endParaRPr lang="ar-IQ" sz="2400" b="1" dirty="0" smtClean="0"/>
          </a:p>
          <a:p>
            <a:pPr algn="justLow"/>
            <a:r>
              <a:rPr lang="ar-IQ" sz="2400" b="1" dirty="0" smtClean="0"/>
              <a:t>2ـ </a:t>
            </a:r>
            <a:r>
              <a:rPr lang="ar-SA" sz="2400" b="1" dirty="0" smtClean="0"/>
              <a:t>لا </a:t>
            </a:r>
            <a:r>
              <a:rPr lang="ar-SA" sz="2400" b="1" dirty="0"/>
              <a:t>تقتصر أهمية التعليم الابتدائي على الجانب الاقتصادي </a:t>
            </a:r>
            <a:r>
              <a:rPr lang="ar-SA" sz="2400" b="1" dirty="0" smtClean="0"/>
              <a:t>وتنشيطه</a:t>
            </a:r>
            <a:r>
              <a:rPr lang="ar-IQ" sz="2400" b="1" dirty="0" smtClean="0"/>
              <a:t> </a:t>
            </a:r>
            <a:r>
              <a:rPr lang="ar-SA" sz="2400" b="1" dirty="0" smtClean="0"/>
              <a:t>وإنما :</a:t>
            </a:r>
            <a:endParaRPr lang="ar-IQ" sz="2400" b="1" dirty="0" smtClean="0"/>
          </a:p>
          <a:p>
            <a:pPr algn="justLow"/>
            <a:r>
              <a:rPr lang="ar-IQ" sz="2400" b="1" dirty="0" smtClean="0"/>
              <a:t>أ</a:t>
            </a:r>
            <a:r>
              <a:rPr lang="ar-SA" sz="2400" b="1" dirty="0" smtClean="0"/>
              <a:t>. </a:t>
            </a:r>
            <a:r>
              <a:rPr lang="ar-SA" sz="2400" b="1" dirty="0"/>
              <a:t>يوفر المهارات المطلوبة في الإنتاج</a:t>
            </a:r>
            <a:r>
              <a:rPr lang="ar-SA" sz="2400" b="1" dirty="0" smtClean="0"/>
              <a:t>.</a:t>
            </a:r>
            <a:endParaRPr lang="ar-IQ" sz="2400" b="1" dirty="0" smtClean="0"/>
          </a:p>
          <a:p>
            <a:pPr algn="justLow"/>
            <a:r>
              <a:rPr lang="ar-IQ" sz="2400" b="1" dirty="0" smtClean="0"/>
              <a:t>ب ـ </a:t>
            </a:r>
            <a:r>
              <a:rPr lang="ar-SA" sz="2400" b="1" dirty="0" smtClean="0"/>
              <a:t>ينمي </a:t>
            </a:r>
            <a:r>
              <a:rPr lang="ar-SA" sz="2400" b="1" dirty="0"/>
              <a:t>القيم والاتجاهات والمواقف الايجابية لأي عمل، فضلاً </a:t>
            </a:r>
            <a:r>
              <a:rPr lang="ar-SA" sz="2400" b="1" dirty="0" smtClean="0"/>
              <a:t>عن</a:t>
            </a:r>
            <a:r>
              <a:rPr lang="ar-IQ" sz="2400" b="1" dirty="0" smtClean="0"/>
              <a:t> </a:t>
            </a:r>
            <a:r>
              <a:rPr lang="ar-SA" sz="2400" b="1" dirty="0" smtClean="0"/>
              <a:t>التغيير </a:t>
            </a:r>
            <a:r>
              <a:rPr lang="ar-SA" sz="2400" b="1" dirty="0"/>
              <a:t>والتقدم</a:t>
            </a:r>
            <a:r>
              <a:rPr lang="ar-SA" sz="2400" b="1" dirty="0" smtClean="0"/>
              <a:t>.</a:t>
            </a:r>
            <a:endParaRPr lang="ar-IQ" sz="2400" b="1" dirty="0" smtClean="0"/>
          </a:p>
          <a:p>
            <a:pPr algn="justLow"/>
            <a:r>
              <a:rPr lang="ar-IQ" sz="2400" b="1" dirty="0"/>
              <a:t>3ـ للجوانب الوجدانية والأخلاقية أهمية لا تقل عن أهمية </a:t>
            </a:r>
            <a:r>
              <a:rPr lang="ar-IQ" sz="2400" b="1" dirty="0" smtClean="0"/>
              <a:t>الجوانب المعرفية </a:t>
            </a:r>
            <a:r>
              <a:rPr lang="ar-IQ" sz="2400" b="1" dirty="0"/>
              <a:t>والادراكية. </a:t>
            </a:r>
            <a:r>
              <a:rPr lang="ar-IQ" sz="2400" b="1" dirty="0" smtClean="0"/>
              <a:t>4. </a:t>
            </a:r>
            <a:r>
              <a:rPr lang="ar-IQ" sz="2400" b="1" dirty="0"/>
              <a:t>كون التعليم الابتدائي أساساً لنمو جميع النواحي </a:t>
            </a:r>
            <a:r>
              <a:rPr lang="ar-IQ" sz="2400" b="1" dirty="0" smtClean="0"/>
              <a:t>كالاقتصادية والاجتماعية </a:t>
            </a:r>
            <a:r>
              <a:rPr lang="ar-IQ" sz="2400" b="1" dirty="0"/>
              <a:t>والسياسية والأخلاقية والتربوية. </a:t>
            </a:r>
            <a:endParaRPr lang="ar-IQ" sz="2400" b="1" dirty="0" smtClean="0"/>
          </a:p>
          <a:p>
            <a:pPr algn="justLow"/>
            <a:r>
              <a:rPr lang="ar-IQ" sz="2400" b="1" dirty="0" smtClean="0"/>
              <a:t>5ـ إن </a:t>
            </a:r>
            <a:r>
              <a:rPr lang="ar-IQ" sz="2400" b="1" dirty="0"/>
              <a:t>التعليم الأساس قاعدة النشاط الاقتصادي السليم، </a:t>
            </a:r>
            <a:r>
              <a:rPr lang="ar-IQ" sz="2400" b="1" dirty="0" smtClean="0"/>
              <a:t>والقاعدة الرصينة </a:t>
            </a:r>
            <a:r>
              <a:rPr lang="ar-IQ" sz="2400" b="1" dirty="0"/>
              <a:t>لضمان زيادة الإنتاج، وارتفاع درجة الوعي الاجتماعي. و التعليم الابتدائي يوفر الاستعدادات للتغيير والتجديد، وخير </a:t>
            </a:r>
            <a:r>
              <a:rPr lang="ar-IQ" sz="2400" b="1" dirty="0" smtClean="0"/>
              <a:t>مؤلف لمقومات </a:t>
            </a:r>
            <a:r>
              <a:rPr lang="ar-IQ" sz="2400" b="1" dirty="0"/>
              <a:t>التنمية الشاملة.</a:t>
            </a:r>
            <a:endParaRPr lang="ar-SA" sz="2400" b="1" dirty="0"/>
          </a:p>
        </p:txBody>
      </p:sp>
    </p:spTree>
    <p:extLst>
      <p:ext uri="{BB962C8B-B14F-4D97-AF65-F5344CB8AC3E}">
        <p14:creationId xmlns:p14="http://schemas.microsoft.com/office/powerpoint/2010/main" val="1797750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228600"/>
            <a:ext cx="8686800" cy="4648200"/>
          </a:xfrm>
        </p:spPr>
        <p:txBody>
          <a:bodyPr>
            <a:normAutofit lnSpcReduction="10000"/>
          </a:bodyPr>
          <a:lstStyle/>
          <a:p>
            <a:pPr algn="justLow"/>
            <a:r>
              <a:rPr lang="ar-IQ" sz="2800" b="1" dirty="0" smtClean="0">
                <a:solidFill>
                  <a:srgbClr val="FF0000"/>
                </a:solidFill>
              </a:rPr>
              <a:t>5ـ </a:t>
            </a:r>
            <a:r>
              <a:rPr lang="ar-SA" sz="2800" b="1" dirty="0" smtClean="0">
                <a:solidFill>
                  <a:srgbClr val="FF0000"/>
                </a:solidFill>
              </a:rPr>
              <a:t>لجوانب </a:t>
            </a:r>
            <a:r>
              <a:rPr lang="ar-SA" sz="2800" b="1" dirty="0">
                <a:solidFill>
                  <a:srgbClr val="FF0000"/>
                </a:solidFill>
              </a:rPr>
              <a:t>السياسية</a:t>
            </a:r>
            <a:r>
              <a:rPr lang="ar-SA" sz="2800" b="1" dirty="0" smtClean="0">
                <a:solidFill>
                  <a:srgbClr val="FF0000"/>
                </a:solidFill>
              </a:rPr>
              <a:t>:</a:t>
            </a:r>
            <a:endParaRPr lang="ar-IQ" sz="2800" b="1" dirty="0" smtClean="0">
              <a:solidFill>
                <a:srgbClr val="FF0000"/>
              </a:solidFill>
            </a:endParaRPr>
          </a:p>
          <a:p>
            <a:pPr marL="514350" indent="-514350" algn="justLow">
              <a:buAutoNum type="arabicPeriod"/>
            </a:pPr>
            <a:r>
              <a:rPr lang="ar-SA" b="1" dirty="0" smtClean="0"/>
              <a:t>يساعد </a:t>
            </a:r>
            <a:r>
              <a:rPr lang="ar-SA" b="1" dirty="0"/>
              <a:t>التعليم الابتدائي مع مسايرة التطور الحضاري العالمي. </a:t>
            </a:r>
            <a:endParaRPr lang="ar-IQ" b="1" dirty="0"/>
          </a:p>
          <a:p>
            <a:pPr marL="514350" indent="-514350" algn="justLow">
              <a:buAutoNum type="arabicPeriod"/>
            </a:pPr>
            <a:r>
              <a:rPr lang="ar-SA" b="1" dirty="0" smtClean="0"/>
              <a:t>يتحمل </a:t>
            </a:r>
            <a:r>
              <a:rPr lang="ar-SA" b="1" dirty="0"/>
              <a:t>التعليم الابتدائي إعداد الطفل إعداداً سليماً يمكنه من تحمل المسؤولية وتأدية الأعمال بأتم وجه، ويجعلهم يحظون </a:t>
            </a:r>
            <a:r>
              <a:rPr lang="ar-SA" b="1" dirty="0" smtClean="0"/>
              <a:t>بحسن</a:t>
            </a:r>
            <a:r>
              <a:rPr lang="ar-IQ" b="1" dirty="0" smtClean="0"/>
              <a:t> </a:t>
            </a:r>
            <a:r>
              <a:rPr lang="ar-SA" b="1" dirty="0" smtClean="0"/>
              <a:t>الرضا</a:t>
            </a:r>
            <a:r>
              <a:rPr lang="ar-SA" b="1" dirty="0"/>
              <a:t>، قادرين على تطوير أنفسهم ومجالات </a:t>
            </a:r>
            <a:r>
              <a:rPr lang="ar-SA" b="1" dirty="0" smtClean="0"/>
              <a:t>عملهم.</a:t>
            </a:r>
            <a:endParaRPr lang="ar-IQ" b="1" dirty="0" smtClean="0"/>
          </a:p>
          <a:p>
            <a:pPr marL="514350" indent="-514350" algn="justLow">
              <a:buAutoNum type="arabicPeriod"/>
            </a:pPr>
            <a:r>
              <a:rPr lang="ar-SA" b="1" dirty="0" smtClean="0"/>
              <a:t>يعد </a:t>
            </a:r>
            <a:r>
              <a:rPr lang="ar-SA" b="1" dirty="0"/>
              <a:t>التعليم الابتدائي ركيزة مهمة من ركائز تقدم الأمم والشعوب، لهذا حرصت الدولة على توفير الحد الأدنى من التعليم، وأكدت </a:t>
            </a:r>
            <a:r>
              <a:rPr lang="ar-SA" b="1" dirty="0" smtClean="0"/>
              <a:t>هذا</a:t>
            </a:r>
            <a:r>
              <a:rPr lang="ar-IQ" b="1" dirty="0" smtClean="0"/>
              <a:t> </a:t>
            </a:r>
            <a:r>
              <a:rPr lang="ar-SA" b="1" dirty="0" smtClean="0"/>
              <a:t>في </a:t>
            </a:r>
            <a:r>
              <a:rPr lang="ar-SA" b="1" dirty="0"/>
              <a:t>لائحة الأمم التي تشير إلى حقوق </a:t>
            </a:r>
            <a:r>
              <a:rPr lang="ar-SA" b="1" dirty="0" smtClean="0"/>
              <a:t>الإنسان.</a:t>
            </a:r>
            <a:endParaRPr lang="ar-IQ" b="1" dirty="0" smtClean="0"/>
          </a:p>
          <a:p>
            <a:pPr marL="514350" indent="-514350" algn="justLow">
              <a:buAutoNum type="arabicPeriod"/>
            </a:pPr>
            <a:r>
              <a:rPr lang="ar-SA" b="1" dirty="0" smtClean="0"/>
              <a:t>اهتمت </a:t>
            </a:r>
            <a:r>
              <a:rPr lang="ar-SA" b="1" dirty="0"/>
              <a:t>الدول بالتعليم الأساسي لأنه يساعد الطفل على تطوير </a:t>
            </a:r>
            <a:r>
              <a:rPr lang="ar-SA" b="1" dirty="0" smtClean="0"/>
              <a:t>نفسه</a:t>
            </a:r>
            <a:r>
              <a:rPr lang="ar-IQ" b="1" dirty="0" smtClean="0"/>
              <a:t> </a:t>
            </a:r>
            <a:r>
              <a:rPr lang="ar-SA" b="1" dirty="0" smtClean="0"/>
              <a:t>وتحقيق </a:t>
            </a:r>
            <a:r>
              <a:rPr lang="ar-SA" b="1" dirty="0"/>
              <a:t>عمله، فضلاً عن تطوير بلده ومجتمعه. هـ. الدراسات العلمية بينت كون التعليم الأساس أداة لزيادة الإنتاج.</a:t>
            </a:r>
          </a:p>
        </p:txBody>
      </p:sp>
    </p:spTree>
    <p:extLst>
      <p:ext uri="{BB962C8B-B14F-4D97-AF65-F5344CB8AC3E}">
        <p14:creationId xmlns:p14="http://schemas.microsoft.com/office/powerpoint/2010/main" val="2258129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76200"/>
            <a:ext cx="7772400" cy="761999"/>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sz="4400" b="1" dirty="0" smtClean="0">
                <a:solidFill>
                  <a:srgbClr val="FF0000"/>
                </a:solidFill>
                <a:cs typeface="AF_Jeddah" pitchFamily="2" charset="-78"/>
              </a:rPr>
              <a:t>مفهوم التعليم الأساس:</a:t>
            </a:r>
            <a:endParaRPr lang="ar-SA" sz="4400" b="1" dirty="0">
              <a:solidFill>
                <a:srgbClr val="FF0000"/>
              </a:solidFill>
              <a:cs typeface="AF_Jeddah" pitchFamily="2" charset="-78"/>
            </a:endParaRPr>
          </a:p>
        </p:txBody>
      </p:sp>
      <p:sp>
        <p:nvSpPr>
          <p:cNvPr id="3" name="عنوان فرعي 2"/>
          <p:cNvSpPr>
            <a:spLocks noGrp="1"/>
          </p:cNvSpPr>
          <p:nvPr>
            <p:ph type="subTitle" idx="1"/>
          </p:nvPr>
        </p:nvSpPr>
        <p:spPr>
          <a:xfrm>
            <a:off x="381000" y="914400"/>
            <a:ext cx="8534400" cy="4114800"/>
          </a:xfrm>
        </p:spPr>
        <p:txBody>
          <a:bodyPr>
            <a:noAutofit/>
          </a:bodyPr>
          <a:lstStyle/>
          <a:p>
            <a:pPr algn="justLow"/>
            <a:r>
              <a:rPr lang="ar-SA" sz="2800" b="1" dirty="0">
                <a:solidFill>
                  <a:schemeClr val="tx1"/>
                </a:solidFill>
              </a:rPr>
              <a:t>مفهوم التعليم الأساس</a:t>
            </a:r>
            <a:r>
              <a:rPr lang="ar-SA" sz="2800" b="1" dirty="0" smtClean="0">
                <a:solidFill>
                  <a:schemeClr val="tx1"/>
                </a:solidFill>
              </a:rPr>
              <a:t>:</a:t>
            </a:r>
            <a:r>
              <a:rPr lang="ar-IQ" sz="2800" b="1" dirty="0" smtClean="0">
                <a:solidFill>
                  <a:schemeClr val="tx1"/>
                </a:solidFill>
              </a:rPr>
              <a:t> </a:t>
            </a:r>
            <a:r>
              <a:rPr lang="ar-SA" sz="2800" b="1" dirty="0" smtClean="0">
                <a:solidFill>
                  <a:schemeClr val="tx1"/>
                </a:solidFill>
              </a:rPr>
              <a:t>هو </a:t>
            </a:r>
            <a:r>
              <a:rPr lang="ar-SA" sz="2800" b="1" dirty="0">
                <a:solidFill>
                  <a:schemeClr val="tx1"/>
                </a:solidFill>
              </a:rPr>
              <a:t>تعليم موحد مدته عشر سنوات، يقدم الحد الأدنى والاساسي من الاحتياجات التعليمية، والمعارف والمهارات للأفراد التي تمكنهم من الاستمرار في التعليم والتدريب - وتهيئتهم تهيئة مهنية تساعد على العمل والمثابرة في الحياة، فضلا عن أن التعليم الأساس ينمي ميولهم واستعداداتهم وتطوير امكانياتهم وقدرتهم على مواجهة ما يعتري طريقهم </a:t>
            </a:r>
            <a:r>
              <a:rPr lang="ar-SA" sz="2800" b="1" dirty="0" smtClean="0">
                <a:solidFill>
                  <a:schemeClr val="tx1"/>
                </a:solidFill>
              </a:rPr>
              <a:t>من</a:t>
            </a:r>
            <a:r>
              <a:rPr lang="ar-IQ" sz="2800" b="1" dirty="0" smtClean="0">
                <a:solidFill>
                  <a:schemeClr val="tx1"/>
                </a:solidFill>
              </a:rPr>
              <a:t> </a:t>
            </a:r>
            <a:r>
              <a:rPr lang="ar-SA" sz="2800" b="1" dirty="0" smtClean="0">
                <a:solidFill>
                  <a:schemeClr val="tx1"/>
                </a:solidFill>
              </a:rPr>
              <a:t>صعوبات </a:t>
            </a:r>
            <a:r>
              <a:rPr lang="ar-SA" sz="2800" b="1" dirty="0">
                <a:solidFill>
                  <a:schemeClr val="tx1"/>
                </a:solidFill>
              </a:rPr>
              <a:t>وظروف وتحديات.</a:t>
            </a:r>
            <a:endParaRPr lang="ar-SA" sz="2800" b="1" dirty="0">
              <a:solidFill>
                <a:schemeClr val="tx1"/>
              </a:solidFill>
            </a:endParaRPr>
          </a:p>
        </p:txBody>
      </p:sp>
    </p:spTree>
    <p:extLst>
      <p:ext uri="{BB962C8B-B14F-4D97-AF65-F5344CB8AC3E}">
        <p14:creationId xmlns:p14="http://schemas.microsoft.com/office/powerpoint/2010/main" val="349909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أبعاد التعليم الأساس:</a:t>
            </a:r>
            <a:endParaRPr lang="ar-SA" b="1" dirty="0">
              <a:solidFill>
                <a:srgbClr val="FF0000"/>
              </a:solidFill>
              <a:cs typeface="AF_Jeddah" pitchFamily="2" charset="-78"/>
            </a:endParaRPr>
          </a:p>
        </p:txBody>
      </p:sp>
      <p:sp>
        <p:nvSpPr>
          <p:cNvPr id="3" name="عنوان فرعي 2"/>
          <p:cNvSpPr>
            <a:spLocks noGrp="1"/>
          </p:cNvSpPr>
          <p:nvPr>
            <p:ph type="subTitle" idx="1"/>
          </p:nvPr>
        </p:nvSpPr>
        <p:spPr>
          <a:xfrm>
            <a:off x="304800" y="1371600"/>
            <a:ext cx="8534400" cy="3657600"/>
          </a:xfrm>
        </p:spPr>
        <p:txBody>
          <a:bodyPr>
            <a:normAutofit fontScale="55000" lnSpcReduction="20000"/>
          </a:bodyPr>
          <a:lstStyle/>
          <a:p>
            <a:pPr algn="justLow"/>
            <a:r>
              <a:rPr lang="ar-SA" sz="3600" b="1" dirty="0">
                <a:solidFill>
                  <a:schemeClr val="tx1"/>
                </a:solidFill>
              </a:rPr>
              <a:t>للتعليم الأساس أبعاد من أهمها : </a:t>
            </a:r>
            <a:endParaRPr lang="ar-IQ" sz="3600" b="1" dirty="0">
              <a:solidFill>
                <a:schemeClr val="tx1"/>
              </a:solidFill>
            </a:endParaRPr>
          </a:p>
          <a:p>
            <a:pPr algn="justLow"/>
            <a:r>
              <a:rPr lang="ar-IQ" sz="3600" b="1" dirty="0" smtClean="0">
                <a:solidFill>
                  <a:schemeClr val="tx1"/>
                </a:solidFill>
              </a:rPr>
              <a:t>1ـ </a:t>
            </a:r>
            <a:r>
              <a:rPr lang="ar-SA" sz="3600" b="1" dirty="0" smtClean="0">
                <a:solidFill>
                  <a:schemeClr val="tx1"/>
                </a:solidFill>
              </a:rPr>
              <a:t> </a:t>
            </a:r>
            <a:r>
              <a:rPr lang="ar-SA" sz="3600" b="1" dirty="0">
                <a:solidFill>
                  <a:schemeClr val="tx1"/>
                </a:solidFill>
              </a:rPr>
              <a:t>التعليم الأساس تعليم موحد لان أبناء المجتمع تجمعهم أهداف /وطموحات مشتركة. </a:t>
            </a:r>
            <a:r>
              <a:rPr lang="ar-IQ" sz="3600" b="1" dirty="0" smtClean="0">
                <a:solidFill>
                  <a:schemeClr val="tx1"/>
                </a:solidFill>
              </a:rPr>
              <a:t>2ـ 2</a:t>
            </a:r>
            <a:r>
              <a:rPr lang="ar-SA" sz="3600" b="1" dirty="0" smtClean="0">
                <a:solidFill>
                  <a:schemeClr val="tx1"/>
                </a:solidFill>
              </a:rPr>
              <a:t>. </a:t>
            </a:r>
            <a:r>
              <a:rPr lang="ar-SA" sz="3600" b="1" dirty="0">
                <a:solidFill>
                  <a:schemeClr val="tx1"/>
                </a:solidFill>
              </a:rPr>
              <a:t>مدة التعليم الأساس (عشر </a:t>
            </a:r>
            <a:r>
              <a:rPr lang="ar-SA" sz="3600" b="1" dirty="0" smtClean="0">
                <a:solidFill>
                  <a:schemeClr val="tx1"/>
                </a:solidFill>
              </a:rPr>
              <a:t>سنوات</a:t>
            </a:r>
            <a:r>
              <a:rPr lang="ar-IQ" sz="3600" b="1" dirty="0" smtClean="0">
                <a:solidFill>
                  <a:schemeClr val="tx1"/>
                </a:solidFill>
              </a:rPr>
              <a:t>)</a:t>
            </a:r>
            <a:r>
              <a:rPr lang="ar-SA" sz="3600" b="1" dirty="0" smtClean="0">
                <a:solidFill>
                  <a:schemeClr val="tx1"/>
                </a:solidFill>
              </a:rPr>
              <a:t> </a:t>
            </a:r>
            <a:r>
              <a:rPr lang="ar-SA" sz="3600" b="1" dirty="0">
                <a:solidFill>
                  <a:schemeClr val="tx1"/>
                </a:solidFill>
              </a:rPr>
              <a:t>يتلاءم مع التوجهات </a:t>
            </a:r>
            <a:r>
              <a:rPr lang="ar-SA" sz="3600" b="1" dirty="0" smtClean="0">
                <a:solidFill>
                  <a:schemeClr val="tx1"/>
                </a:solidFill>
              </a:rPr>
              <a:t>التربوية</a:t>
            </a:r>
            <a:r>
              <a:rPr lang="ar-IQ" sz="3600" b="1" dirty="0" smtClean="0">
                <a:solidFill>
                  <a:schemeClr val="tx1"/>
                </a:solidFill>
              </a:rPr>
              <a:t> </a:t>
            </a:r>
            <a:r>
              <a:rPr lang="ar-SA" sz="3600" b="1" dirty="0" smtClean="0">
                <a:solidFill>
                  <a:schemeClr val="tx1"/>
                </a:solidFill>
              </a:rPr>
              <a:t>الحديثة</a:t>
            </a:r>
            <a:r>
              <a:rPr lang="ar-SA" sz="3600" b="1" dirty="0">
                <a:solidFill>
                  <a:schemeClr val="tx1"/>
                </a:solidFill>
              </a:rPr>
              <a:t>، ومع متطلبات الحياة المعاصرة، ومتطلبات التنمية</a:t>
            </a:r>
            <a:r>
              <a:rPr lang="ar-SA" sz="3600" b="1" dirty="0" smtClean="0">
                <a:solidFill>
                  <a:schemeClr val="tx1"/>
                </a:solidFill>
              </a:rPr>
              <a:t>.</a:t>
            </a:r>
            <a:endParaRPr lang="ar-IQ" sz="3600" b="1" dirty="0" smtClean="0">
              <a:solidFill>
                <a:schemeClr val="tx1"/>
              </a:solidFill>
            </a:endParaRPr>
          </a:p>
          <a:p>
            <a:pPr algn="justLow"/>
            <a:r>
              <a:rPr lang="ar-IQ" sz="3600" b="1" dirty="0" smtClean="0">
                <a:solidFill>
                  <a:schemeClr val="tx1"/>
                </a:solidFill>
              </a:rPr>
              <a:t>3ـ </a:t>
            </a:r>
            <a:r>
              <a:rPr lang="ar-SA" sz="3600" b="1" dirty="0" smtClean="0">
                <a:solidFill>
                  <a:schemeClr val="tx1"/>
                </a:solidFill>
              </a:rPr>
              <a:t>التعليم </a:t>
            </a:r>
            <a:r>
              <a:rPr lang="ar-SA" sz="3600" b="1" dirty="0">
                <a:solidFill>
                  <a:schemeClr val="tx1"/>
                </a:solidFill>
              </a:rPr>
              <a:t>الأساس يتصف بالشمولية في تنمية جميع جوانب </a:t>
            </a:r>
            <a:r>
              <a:rPr lang="ar-SA" sz="3600" b="1" dirty="0" smtClean="0">
                <a:solidFill>
                  <a:schemeClr val="tx1"/>
                </a:solidFill>
              </a:rPr>
              <a:t>شخصية</a:t>
            </a:r>
            <a:r>
              <a:rPr lang="ar-IQ" sz="3600" b="1" dirty="0" smtClean="0">
                <a:solidFill>
                  <a:schemeClr val="tx1"/>
                </a:solidFill>
              </a:rPr>
              <a:t> </a:t>
            </a:r>
            <a:r>
              <a:rPr lang="ar-SA" sz="3600" b="1" dirty="0" smtClean="0">
                <a:solidFill>
                  <a:schemeClr val="tx1"/>
                </a:solidFill>
              </a:rPr>
              <a:t>المتعلم </a:t>
            </a:r>
            <a:r>
              <a:rPr lang="ar-SA" sz="3600" b="1" dirty="0">
                <a:solidFill>
                  <a:schemeClr val="tx1"/>
                </a:solidFill>
              </a:rPr>
              <a:t>في إطار متوازن ومتكامل. </a:t>
            </a:r>
            <a:endParaRPr lang="ar-IQ" sz="3600" b="1" dirty="0" smtClean="0">
              <a:solidFill>
                <a:schemeClr val="tx1"/>
              </a:solidFill>
            </a:endParaRPr>
          </a:p>
          <a:p>
            <a:pPr algn="justLow"/>
            <a:r>
              <a:rPr lang="ar-IQ" sz="3600" b="1" dirty="0">
                <a:solidFill>
                  <a:schemeClr val="tx1"/>
                </a:solidFill>
              </a:rPr>
              <a:t>4</a:t>
            </a:r>
            <a:r>
              <a:rPr lang="ar-SA" sz="3600" b="1" dirty="0" smtClean="0">
                <a:solidFill>
                  <a:schemeClr val="tx1"/>
                </a:solidFill>
              </a:rPr>
              <a:t>. </a:t>
            </a:r>
            <a:r>
              <a:rPr lang="ar-SA" sz="3600" b="1" dirty="0">
                <a:solidFill>
                  <a:schemeClr val="tx1"/>
                </a:solidFill>
              </a:rPr>
              <a:t>يعتمد التعليم الأساس مبدأ تكامل الخبرة، إذ يهتم بالروابط </a:t>
            </a:r>
            <a:r>
              <a:rPr lang="ar-SA" sz="3600" b="1" dirty="0" smtClean="0">
                <a:solidFill>
                  <a:schemeClr val="tx1"/>
                </a:solidFill>
              </a:rPr>
              <a:t>بين</a:t>
            </a:r>
            <a:r>
              <a:rPr lang="ar-IQ" sz="3600" b="1" dirty="0" smtClean="0">
                <a:solidFill>
                  <a:schemeClr val="tx1"/>
                </a:solidFill>
              </a:rPr>
              <a:t> </a:t>
            </a:r>
            <a:r>
              <a:rPr lang="ar-SA" sz="3600" b="1" dirty="0" smtClean="0">
                <a:solidFill>
                  <a:schemeClr val="tx1"/>
                </a:solidFill>
              </a:rPr>
              <a:t>النظرية </a:t>
            </a:r>
            <a:r>
              <a:rPr lang="ar-SA" sz="3600" b="1" dirty="0">
                <a:solidFill>
                  <a:schemeClr val="tx1"/>
                </a:solidFill>
              </a:rPr>
              <a:t>والتطبيق والفكر والعمل والتعليم والحياة. </a:t>
            </a:r>
            <a:endParaRPr lang="ar-IQ" sz="3600" b="1" dirty="0" smtClean="0">
              <a:solidFill>
                <a:schemeClr val="tx1"/>
              </a:solidFill>
            </a:endParaRPr>
          </a:p>
          <a:p>
            <a:pPr algn="justLow"/>
            <a:r>
              <a:rPr lang="ar-IQ" sz="3600" b="1" dirty="0" smtClean="0">
                <a:solidFill>
                  <a:schemeClr val="tx1"/>
                </a:solidFill>
              </a:rPr>
              <a:t>5</a:t>
            </a:r>
            <a:r>
              <a:rPr lang="ar-SA" sz="3600" b="1" dirty="0" smtClean="0">
                <a:solidFill>
                  <a:schemeClr val="tx1"/>
                </a:solidFill>
              </a:rPr>
              <a:t>. </a:t>
            </a:r>
            <a:r>
              <a:rPr lang="ar-SA" sz="3600" b="1" dirty="0">
                <a:solidFill>
                  <a:schemeClr val="tx1"/>
                </a:solidFill>
              </a:rPr>
              <a:t>يهدف التعليم الأساس إلى اكتساب المتعلم مهارات التعليم الذاتي ويرمي إلى غرس القيم العليا والمثل السامية من اجل تحقيق </a:t>
            </a:r>
            <a:r>
              <a:rPr lang="ar-SA" sz="3600" b="1" dirty="0" smtClean="0">
                <a:solidFill>
                  <a:schemeClr val="tx1"/>
                </a:solidFill>
              </a:rPr>
              <a:t>الاتقان</a:t>
            </a:r>
            <a:r>
              <a:rPr lang="ar-IQ" sz="3600" b="1" dirty="0" smtClean="0">
                <a:solidFill>
                  <a:schemeClr val="tx1"/>
                </a:solidFill>
              </a:rPr>
              <a:t> </a:t>
            </a:r>
            <a:r>
              <a:rPr lang="ar-SA" sz="3600" b="1" dirty="0" smtClean="0">
                <a:solidFill>
                  <a:schemeClr val="tx1"/>
                </a:solidFill>
              </a:rPr>
              <a:t>في </a:t>
            </a:r>
            <a:r>
              <a:rPr lang="ar-SA" sz="3600" b="1" dirty="0">
                <a:solidFill>
                  <a:schemeClr val="tx1"/>
                </a:solidFill>
              </a:rPr>
              <a:t>التعليم والتعلم... </a:t>
            </a:r>
            <a:endParaRPr lang="ar-IQ" sz="3600" b="1" dirty="0" smtClean="0">
              <a:solidFill>
                <a:schemeClr val="tx1"/>
              </a:solidFill>
            </a:endParaRPr>
          </a:p>
          <a:p>
            <a:pPr algn="justLow"/>
            <a:r>
              <a:rPr lang="ar-IQ" sz="3600" b="1" dirty="0" smtClean="0">
                <a:solidFill>
                  <a:schemeClr val="tx1"/>
                </a:solidFill>
              </a:rPr>
              <a:t>6ـ </a:t>
            </a:r>
            <a:r>
              <a:rPr lang="ar-SA" sz="3600" b="1" dirty="0" smtClean="0">
                <a:solidFill>
                  <a:schemeClr val="tx1"/>
                </a:solidFill>
              </a:rPr>
              <a:t>التعليم </a:t>
            </a:r>
            <a:r>
              <a:rPr lang="ar-SA" sz="3600" b="1" dirty="0">
                <a:solidFill>
                  <a:schemeClr val="tx1"/>
                </a:solidFill>
              </a:rPr>
              <a:t>الأساس يعد المتعلم اعدادا كافيا لمواصلة التعليم في المراحل التعليمية التي تلي مرحلة التعليم الأساس، ويدرب المتعلم </a:t>
            </a:r>
            <a:r>
              <a:rPr lang="ar-SA" sz="3600" b="1" dirty="0" smtClean="0">
                <a:solidFill>
                  <a:schemeClr val="tx1"/>
                </a:solidFill>
              </a:rPr>
              <a:t>للالتحاق</a:t>
            </a:r>
            <a:r>
              <a:rPr lang="ar-IQ" sz="3600" b="1" dirty="0" smtClean="0">
                <a:solidFill>
                  <a:schemeClr val="tx1"/>
                </a:solidFill>
              </a:rPr>
              <a:t> </a:t>
            </a:r>
            <a:r>
              <a:rPr lang="ar-SA" sz="3600" b="1" dirty="0" smtClean="0">
                <a:solidFill>
                  <a:schemeClr val="tx1"/>
                </a:solidFill>
              </a:rPr>
              <a:t>في </a:t>
            </a:r>
            <a:r>
              <a:rPr lang="ar-SA" sz="3600" b="1" dirty="0">
                <a:solidFill>
                  <a:schemeClr val="tx1"/>
                </a:solidFill>
              </a:rPr>
              <a:t>الحياة العملية حسب طبيعة قدراته واستعداداته وكفاياته. . </a:t>
            </a:r>
            <a:endParaRPr lang="ar-IQ" sz="3600" b="1" dirty="0" smtClean="0">
              <a:solidFill>
                <a:schemeClr val="tx1"/>
              </a:solidFill>
            </a:endParaRPr>
          </a:p>
          <a:p>
            <a:pPr algn="justLow"/>
            <a:r>
              <a:rPr lang="ar-IQ" sz="3600" b="1" dirty="0" smtClean="0">
                <a:solidFill>
                  <a:schemeClr val="tx1"/>
                </a:solidFill>
              </a:rPr>
              <a:t>7ـ </a:t>
            </a:r>
            <a:r>
              <a:rPr lang="ar-SA" sz="3600" b="1" dirty="0" smtClean="0">
                <a:solidFill>
                  <a:schemeClr val="tx1"/>
                </a:solidFill>
              </a:rPr>
              <a:t>يرمي </a:t>
            </a:r>
            <a:r>
              <a:rPr lang="ar-SA" sz="3600" b="1" dirty="0">
                <a:solidFill>
                  <a:schemeClr val="tx1"/>
                </a:solidFill>
              </a:rPr>
              <a:t>التعليم الأساس إلى اعداد المتعلمين اعدادا يؤهلهم للإسهام </a:t>
            </a:r>
            <a:r>
              <a:rPr lang="ar-SA" sz="3600" b="1" dirty="0" smtClean="0">
                <a:solidFill>
                  <a:schemeClr val="tx1"/>
                </a:solidFill>
              </a:rPr>
              <a:t>في</a:t>
            </a:r>
            <a:r>
              <a:rPr lang="ar-IQ" sz="3600" b="1" dirty="0" smtClean="0">
                <a:solidFill>
                  <a:schemeClr val="tx1"/>
                </a:solidFill>
              </a:rPr>
              <a:t> </a:t>
            </a:r>
            <a:r>
              <a:rPr lang="ar-SA" sz="3600" b="1" dirty="0" smtClean="0">
                <a:solidFill>
                  <a:schemeClr val="tx1"/>
                </a:solidFill>
              </a:rPr>
              <a:t>تنمية </a:t>
            </a:r>
            <a:r>
              <a:rPr lang="ar-SA" sz="3600" b="1" dirty="0">
                <a:solidFill>
                  <a:schemeClr val="tx1"/>
                </a:solidFill>
              </a:rPr>
              <a:t>المجتمع الشاملة</a:t>
            </a:r>
            <a:endParaRPr lang="ar-SA" sz="3600" b="1" dirty="0">
              <a:solidFill>
                <a:schemeClr val="tx1"/>
              </a:solidFill>
            </a:endParaRPr>
          </a:p>
        </p:txBody>
      </p:sp>
    </p:spTree>
    <p:extLst>
      <p:ext uri="{BB962C8B-B14F-4D97-AF65-F5344CB8AC3E}">
        <p14:creationId xmlns:p14="http://schemas.microsoft.com/office/powerpoint/2010/main" val="41504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 y="76201"/>
            <a:ext cx="8763000" cy="8382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sz="4400" b="1" dirty="0" smtClean="0">
                <a:solidFill>
                  <a:srgbClr val="FF0000"/>
                </a:solidFill>
                <a:cs typeface="AF_Jeddah" pitchFamily="2" charset="-78"/>
              </a:rPr>
              <a:t>مبادئ التعليم الأساس:</a:t>
            </a:r>
            <a:endParaRPr lang="ar-SA" sz="4400" b="1" dirty="0">
              <a:solidFill>
                <a:srgbClr val="FF0000"/>
              </a:solidFill>
              <a:cs typeface="AF_Jeddah" pitchFamily="2" charset="-78"/>
            </a:endParaRPr>
          </a:p>
        </p:txBody>
      </p:sp>
      <p:sp>
        <p:nvSpPr>
          <p:cNvPr id="3" name="عنوان فرعي 2"/>
          <p:cNvSpPr>
            <a:spLocks noGrp="1"/>
          </p:cNvSpPr>
          <p:nvPr>
            <p:ph type="subTitle" idx="1"/>
          </p:nvPr>
        </p:nvSpPr>
        <p:spPr>
          <a:xfrm>
            <a:off x="152400" y="1066800"/>
            <a:ext cx="8839200" cy="4114800"/>
          </a:xfrm>
        </p:spPr>
        <p:txBody>
          <a:bodyPr>
            <a:normAutofit fontScale="77500" lnSpcReduction="20000"/>
          </a:bodyPr>
          <a:lstStyle/>
          <a:p>
            <a:pPr algn="justLow"/>
            <a:r>
              <a:rPr lang="ar-IQ" b="1" dirty="0" smtClean="0">
                <a:solidFill>
                  <a:schemeClr val="tx1"/>
                </a:solidFill>
              </a:rPr>
              <a:t> </a:t>
            </a:r>
            <a:r>
              <a:rPr lang="ar-IQ" b="1" dirty="0" smtClean="0">
                <a:solidFill>
                  <a:schemeClr val="tx1"/>
                </a:solidFill>
              </a:rPr>
              <a:t>ي</a:t>
            </a:r>
            <a:r>
              <a:rPr lang="ar-IQ" b="1" dirty="0" smtClean="0">
                <a:solidFill>
                  <a:schemeClr val="tx1"/>
                </a:solidFill>
              </a:rPr>
              <a:t>قوم </a:t>
            </a:r>
            <a:r>
              <a:rPr lang="ar-IQ" b="1" dirty="0">
                <a:solidFill>
                  <a:schemeClr val="tx1"/>
                </a:solidFill>
              </a:rPr>
              <a:t>التعليم الأساس على مجموعة من المبادئ </a:t>
            </a:r>
            <a:r>
              <a:rPr lang="ar-IQ" b="1" dirty="0" smtClean="0">
                <a:solidFill>
                  <a:schemeClr val="tx1"/>
                </a:solidFill>
              </a:rPr>
              <a:t>وهي</a:t>
            </a:r>
            <a:r>
              <a:rPr lang="ar-IQ" b="1" dirty="0">
                <a:solidFill>
                  <a:schemeClr val="tx1"/>
                </a:solidFill>
              </a:rPr>
              <a:t>: </a:t>
            </a:r>
          </a:p>
          <a:p>
            <a:pPr algn="justLow"/>
            <a:r>
              <a:rPr lang="ar-IQ" b="1" dirty="0" smtClean="0">
                <a:solidFill>
                  <a:schemeClr val="tx1"/>
                </a:solidFill>
              </a:rPr>
              <a:t>1ـ يجمع </a:t>
            </a:r>
            <a:r>
              <a:rPr lang="ar-IQ" b="1" dirty="0">
                <a:solidFill>
                  <a:schemeClr val="tx1"/>
                </a:solidFill>
              </a:rPr>
              <a:t>التعليم الأساس بين الجوانب النظرية والجوانب </a:t>
            </a:r>
            <a:r>
              <a:rPr lang="ar-IQ" b="1" dirty="0" smtClean="0">
                <a:solidFill>
                  <a:schemeClr val="tx1"/>
                </a:solidFill>
              </a:rPr>
              <a:t>العملية جمعا </a:t>
            </a:r>
            <a:r>
              <a:rPr lang="ar-IQ" b="1" dirty="0">
                <a:solidFill>
                  <a:schemeClr val="tx1"/>
                </a:solidFill>
              </a:rPr>
              <a:t>متكاملا ولم يكن تعليما حرفيا ، لأنه يهدف إلى تخريج عامل ذي درجة كافية من مهارة الحرفة، وإنما هو تعليم عام يجمع </a:t>
            </a:r>
            <a:r>
              <a:rPr lang="ar-IQ" b="1" dirty="0" smtClean="0">
                <a:solidFill>
                  <a:schemeClr val="tx1"/>
                </a:solidFill>
              </a:rPr>
              <a:t>النظرية والتطبيق.</a:t>
            </a:r>
          </a:p>
          <a:p>
            <a:pPr algn="justLow"/>
            <a:r>
              <a:rPr lang="ar-IQ" b="1" dirty="0" smtClean="0">
                <a:solidFill>
                  <a:schemeClr val="tx1"/>
                </a:solidFill>
              </a:rPr>
              <a:t>2ـ يرتبط </a:t>
            </a:r>
            <a:r>
              <a:rPr lang="ar-IQ" b="1" dirty="0">
                <a:solidFill>
                  <a:schemeClr val="tx1"/>
                </a:solidFill>
              </a:rPr>
              <a:t>التعليم الأساس بحياة المتعلم والبيئة التي ينشأ فيها، </a:t>
            </a:r>
            <a:r>
              <a:rPr lang="ar-IQ" b="1" dirty="0" smtClean="0">
                <a:solidFill>
                  <a:schemeClr val="tx1"/>
                </a:solidFill>
              </a:rPr>
              <a:t>فهو تعليم </a:t>
            </a:r>
            <a:r>
              <a:rPr lang="ar-IQ" b="1" dirty="0">
                <a:solidFill>
                  <a:schemeClr val="tx1"/>
                </a:solidFill>
              </a:rPr>
              <a:t>وظيفي. </a:t>
            </a:r>
            <a:endParaRPr lang="ar-IQ" b="1" dirty="0" smtClean="0">
              <a:solidFill>
                <a:schemeClr val="tx1"/>
              </a:solidFill>
            </a:endParaRPr>
          </a:p>
          <a:p>
            <a:pPr algn="justLow"/>
            <a:r>
              <a:rPr lang="ar-IQ" b="1" dirty="0">
                <a:solidFill>
                  <a:schemeClr val="tx1"/>
                </a:solidFill>
              </a:rPr>
              <a:t>3</a:t>
            </a:r>
            <a:r>
              <a:rPr lang="ar-IQ" b="1" dirty="0" smtClean="0">
                <a:solidFill>
                  <a:schemeClr val="tx1"/>
                </a:solidFill>
              </a:rPr>
              <a:t>. </a:t>
            </a:r>
            <a:r>
              <a:rPr lang="ar-IQ" b="1" dirty="0">
                <a:solidFill>
                  <a:schemeClr val="tx1"/>
                </a:solidFill>
              </a:rPr>
              <a:t>يؤكد التعليم الأساس على تحقيق الذات وانتماء المتعلم لمجتمعه. </a:t>
            </a:r>
            <a:endParaRPr lang="ar-IQ" b="1" dirty="0" smtClean="0">
              <a:solidFill>
                <a:schemeClr val="tx1"/>
              </a:solidFill>
            </a:endParaRPr>
          </a:p>
          <a:p>
            <a:pPr algn="justLow"/>
            <a:r>
              <a:rPr lang="ar-IQ" b="1" dirty="0">
                <a:solidFill>
                  <a:schemeClr val="tx1"/>
                </a:solidFill>
              </a:rPr>
              <a:t>4</a:t>
            </a:r>
            <a:r>
              <a:rPr lang="ar-IQ" b="1" dirty="0" smtClean="0">
                <a:solidFill>
                  <a:schemeClr val="tx1"/>
                </a:solidFill>
              </a:rPr>
              <a:t>. </a:t>
            </a:r>
            <a:r>
              <a:rPr lang="ar-IQ" b="1" dirty="0">
                <a:solidFill>
                  <a:schemeClr val="tx1"/>
                </a:solidFill>
              </a:rPr>
              <a:t>يرمي التعليم الأساس إلى تنمية الطفل تنمية ايجابية في التفكير، والقول، والعمل، والواقعية، والتفكير الناقد، بأساليب وممارسات </a:t>
            </a:r>
            <a:r>
              <a:rPr lang="ar-IQ" b="1" dirty="0" smtClean="0">
                <a:solidFill>
                  <a:schemeClr val="tx1"/>
                </a:solidFill>
              </a:rPr>
              <a:t>تتفق مع </a:t>
            </a:r>
            <a:r>
              <a:rPr lang="ar-IQ" b="1" dirty="0">
                <a:solidFill>
                  <a:schemeClr val="tx1"/>
                </a:solidFill>
              </a:rPr>
              <a:t>طبيعة هذا التعليم. </a:t>
            </a:r>
            <a:endParaRPr lang="ar-IQ" b="1" dirty="0" smtClean="0">
              <a:solidFill>
                <a:schemeClr val="tx1"/>
              </a:solidFill>
            </a:endParaRPr>
          </a:p>
          <a:p>
            <a:pPr algn="justLow"/>
            <a:r>
              <a:rPr lang="ar-IQ" b="1" dirty="0">
                <a:solidFill>
                  <a:schemeClr val="tx1"/>
                </a:solidFill>
              </a:rPr>
              <a:t>5</a:t>
            </a:r>
            <a:r>
              <a:rPr lang="ar-IQ" b="1" dirty="0" smtClean="0">
                <a:solidFill>
                  <a:schemeClr val="tx1"/>
                </a:solidFill>
              </a:rPr>
              <a:t>. </a:t>
            </a:r>
            <a:r>
              <a:rPr lang="ar-IQ" b="1" dirty="0">
                <a:solidFill>
                  <a:schemeClr val="tx1"/>
                </a:solidFill>
              </a:rPr>
              <a:t>التعليم الأساس تعليم تربوي جديد في اعداد الطفل اعدادا يجعله مواطنا صالحا منتجا، فضلا عن تزويده بقدر من القيم الاخلاقية العليا، والسلوكيات المرغوب فيها، وقدر من المعلومات </a:t>
            </a:r>
            <a:r>
              <a:rPr lang="ar-IQ" b="1" dirty="0" smtClean="0">
                <a:solidFill>
                  <a:schemeClr val="tx1"/>
                </a:solidFill>
              </a:rPr>
              <a:t>والمعارف والمهارات </a:t>
            </a:r>
            <a:r>
              <a:rPr lang="ar-IQ" b="1" dirty="0">
                <a:solidFill>
                  <a:schemeClr val="tx1"/>
                </a:solidFill>
              </a:rPr>
              <a:t>والخبرات المهنية التي تمكن الطفل من مواكبة </a:t>
            </a:r>
            <a:r>
              <a:rPr lang="ar-IQ" b="1" dirty="0" smtClean="0">
                <a:solidFill>
                  <a:schemeClr val="tx1"/>
                </a:solidFill>
              </a:rPr>
              <a:t>الحياة ومواصلة العمل. </a:t>
            </a:r>
          </a:p>
          <a:p>
            <a:pPr algn="justLow"/>
            <a:r>
              <a:rPr lang="ar-IQ" b="1" dirty="0">
                <a:solidFill>
                  <a:schemeClr val="tx1"/>
                </a:solidFill>
              </a:rPr>
              <a:t>6</a:t>
            </a:r>
            <a:r>
              <a:rPr lang="ar-IQ" b="1" dirty="0" smtClean="0">
                <a:solidFill>
                  <a:schemeClr val="tx1"/>
                </a:solidFill>
              </a:rPr>
              <a:t>. </a:t>
            </a:r>
            <a:r>
              <a:rPr lang="ar-IQ" b="1" dirty="0">
                <a:solidFill>
                  <a:schemeClr val="tx1"/>
                </a:solidFill>
              </a:rPr>
              <a:t>لم يكن التعليم الأساس تعليما مهنيا، يعد المتعلم لحرف معينة </a:t>
            </a:r>
            <a:r>
              <a:rPr lang="ar-IQ" b="1" dirty="0" smtClean="0">
                <a:solidFill>
                  <a:schemeClr val="tx1"/>
                </a:solidFill>
              </a:rPr>
              <a:t>أو مهنية</a:t>
            </a:r>
            <a:r>
              <a:rPr lang="ar-IQ" b="1" dirty="0">
                <a:solidFill>
                  <a:schemeClr val="tx1"/>
                </a:solidFill>
              </a:rPr>
              <a:t>، وإنما هو تعليم </a:t>
            </a:r>
            <a:r>
              <a:rPr lang="ar-IQ" b="1" dirty="0" err="1">
                <a:solidFill>
                  <a:schemeClr val="tx1"/>
                </a:solidFill>
              </a:rPr>
              <a:t>يهيء</a:t>
            </a:r>
            <a:r>
              <a:rPr lang="ar-IQ" b="1" dirty="0">
                <a:solidFill>
                  <a:schemeClr val="tx1"/>
                </a:solidFill>
              </a:rPr>
              <a:t> فرصا أمام المتعلمين، فضلا </a:t>
            </a:r>
            <a:r>
              <a:rPr lang="ar-IQ" b="1" dirty="0" smtClean="0">
                <a:solidFill>
                  <a:schemeClr val="tx1"/>
                </a:solidFill>
              </a:rPr>
              <a:t>عن تدريبه </a:t>
            </a:r>
            <a:r>
              <a:rPr lang="ar-IQ" b="1" dirty="0">
                <a:solidFill>
                  <a:schemeClr val="tx1"/>
                </a:solidFill>
              </a:rPr>
              <a:t>التدريب الذي يتناسب مع طبيعة عمره وقدرته وكفايته.</a:t>
            </a:r>
            <a:endParaRPr lang="ar-IQ" b="1" dirty="0" smtClean="0">
              <a:solidFill>
                <a:schemeClr val="tx1"/>
              </a:solidFill>
            </a:endParaRPr>
          </a:p>
        </p:txBody>
      </p:sp>
    </p:spTree>
    <p:extLst>
      <p:ext uri="{BB962C8B-B14F-4D97-AF65-F5344CB8AC3E}">
        <p14:creationId xmlns:p14="http://schemas.microsoft.com/office/powerpoint/2010/main" val="76159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14400" y="152401"/>
            <a:ext cx="8077200" cy="914400"/>
          </a:xfrm>
        </p:spPr>
        <p:style>
          <a:lnRef idx="1">
            <a:schemeClr val="accent1"/>
          </a:lnRef>
          <a:fillRef idx="2">
            <a:schemeClr val="accent1"/>
          </a:fillRef>
          <a:effectRef idx="1">
            <a:schemeClr val="accent1"/>
          </a:effectRef>
          <a:fontRef idx="minor">
            <a:schemeClr val="dk1"/>
          </a:fontRef>
        </p:style>
        <p:txBody>
          <a:bodyPr/>
          <a:lstStyle/>
          <a:p>
            <a:r>
              <a:rPr lang="ar-IQ" dirty="0" smtClean="0">
                <a:solidFill>
                  <a:srgbClr val="FF0000"/>
                </a:solidFill>
                <a:cs typeface="AF_Jeddah" pitchFamily="2" charset="-78"/>
              </a:rPr>
              <a:t>مبررات التعليم الأساس:</a:t>
            </a:r>
            <a:endParaRPr lang="ar-SA" dirty="0">
              <a:solidFill>
                <a:srgbClr val="FF0000"/>
              </a:solidFill>
              <a:cs typeface="AF_Jeddah" pitchFamily="2" charset="-78"/>
            </a:endParaRPr>
          </a:p>
        </p:txBody>
      </p:sp>
      <p:sp>
        <p:nvSpPr>
          <p:cNvPr id="3" name="عنوان فرعي 2"/>
          <p:cNvSpPr>
            <a:spLocks noGrp="1"/>
          </p:cNvSpPr>
          <p:nvPr>
            <p:ph type="subTitle" idx="1"/>
          </p:nvPr>
        </p:nvSpPr>
        <p:spPr>
          <a:xfrm>
            <a:off x="152400" y="1219200"/>
            <a:ext cx="8839200" cy="3657600"/>
          </a:xfrm>
        </p:spPr>
        <p:txBody>
          <a:bodyPr>
            <a:noAutofit/>
          </a:bodyPr>
          <a:lstStyle/>
          <a:p>
            <a:pPr algn="justLow"/>
            <a:r>
              <a:rPr lang="ar-IQ" sz="3200" b="1" dirty="0" smtClean="0">
                <a:solidFill>
                  <a:schemeClr val="tx1"/>
                </a:solidFill>
              </a:rPr>
              <a:t>التعليم </a:t>
            </a:r>
            <a:r>
              <a:rPr lang="ar-IQ" sz="3200" b="1" dirty="0">
                <a:solidFill>
                  <a:schemeClr val="tx1"/>
                </a:solidFill>
              </a:rPr>
              <a:t>الأساس مدرسة الشعب، وهو مؤسسة اجتماعية ترمي الحفاظ </a:t>
            </a:r>
            <a:r>
              <a:rPr lang="ar-IQ" sz="3200" b="1" dirty="0" smtClean="0">
                <a:solidFill>
                  <a:schemeClr val="tx1"/>
                </a:solidFill>
              </a:rPr>
              <a:t>على </a:t>
            </a:r>
            <a:r>
              <a:rPr lang="ar-IQ" sz="3200" b="1" dirty="0">
                <a:solidFill>
                  <a:schemeClr val="tx1"/>
                </a:solidFill>
              </a:rPr>
              <a:t>تراث المجتمع ومقومات حضارته، واعداد المتعلم اعدادا سليما يؤهله لتحمل المسؤولية. وللتعليم الأساس اعتبارات تؤكد ضرورة التعليم والاهتمام به لاعتبارات إنسانية، ونفسية واجتماعية، واقتصادية وثقافية، وإن هذه الجوانب متداخلة كل منهما يكمل الآخر لا يمكن الاستغناء عن أي جانب </a:t>
            </a:r>
            <a:r>
              <a:rPr lang="ar-IQ" sz="3200" b="1" dirty="0" smtClean="0">
                <a:solidFill>
                  <a:schemeClr val="tx1"/>
                </a:solidFill>
              </a:rPr>
              <a:t>وهي:</a:t>
            </a:r>
            <a:endParaRPr lang="ar-IQ" sz="3200" b="1" dirty="0" smtClean="0">
              <a:solidFill>
                <a:schemeClr val="tx1"/>
              </a:solidFill>
            </a:endParaRPr>
          </a:p>
        </p:txBody>
      </p:sp>
    </p:spTree>
    <p:extLst>
      <p:ext uri="{BB962C8B-B14F-4D97-AF65-F5344CB8AC3E}">
        <p14:creationId xmlns:p14="http://schemas.microsoft.com/office/powerpoint/2010/main" val="2690984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228600"/>
            <a:ext cx="8686800" cy="4648200"/>
          </a:xfrm>
        </p:spPr>
        <p:txBody>
          <a:bodyPr>
            <a:normAutofit/>
          </a:bodyPr>
          <a:lstStyle/>
          <a:p>
            <a:pPr algn="justLow"/>
            <a:r>
              <a:rPr lang="ar-IQ" sz="2800" b="1" dirty="0" smtClean="0">
                <a:solidFill>
                  <a:srgbClr val="FF0000"/>
                </a:solidFill>
              </a:rPr>
              <a:t>1ـ الجوانب </a:t>
            </a:r>
            <a:r>
              <a:rPr lang="ar-IQ" sz="2800" b="1" dirty="0">
                <a:solidFill>
                  <a:srgbClr val="FF0000"/>
                </a:solidFill>
              </a:rPr>
              <a:t>الإنسانية </a:t>
            </a:r>
            <a:r>
              <a:rPr lang="ar-IQ" sz="2800" b="1" dirty="0" smtClean="0">
                <a:solidFill>
                  <a:srgbClr val="FF0000"/>
                </a:solidFill>
              </a:rPr>
              <a:t>:</a:t>
            </a:r>
          </a:p>
          <a:p>
            <a:pPr algn="justLow"/>
            <a:r>
              <a:rPr lang="ar-IQ" sz="2800" b="1" dirty="0" smtClean="0">
                <a:solidFill>
                  <a:schemeClr val="tx1"/>
                </a:solidFill>
              </a:rPr>
              <a:t>يعد </a:t>
            </a:r>
            <a:r>
              <a:rPr lang="ar-IQ" sz="2800" b="1" dirty="0">
                <a:solidFill>
                  <a:schemeClr val="tx1"/>
                </a:solidFill>
              </a:rPr>
              <a:t>التعليم جودة الحياة، لهذا أصبح حقا من </a:t>
            </a:r>
            <a:r>
              <a:rPr lang="ar-IQ" sz="2800" b="1" dirty="0" smtClean="0">
                <a:solidFill>
                  <a:schemeClr val="tx1"/>
                </a:solidFill>
              </a:rPr>
              <a:t>حقوق الانسان وأفضل دليل على ذلك ما نصت </a:t>
            </a:r>
            <a:r>
              <a:rPr lang="ar-IQ" sz="2800" b="1" dirty="0">
                <a:solidFill>
                  <a:schemeClr val="tx1"/>
                </a:solidFill>
              </a:rPr>
              <a:t>عليه لائحة </a:t>
            </a:r>
            <a:r>
              <a:rPr lang="ar-IQ" sz="2800" b="1" dirty="0" smtClean="0">
                <a:solidFill>
                  <a:schemeClr val="tx1"/>
                </a:solidFill>
              </a:rPr>
              <a:t>حقوق الإنسان  </a:t>
            </a:r>
            <a:r>
              <a:rPr lang="ar-IQ" sz="2800" b="1" dirty="0">
                <a:solidFill>
                  <a:schemeClr val="tx1"/>
                </a:solidFill>
              </a:rPr>
              <a:t>(١٩٤٨) إذ تشير هذه اللائحة الى ضرورة اكتساب المتعلم مهارات المعرفة واستثمارها في تنمية قدراته وتطوير امكانياته، من اجل تعزيز دوره في الحياة، وتجعله قادرا على تحمل المسؤولية بصفته عضوا نافعاً في المجتمع ومواطناً منتجاً ومشاركاً في </a:t>
            </a:r>
            <a:r>
              <a:rPr lang="ar-IQ" sz="2800" b="1" dirty="0" smtClean="0">
                <a:solidFill>
                  <a:schemeClr val="tx1"/>
                </a:solidFill>
              </a:rPr>
              <a:t>حضارة مجتمعه</a:t>
            </a:r>
            <a:r>
              <a:rPr lang="ar-IQ" sz="2800" b="1" dirty="0">
                <a:solidFill>
                  <a:schemeClr val="tx1"/>
                </a:solidFill>
              </a:rPr>
              <a:t>. إن هذا التعليم هو السبيل الوحيد لتجاوز الصعوبات وما يواجه المجتمع من تخلف يدفع عجلة التصدي إلى الوراء، ويولد </a:t>
            </a:r>
            <a:r>
              <a:rPr lang="ar-IQ" sz="2800" b="1" dirty="0" smtClean="0">
                <a:solidFill>
                  <a:schemeClr val="tx1"/>
                </a:solidFill>
              </a:rPr>
              <a:t>الحرمان من ممارسة المواطن حقه الشرعي وممارسة حقوقه والنهوض بواجباته الوطنية في أتم صورة، </a:t>
            </a:r>
            <a:endParaRPr lang="ar-IQ" sz="2800" b="1" dirty="0">
              <a:solidFill>
                <a:schemeClr val="tx1"/>
              </a:solidFill>
            </a:endParaRPr>
          </a:p>
          <a:p>
            <a:pPr algn="justLow"/>
            <a:endParaRPr lang="ar-SA" sz="2800" b="1" dirty="0">
              <a:solidFill>
                <a:schemeClr val="tx1"/>
              </a:solidFill>
            </a:endParaRPr>
          </a:p>
        </p:txBody>
      </p:sp>
    </p:spTree>
    <p:extLst>
      <p:ext uri="{BB962C8B-B14F-4D97-AF65-F5344CB8AC3E}">
        <p14:creationId xmlns:p14="http://schemas.microsoft.com/office/powerpoint/2010/main" val="88841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6200" y="152400"/>
            <a:ext cx="8991600" cy="5105400"/>
          </a:xfrm>
        </p:spPr>
        <p:txBody>
          <a:bodyPr>
            <a:noAutofit/>
          </a:bodyPr>
          <a:lstStyle/>
          <a:p>
            <a:pPr algn="justLow"/>
            <a:r>
              <a:rPr lang="ar-IQ" sz="2400" b="1" dirty="0" smtClean="0">
                <a:solidFill>
                  <a:schemeClr val="tx1"/>
                </a:solidFill>
              </a:rPr>
              <a:t>1ـ </a:t>
            </a:r>
            <a:r>
              <a:rPr lang="ar-SA" sz="2400" b="1" dirty="0" smtClean="0">
                <a:solidFill>
                  <a:schemeClr val="tx1"/>
                </a:solidFill>
              </a:rPr>
              <a:t>أكدت </a:t>
            </a:r>
            <a:r>
              <a:rPr lang="ar-SA" sz="2400" b="1" dirty="0">
                <a:solidFill>
                  <a:schemeClr val="tx1"/>
                </a:solidFill>
              </a:rPr>
              <a:t>اللوائح والقوانين على التعليم الالزامي في المرحلة الابتدائية. </a:t>
            </a:r>
            <a:endParaRPr lang="ar-IQ" sz="2400" b="1" dirty="0" smtClean="0">
              <a:solidFill>
                <a:schemeClr val="tx1"/>
              </a:solidFill>
            </a:endParaRPr>
          </a:p>
          <a:p>
            <a:pPr algn="justLow"/>
            <a:r>
              <a:rPr lang="ar-IQ" sz="2400" b="1" dirty="0" smtClean="0">
                <a:solidFill>
                  <a:schemeClr val="tx1"/>
                </a:solidFill>
              </a:rPr>
              <a:t>2</a:t>
            </a:r>
            <a:r>
              <a:rPr lang="ar-SA" sz="2400" b="1" dirty="0" smtClean="0">
                <a:solidFill>
                  <a:schemeClr val="tx1"/>
                </a:solidFill>
              </a:rPr>
              <a:t>. </a:t>
            </a:r>
            <a:r>
              <a:rPr lang="ar-SA" sz="2400" b="1" dirty="0">
                <a:solidFill>
                  <a:schemeClr val="tx1"/>
                </a:solidFill>
              </a:rPr>
              <a:t>نشر التعليم الالزامي في أقل وقت، لأنه يمثل الحد الأدنى </a:t>
            </a:r>
            <a:r>
              <a:rPr lang="ar-SA" sz="2400" b="1" dirty="0" smtClean="0">
                <a:solidFill>
                  <a:schemeClr val="tx1"/>
                </a:solidFill>
              </a:rPr>
              <a:t>من</a:t>
            </a:r>
            <a:r>
              <a:rPr lang="ar-IQ" sz="2400" b="1" dirty="0" smtClean="0">
                <a:solidFill>
                  <a:schemeClr val="tx1"/>
                </a:solidFill>
              </a:rPr>
              <a:t> </a:t>
            </a:r>
            <a:r>
              <a:rPr lang="ar-SA" sz="2400" b="1" dirty="0" smtClean="0">
                <a:solidFill>
                  <a:schemeClr val="tx1"/>
                </a:solidFill>
              </a:rPr>
              <a:t>التعليم</a:t>
            </a:r>
            <a:r>
              <a:rPr lang="ar-SA" sz="2400" b="1" dirty="0">
                <a:solidFill>
                  <a:schemeClr val="tx1"/>
                </a:solidFill>
              </a:rPr>
              <a:t>. </a:t>
            </a:r>
            <a:endParaRPr lang="ar-IQ" sz="2400" b="1" dirty="0" smtClean="0">
              <a:solidFill>
                <a:schemeClr val="tx1"/>
              </a:solidFill>
            </a:endParaRPr>
          </a:p>
          <a:p>
            <a:pPr algn="justLow"/>
            <a:r>
              <a:rPr lang="ar-IQ" sz="2400" b="1" dirty="0" smtClean="0">
                <a:solidFill>
                  <a:schemeClr val="tx1"/>
                </a:solidFill>
              </a:rPr>
              <a:t>3</a:t>
            </a:r>
            <a:r>
              <a:rPr lang="ar-SA" sz="2400" b="1" dirty="0" smtClean="0">
                <a:solidFill>
                  <a:schemeClr val="tx1"/>
                </a:solidFill>
              </a:rPr>
              <a:t>. </a:t>
            </a:r>
            <a:r>
              <a:rPr lang="ar-SA" sz="2400" b="1" dirty="0">
                <a:solidFill>
                  <a:schemeClr val="tx1"/>
                </a:solidFill>
              </a:rPr>
              <a:t>الأطفال مواطنون صالحون يتطلب امرهم تمكينهم من </a:t>
            </a:r>
            <a:r>
              <a:rPr lang="ar-SA" sz="2400" b="1" dirty="0" smtClean="0">
                <a:solidFill>
                  <a:schemeClr val="tx1"/>
                </a:solidFill>
              </a:rPr>
              <a:t>تحمل</a:t>
            </a:r>
            <a:r>
              <a:rPr lang="ar-IQ" sz="2400" b="1" dirty="0" smtClean="0">
                <a:solidFill>
                  <a:schemeClr val="tx1"/>
                </a:solidFill>
              </a:rPr>
              <a:t> ا</a:t>
            </a:r>
            <a:r>
              <a:rPr lang="ar-SA" sz="2400" b="1" dirty="0" smtClean="0">
                <a:solidFill>
                  <a:schemeClr val="tx1"/>
                </a:solidFill>
              </a:rPr>
              <a:t>لمسؤولية </a:t>
            </a:r>
            <a:r>
              <a:rPr lang="ar-SA" sz="2400" b="1" dirty="0">
                <a:solidFill>
                  <a:schemeClr val="tx1"/>
                </a:solidFill>
              </a:rPr>
              <a:t>وتدريبهم على مواكبة الحياة. </a:t>
            </a:r>
            <a:endParaRPr lang="ar-IQ" sz="2400" b="1" dirty="0" smtClean="0">
              <a:solidFill>
                <a:schemeClr val="tx1"/>
              </a:solidFill>
            </a:endParaRPr>
          </a:p>
          <a:p>
            <a:pPr algn="justLow"/>
            <a:r>
              <a:rPr lang="ar-IQ" sz="2400" b="1" dirty="0" smtClean="0">
                <a:solidFill>
                  <a:schemeClr val="tx1"/>
                </a:solidFill>
              </a:rPr>
              <a:t>4</a:t>
            </a:r>
            <a:r>
              <a:rPr lang="ar-SA" sz="2400" b="1" dirty="0" smtClean="0">
                <a:solidFill>
                  <a:schemeClr val="tx1"/>
                </a:solidFill>
              </a:rPr>
              <a:t>. </a:t>
            </a:r>
            <a:r>
              <a:rPr lang="ar-SA" sz="2400" b="1" dirty="0">
                <a:solidFill>
                  <a:schemeClr val="tx1"/>
                </a:solidFill>
              </a:rPr>
              <a:t>اكتسابهم المعلومات والمعارف بالحد الأدنى لمواجهة التحديات </a:t>
            </a:r>
            <a:r>
              <a:rPr lang="ar-SA" sz="2400" b="1" dirty="0" smtClean="0">
                <a:solidFill>
                  <a:schemeClr val="tx1"/>
                </a:solidFill>
              </a:rPr>
              <a:t>التي</a:t>
            </a:r>
            <a:r>
              <a:rPr lang="ar-IQ" sz="2400" b="1" dirty="0" smtClean="0">
                <a:solidFill>
                  <a:schemeClr val="tx1"/>
                </a:solidFill>
              </a:rPr>
              <a:t> </a:t>
            </a:r>
            <a:r>
              <a:rPr lang="ar-SA" sz="2400" b="1" dirty="0" smtClean="0">
                <a:solidFill>
                  <a:schemeClr val="tx1"/>
                </a:solidFill>
              </a:rPr>
              <a:t>تحيط </a:t>
            </a:r>
            <a:r>
              <a:rPr lang="ar-SA" sz="2400" b="1" dirty="0">
                <a:solidFill>
                  <a:schemeClr val="tx1"/>
                </a:solidFill>
              </a:rPr>
              <a:t>بالمجتمع وتعترض طريقهم. </a:t>
            </a:r>
            <a:endParaRPr lang="ar-IQ" sz="2400" b="1" dirty="0" smtClean="0">
              <a:solidFill>
                <a:schemeClr val="tx1"/>
              </a:solidFill>
            </a:endParaRPr>
          </a:p>
          <a:p>
            <a:pPr algn="justLow"/>
            <a:r>
              <a:rPr lang="ar-IQ" sz="2400" b="1" dirty="0" smtClean="0">
                <a:solidFill>
                  <a:schemeClr val="tx1"/>
                </a:solidFill>
              </a:rPr>
              <a:t>5</a:t>
            </a:r>
            <a:r>
              <a:rPr lang="ar-SA" sz="2400" b="1" dirty="0" smtClean="0">
                <a:solidFill>
                  <a:schemeClr val="tx1"/>
                </a:solidFill>
              </a:rPr>
              <a:t>. </a:t>
            </a:r>
            <a:r>
              <a:rPr lang="ar-SA" sz="2400" b="1" dirty="0">
                <a:solidFill>
                  <a:schemeClr val="tx1"/>
                </a:solidFill>
              </a:rPr>
              <a:t>الاهتمام بهذا النوع من التعليم هو الطريق الوحيد لمواجهة </a:t>
            </a:r>
            <a:r>
              <a:rPr lang="ar-SA" sz="2400" b="1" dirty="0" smtClean="0">
                <a:solidFill>
                  <a:schemeClr val="tx1"/>
                </a:solidFill>
              </a:rPr>
              <a:t>التخلف</a:t>
            </a:r>
            <a:r>
              <a:rPr lang="ar-IQ" sz="2400" b="1" dirty="0" smtClean="0">
                <a:solidFill>
                  <a:schemeClr val="tx1"/>
                </a:solidFill>
              </a:rPr>
              <a:t> </a:t>
            </a:r>
            <a:r>
              <a:rPr lang="ar-SA" sz="2400" b="1" dirty="0" smtClean="0">
                <a:solidFill>
                  <a:schemeClr val="tx1"/>
                </a:solidFill>
              </a:rPr>
              <a:t>وما </a:t>
            </a:r>
            <a:r>
              <a:rPr lang="ar-SA" sz="2400" b="1" dirty="0">
                <a:solidFill>
                  <a:schemeClr val="tx1"/>
                </a:solidFill>
              </a:rPr>
              <a:t>ينتج عنه من </a:t>
            </a:r>
            <a:r>
              <a:rPr lang="ar-SA" sz="2400" b="1" dirty="0" smtClean="0">
                <a:solidFill>
                  <a:schemeClr val="tx1"/>
                </a:solidFill>
              </a:rPr>
              <a:t>حرمان</a:t>
            </a:r>
            <a:r>
              <a:rPr lang="ar-IQ" sz="2400" b="1" dirty="0" smtClean="0">
                <a:solidFill>
                  <a:schemeClr val="tx1"/>
                </a:solidFill>
              </a:rPr>
              <a:t>.</a:t>
            </a:r>
          </a:p>
          <a:p>
            <a:pPr algn="justLow"/>
            <a:r>
              <a:rPr lang="ar-IQ" sz="2400" b="1" dirty="0" smtClean="0">
                <a:solidFill>
                  <a:schemeClr val="tx1"/>
                </a:solidFill>
              </a:rPr>
              <a:t>6</a:t>
            </a:r>
            <a:r>
              <a:rPr lang="ar-SA" sz="2400" b="1" dirty="0" smtClean="0">
                <a:solidFill>
                  <a:schemeClr val="tx1"/>
                </a:solidFill>
              </a:rPr>
              <a:t>. </a:t>
            </a:r>
            <a:r>
              <a:rPr lang="ar-SA" sz="2400" b="1" dirty="0">
                <a:solidFill>
                  <a:schemeClr val="tx1"/>
                </a:solidFill>
              </a:rPr>
              <a:t>يمكن هذا التعليم المواطنين من ممارسة حقوقهم والنهوض </a:t>
            </a:r>
            <a:r>
              <a:rPr lang="ar-SA" sz="2400" b="1" dirty="0" smtClean="0">
                <a:solidFill>
                  <a:schemeClr val="tx1"/>
                </a:solidFill>
              </a:rPr>
              <a:t>بواجباتهم</a:t>
            </a:r>
            <a:r>
              <a:rPr lang="ar-IQ" sz="2400" b="1" dirty="0" smtClean="0">
                <a:solidFill>
                  <a:schemeClr val="tx1"/>
                </a:solidFill>
              </a:rPr>
              <a:t> </a:t>
            </a:r>
            <a:r>
              <a:rPr lang="ar-SA" sz="2400" b="1" dirty="0" smtClean="0">
                <a:solidFill>
                  <a:schemeClr val="tx1"/>
                </a:solidFill>
              </a:rPr>
              <a:t>الوطنية </a:t>
            </a:r>
            <a:r>
              <a:rPr lang="ar-SA" sz="2400" b="1" dirty="0">
                <a:solidFill>
                  <a:schemeClr val="tx1"/>
                </a:solidFill>
              </a:rPr>
              <a:t>على أفضل </a:t>
            </a:r>
            <a:r>
              <a:rPr lang="ar-SA" sz="2400" b="1" dirty="0" smtClean="0">
                <a:solidFill>
                  <a:schemeClr val="tx1"/>
                </a:solidFill>
              </a:rPr>
              <a:t>وجه.</a:t>
            </a:r>
            <a:r>
              <a:rPr lang="ar-IQ" sz="2400" b="1" dirty="0">
                <a:solidFill>
                  <a:schemeClr val="tx1"/>
                </a:solidFill>
              </a:rPr>
              <a:t> </a:t>
            </a:r>
            <a:endParaRPr lang="ar-IQ" sz="2400" b="1" dirty="0" smtClean="0">
              <a:solidFill>
                <a:schemeClr val="tx1"/>
              </a:solidFill>
            </a:endParaRPr>
          </a:p>
          <a:p>
            <a:pPr algn="justLow"/>
            <a:r>
              <a:rPr lang="ar-IQ" sz="2400" b="1" dirty="0" smtClean="0">
                <a:solidFill>
                  <a:schemeClr val="tx1"/>
                </a:solidFill>
              </a:rPr>
              <a:t>7ـ</a:t>
            </a:r>
            <a:r>
              <a:rPr lang="ar-SA" sz="2400" b="1" dirty="0" smtClean="0">
                <a:solidFill>
                  <a:schemeClr val="tx1"/>
                </a:solidFill>
              </a:rPr>
              <a:t> </a:t>
            </a:r>
            <a:r>
              <a:rPr lang="ar-SA" sz="2400" b="1" dirty="0">
                <a:solidFill>
                  <a:schemeClr val="tx1"/>
                </a:solidFill>
              </a:rPr>
              <a:t>التعليم الأساس يعد أساساً لأسباب التقدم والرقي، ووجهاً </a:t>
            </a:r>
            <a:r>
              <a:rPr lang="ar-SA" sz="2400" b="1" dirty="0" smtClean="0">
                <a:solidFill>
                  <a:schemeClr val="tx1"/>
                </a:solidFill>
              </a:rPr>
              <a:t>مشرقاً</a:t>
            </a:r>
            <a:r>
              <a:rPr lang="ar-IQ" sz="2400" b="1" dirty="0" smtClean="0">
                <a:solidFill>
                  <a:schemeClr val="tx1"/>
                </a:solidFill>
              </a:rPr>
              <a:t> </a:t>
            </a:r>
            <a:r>
              <a:rPr lang="ar-SA" sz="2400" b="1" dirty="0" smtClean="0">
                <a:solidFill>
                  <a:schemeClr val="tx1"/>
                </a:solidFill>
              </a:rPr>
              <a:t>للحضارة </a:t>
            </a:r>
            <a:r>
              <a:rPr lang="ar-SA" sz="2400" b="1" dirty="0">
                <a:solidFill>
                  <a:schemeClr val="tx1"/>
                </a:solidFill>
              </a:rPr>
              <a:t>وتقدمها .ح. </a:t>
            </a:r>
            <a:r>
              <a:rPr lang="ar-SA" sz="2400" b="1" dirty="0" err="1">
                <a:solidFill>
                  <a:schemeClr val="tx1"/>
                </a:solidFill>
              </a:rPr>
              <a:t>يهئ</a:t>
            </a:r>
            <a:r>
              <a:rPr lang="ar-SA" sz="2400" b="1" dirty="0">
                <a:solidFill>
                  <a:schemeClr val="tx1"/>
                </a:solidFill>
              </a:rPr>
              <a:t> مبدأ تكافؤ الفرص بين المواطنين فضلاً عن توفير الظروف الاقتصادية والاجتماعية التي تمكنهم من ممارسة حقوقهم </a:t>
            </a:r>
            <a:r>
              <a:rPr lang="ar-SA" sz="2400" b="1" dirty="0" smtClean="0">
                <a:solidFill>
                  <a:schemeClr val="tx1"/>
                </a:solidFill>
              </a:rPr>
              <a:t>المشروعة</a:t>
            </a:r>
            <a:r>
              <a:rPr lang="ar-IQ" sz="2400" b="1" dirty="0" smtClean="0">
                <a:solidFill>
                  <a:schemeClr val="tx1"/>
                </a:solidFill>
              </a:rPr>
              <a:t> </a:t>
            </a:r>
            <a:r>
              <a:rPr lang="ar-SA" sz="2400" b="1" dirty="0" smtClean="0">
                <a:solidFill>
                  <a:schemeClr val="tx1"/>
                </a:solidFill>
              </a:rPr>
              <a:t>في </a:t>
            </a:r>
            <a:r>
              <a:rPr lang="ar-SA" sz="2400" b="1" dirty="0">
                <a:solidFill>
                  <a:schemeClr val="tx1"/>
                </a:solidFill>
              </a:rPr>
              <a:t>التعلم والتعليم.</a:t>
            </a:r>
            <a:endParaRPr lang="ar-SA" sz="2400" b="1" dirty="0">
              <a:solidFill>
                <a:schemeClr val="tx1"/>
              </a:solidFill>
            </a:endParaRPr>
          </a:p>
        </p:txBody>
      </p:sp>
    </p:spTree>
    <p:extLst>
      <p:ext uri="{BB962C8B-B14F-4D97-AF65-F5344CB8AC3E}">
        <p14:creationId xmlns:p14="http://schemas.microsoft.com/office/powerpoint/2010/main" val="2858890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152400"/>
            <a:ext cx="8534400" cy="4800600"/>
          </a:xfrm>
        </p:spPr>
        <p:txBody>
          <a:bodyPr>
            <a:normAutofit fontScale="92500" lnSpcReduction="20000"/>
          </a:bodyPr>
          <a:lstStyle/>
          <a:p>
            <a:pPr algn="justLow"/>
            <a:r>
              <a:rPr lang="ar-IQ" b="1" dirty="0" smtClean="0"/>
              <a:t>ا</a:t>
            </a:r>
            <a:r>
              <a:rPr lang="ar-SA" sz="3000" b="1" dirty="0" smtClean="0">
                <a:solidFill>
                  <a:srgbClr val="FF0000"/>
                </a:solidFill>
              </a:rPr>
              <a:t>لجانب </a:t>
            </a:r>
            <a:r>
              <a:rPr lang="ar-SA" sz="3000" b="1" dirty="0">
                <a:solidFill>
                  <a:srgbClr val="FF0000"/>
                </a:solidFill>
              </a:rPr>
              <a:t>التربوي </a:t>
            </a:r>
            <a:r>
              <a:rPr lang="ar-SA" sz="3000" b="1" dirty="0" smtClean="0">
                <a:solidFill>
                  <a:srgbClr val="FF0000"/>
                </a:solidFill>
              </a:rPr>
              <a:t>والنفسي</a:t>
            </a:r>
            <a:endParaRPr lang="ar-IQ" sz="3000" b="1" dirty="0" smtClean="0">
              <a:solidFill>
                <a:srgbClr val="FF0000"/>
              </a:solidFill>
            </a:endParaRPr>
          </a:p>
          <a:p>
            <a:pPr algn="justLow"/>
            <a:r>
              <a:rPr lang="ar-IQ" b="1" dirty="0" smtClean="0"/>
              <a:t>1ـ</a:t>
            </a:r>
            <a:r>
              <a:rPr lang="ar-SA" b="1" dirty="0" smtClean="0"/>
              <a:t> أكدت </a:t>
            </a:r>
            <a:r>
              <a:rPr lang="ar-SA" b="1" dirty="0"/>
              <a:t>الدراسات التربوية والنفسية على الطفل لأنه أساس </a:t>
            </a:r>
            <a:r>
              <a:rPr lang="ar-SA" b="1" dirty="0" smtClean="0"/>
              <a:t>وجود</a:t>
            </a:r>
            <a:r>
              <a:rPr lang="ar-IQ" b="1" dirty="0" smtClean="0"/>
              <a:t> </a:t>
            </a:r>
            <a:r>
              <a:rPr lang="ar-SA" b="1" dirty="0" smtClean="0"/>
              <a:t>الشخصية </a:t>
            </a:r>
            <a:r>
              <a:rPr lang="ar-SA" b="1" dirty="0"/>
              <a:t>الإنسانية </a:t>
            </a:r>
            <a:r>
              <a:rPr lang="ar-SA" b="1" dirty="0" smtClean="0"/>
              <a:t>وتطورها</a:t>
            </a:r>
            <a:endParaRPr lang="ar-IQ" b="1" dirty="0" smtClean="0"/>
          </a:p>
          <a:p>
            <a:pPr algn="justLow"/>
            <a:r>
              <a:rPr lang="ar-IQ" b="1" dirty="0" smtClean="0"/>
              <a:t>2ـ </a:t>
            </a:r>
            <a:r>
              <a:rPr lang="ar-SA" b="1" dirty="0" smtClean="0"/>
              <a:t>تعد </a:t>
            </a:r>
            <a:r>
              <a:rPr lang="ar-SA" b="1" dirty="0"/>
              <a:t>الطفولة أساساً لنمو الجوانب الجسمية والعقلية والاجتماعية</a:t>
            </a:r>
            <a:r>
              <a:rPr lang="ar-SA" b="1" dirty="0" smtClean="0"/>
              <a:t>.</a:t>
            </a:r>
            <a:endParaRPr lang="ar-IQ" b="1" dirty="0" smtClean="0"/>
          </a:p>
          <a:p>
            <a:pPr algn="justLow"/>
            <a:r>
              <a:rPr lang="ar-IQ" b="1" dirty="0" smtClean="0"/>
              <a:t>3</a:t>
            </a:r>
            <a:r>
              <a:rPr lang="ar-SA" b="1" dirty="0" smtClean="0"/>
              <a:t>. </a:t>
            </a:r>
            <a:r>
              <a:rPr lang="ar-SA" b="1" dirty="0"/>
              <a:t>كون الطفولة أساساً رصيناً للعملية التعليمية، لأنها المدة </a:t>
            </a:r>
            <a:r>
              <a:rPr lang="ar-SA" b="1" dirty="0" smtClean="0"/>
              <a:t>الدراسية</a:t>
            </a:r>
            <a:r>
              <a:rPr lang="ar-IQ" b="1" dirty="0" smtClean="0"/>
              <a:t> </a:t>
            </a:r>
            <a:r>
              <a:rPr lang="ar-SA" b="1" dirty="0" smtClean="0"/>
              <a:t>التي </a:t>
            </a:r>
            <a:r>
              <a:rPr lang="ar-SA" b="1" dirty="0"/>
              <a:t>فيها نغرس بذور التعليم وإرساء قواعده. </a:t>
            </a:r>
            <a:endParaRPr lang="ar-IQ" b="1" dirty="0" smtClean="0"/>
          </a:p>
          <a:p>
            <a:pPr algn="justLow"/>
            <a:r>
              <a:rPr lang="ar-IQ" b="1" dirty="0" smtClean="0"/>
              <a:t>4</a:t>
            </a:r>
            <a:r>
              <a:rPr lang="ar-SA" b="1" dirty="0" smtClean="0"/>
              <a:t>. </a:t>
            </a:r>
            <a:r>
              <a:rPr lang="ar-SA" b="1" dirty="0"/>
              <a:t>الاهتمام بالطفولة حجر الأساس للمراحل العمرية التي تلي </a:t>
            </a:r>
            <a:r>
              <a:rPr lang="ar-SA" b="1" dirty="0" smtClean="0"/>
              <a:t>مرحلة</a:t>
            </a:r>
            <a:r>
              <a:rPr lang="ar-IQ" b="1" dirty="0" smtClean="0"/>
              <a:t> </a:t>
            </a:r>
            <a:r>
              <a:rPr lang="ar-SA" b="1" dirty="0" smtClean="0"/>
              <a:t>الطفولة </a:t>
            </a:r>
            <a:r>
              <a:rPr lang="ar-SA" b="1" dirty="0"/>
              <a:t>وأساس لمواصلة المراحل التعليمية الأخرى. </a:t>
            </a:r>
            <a:endParaRPr lang="ar-IQ" b="1" dirty="0" smtClean="0"/>
          </a:p>
          <a:p>
            <a:pPr algn="justLow"/>
            <a:r>
              <a:rPr lang="ar-IQ" b="1" dirty="0" smtClean="0"/>
              <a:t>5</a:t>
            </a:r>
            <a:r>
              <a:rPr lang="ar-SA" b="1" dirty="0" smtClean="0"/>
              <a:t> </a:t>
            </a:r>
            <a:r>
              <a:rPr lang="ar-SA" b="1" dirty="0"/>
              <a:t>للتعليم الابتدائي دور كبير في تنشئة الأطفال تنشئة اجتماعية، وذلك من خلال اكتسابهم المعلومات والمهارات والاتجاهات </a:t>
            </a:r>
            <a:r>
              <a:rPr lang="ar-SA" b="1" dirty="0" smtClean="0"/>
              <a:t>والقيم</a:t>
            </a:r>
            <a:r>
              <a:rPr lang="ar-IQ" b="1" dirty="0" smtClean="0"/>
              <a:t> </a:t>
            </a:r>
            <a:r>
              <a:rPr lang="ar-SA" b="1" dirty="0" smtClean="0"/>
              <a:t>والعادات </a:t>
            </a:r>
            <a:r>
              <a:rPr lang="ar-SA" b="1" dirty="0"/>
              <a:t>التي تعد من السمات الأساسية في المجتمع. و التربية والتعليم عملية متواصلة بعضها يكمل البعض الآخر، متفاعلة مع تطورات المجتمع ومتطلبات الحياة، هادفة إلى </a:t>
            </a:r>
            <a:r>
              <a:rPr lang="ar-SA" b="1" dirty="0" smtClean="0"/>
              <a:t>ترسيخ</a:t>
            </a:r>
            <a:r>
              <a:rPr lang="ar-IQ" b="1" dirty="0" smtClean="0"/>
              <a:t> </a:t>
            </a:r>
            <a:r>
              <a:rPr lang="ar-SA" b="1" dirty="0" smtClean="0"/>
              <a:t>الحاضر </a:t>
            </a:r>
            <a:r>
              <a:rPr lang="ar-SA" b="1" dirty="0"/>
              <a:t>وتغيير المستقبل.</a:t>
            </a:r>
          </a:p>
        </p:txBody>
      </p:sp>
    </p:spTree>
    <p:extLst>
      <p:ext uri="{BB962C8B-B14F-4D97-AF65-F5344CB8AC3E}">
        <p14:creationId xmlns:p14="http://schemas.microsoft.com/office/powerpoint/2010/main" val="3883745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304800"/>
            <a:ext cx="8458200" cy="4648200"/>
          </a:xfrm>
        </p:spPr>
        <p:txBody>
          <a:bodyPr>
            <a:normAutofit fontScale="77500" lnSpcReduction="20000"/>
          </a:bodyPr>
          <a:lstStyle/>
          <a:p>
            <a:pPr algn="justLow"/>
            <a:r>
              <a:rPr lang="ar-IQ" sz="3600" b="1" dirty="0">
                <a:solidFill>
                  <a:srgbClr val="FF0000"/>
                </a:solidFill>
              </a:rPr>
              <a:t>3ـ </a:t>
            </a:r>
            <a:r>
              <a:rPr lang="ar-IQ" sz="3600" b="1" dirty="0" smtClean="0">
                <a:solidFill>
                  <a:srgbClr val="FF0000"/>
                </a:solidFill>
              </a:rPr>
              <a:t>الجوانب </a:t>
            </a:r>
            <a:r>
              <a:rPr lang="ar-IQ" sz="3600" b="1" dirty="0">
                <a:solidFill>
                  <a:srgbClr val="FF0000"/>
                </a:solidFill>
              </a:rPr>
              <a:t>الاجتماعية </a:t>
            </a:r>
            <a:r>
              <a:rPr lang="ar-IQ" sz="3600" b="1" dirty="0" smtClean="0">
                <a:solidFill>
                  <a:srgbClr val="FF0000"/>
                </a:solidFill>
              </a:rPr>
              <a:t>: </a:t>
            </a:r>
          </a:p>
          <a:p>
            <a:pPr algn="justLow"/>
            <a:r>
              <a:rPr lang="ar-IQ" b="1" dirty="0" smtClean="0"/>
              <a:t> الطفل يعيش </a:t>
            </a:r>
            <a:r>
              <a:rPr lang="ar-IQ" b="1" dirty="0"/>
              <a:t>في مجتمع له تقاليده وعاداته وقيمه، وما المدرسة الابتدائية إلا مؤسسة اجتماعية صغيرة تضم القيم الاجتماعية وتحافظ عليها ، ومؤسسة تربوية علمية </a:t>
            </a:r>
            <a:r>
              <a:rPr lang="ar-IQ" b="1" dirty="0" smtClean="0"/>
              <a:t>وتتضح أهمية </a:t>
            </a:r>
            <a:r>
              <a:rPr lang="ar-IQ" b="1" dirty="0"/>
              <a:t>هذا الجانب </a:t>
            </a:r>
            <a:r>
              <a:rPr lang="ar-IQ" b="1" dirty="0" smtClean="0"/>
              <a:t>في:</a:t>
            </a:r>
          </a:p>
          <a:p>
            <a:pPr marL="514350" indent="-514350" algn="justLow">
              <a:buAutoNum type="arabicPeriod"/>
            </a:pPr>
            <a:r>
              <a:rPr lang="ar-IQ" b="1" dirty="0" smtClean="0"/>
              <a:t>التفاعل بين </a:t>
            </a:r>
            <a:r>
              <a:rPr lang="ar-IQ" b="1" dirty="0"/>
              <a:t>الطفل والمجتمع الذي يعيش فيه</a:t>
            </a:r>
            <a:r>
              <a:rPr lang="ar-IQ" b="1" dirty="0" smtClean="0"/>
              <a:t>.</a:t>
            </a:r>
          </a:p>
          <a:p>
            <a:pPr marL="514350" indent="-514350" algn="justLow">
              <a:buAutoNum type="arabicPeriod"/>
            </a:pPr>
            <a:r>
              <a:rPr lang="ar-IQ" b="1" dirty="0"/>
              <a:t>لطريقة منسقة منظمة مرئية مخططة مسبقاً</a:t>
            </a:r>
            <a:r>
              <a:rPr lang="ar-IQ" b="1" dirty="0" smtClean="0"/>
              <a:t>.</a:t>
            </a:r>
          </a:p>
          <a:p>
            <a:pPr marL="514350" indent="-514350" algn="justLow">
              <a:buAutoNum type="arabicPeriod"/>
            </a:pPr>
            <a:r>
              <a:rPr lang="ar-IQ" b="1" dirty="0" smtClean="0"/>
              <a:t> </a:t>
            </a:r>
            <a:r>
              <a:rPr lang="ar-IQ" b="1" dirty="0"/>
              <a:t>تظهر أهمية المدرسة الابتدائية في كونها خير عون على </a:t>
            </a:r>
            <a:r>
              <a:rPr lang="ar-IQ" b="1" dirty="0" smtClean="0"/>
              <a:t>اكتساب المهارات </a:t>
            </a:r>
            <a:r>
              <a:rPr lang="ar-IQ" b="1" dirty="0"/>
              <a:t>الأساسية في اللغة والحساب والعلوم والفنون. </a:t>
            </a:r>
          </a:p>
          <a:p>
            <a:pPr marL="514350" indent="-514350" algn="justLow">
              <a:buAutoNum type="arabicPeriod"/>
            </a:pPr>
            <a:r>
              <a:rPr lang="ar-IQ" b="1" dirty="0" smtClean="0"/>
              <a:t>تعد </a:t>
            </a:r>
            <a:r>
              <a:rPr lang="ar-IQ" b="1" dirty="0"/>
              <a:t>المدرسة الابتدائية خير مقام لنمو جوانب الطفل </a:t>
            </a:r>
            <a:r>
              <a:rPr lang="ar-IQ" b="1" dirty="0" smtClean="0"/>
              <a:t>الاجتماعية والجسمية </a:t>
            </a:r>
            <a:r>
              <a:rPr lang="ar-IQ" b="1" dirty="0"/>
              <a:t>والعقلية والنفسية، وخصائص الطفولة كافة. </a:t>
            </a:r>
          </a:p>
          <a:p>
            <a:pPr marL="514350" indent="-514350" algn="justLow">
              <a:buAutoNum type="arabicPeriod"/>
            </a:pPr>
            <a:r>
              <a:rPr lang="ar-IQ" b="1" dirty="0" smtClean="0"/>
              <a:t>تعد </a:t>
            </a:r>
            <a:r>
              <a:rPr lang="ar-IQ" b="1" dirty="0"/>
              <a:t>خير منطلق وافضل استعداد لتحمل المسؤولية في مراحل </a:t>
            </a:r>
            <a:r>
              <a:rPr lang="ar-IQ" b="1" dirty="0" smtClean="0"/>
              <a:t>النمو الأخرى </a:t>
            </a:r>
            <a:r>
              <a:rPr lang="ar-IQ" b="1" dirty="0"/>
              <a:t>التي تلي مرحلة </a:t>
            </a:r>
            <a:r>
              <a:rPr lang="ar-IQ" b="1" dirty="0" smtClean="0"/>
              <a:t>الطفولة.</a:t>
            </a:r>
          </a:p>
          <a:p>
            <a:pPr marL="514350" indent="-514350" algn="justLow">
              <a:buAutoNum type="arabicPeriod"/>
            </a:pPr>
            <a:r>
              <a:rPr lang="ar-IQ" b="1" dirty="0" smtClean="0"/>
              <a:t>يعد </a:t>
            </a:r>
            <a:r>
              <a:rPr lang="ar-IQ" b="1" dirty="0"/>
              <a:t>التعليم الابتدائي </a:t>
            </a:r>
            <a:r>
              <a:rPr lang="ar-IQ" b="1" dirty="0" smtClean="0"/>
              <a:t>(التعليم </a:t>
            </a:r>
            <a:r>
              <a:rPr lang="ar-IQ" b="1" dirty="0"/>
              <a:t>الأساس) أهم خطوة في عملية التربية والتعليم في قطع دابر الأمية، فضلاً عن كونه يحقق التوازن </a:t>
            </a:r>
            <a:r>
              <a:rPr lang="ar-IQ" b="1" dirty="0" smtClean="0"/>
              <a:t>بين نطاقات </a:t>
            </a:r>
            <a:r>
              <a:rPr lang="ar-IQ" b="1" dirty="0"/>
              <a:t>المجتمع في النواحي الثقافية والاجتماعية</a:t>
            </a:r>
          </a:p>
        </p:txBody>
      </p:sp>
    </p:spTree>
    <p:extLst>
      <p:ext uri="{BB962C8B-B14F-4D97-AF65-F5344CB8AC3E}">
        <p14:creationId xmlns:p14="http://schemas.microsoft.com/office/powerpoint/2010/main" val="35931383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TotalTime>
  <Words>1178</Words>
  <Application>Microsoft Office PowerPoint</Application>
  <PresentationFormat>عرض على الشاشة (3:4)‏</PresentationFormat>
  <Paragraphs>57</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ملتقى</vt:lpstr>
      <vt:lpstr>عرض تقديمي في PowerPoint</vt:lpstr>
      <vt:lpstr>مفهوم التعليم الأساس:</vt:lpstr>
      <vt:lpstr>أبعاد التعليم الأساس:</vt:lpstr>
      <vt:lpstr>مبادئ التعليم الأساس:</vt:lpstr>
      <vt:lpstr>مبررات التعليم الأساس:</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أساسيات علم النفس  المحاضرة الأولى/ نظرة تاريخية عن علم النفس ومعرفه مفهوم علم النفس وأهدافه</dc:title>
  <dc:creator>KM</dc:creator>
  <cp:lastModifiedBy>KM</cp:lastModifiedBy>
  <cp:revision>18</cp:revision>
  <dcterms:created xsi:type="dcterms:W3CDTF">2023-11-14T17:55:11Z</dcterms:created>
  <dcterms:modified xsi:type="dcterms:W3CDTF">2024-05-20T16:30:38Z</dcterms:modified>
</cp:coreProperties>
</file>