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10"/>
  </p:notesMasterIdLst>
  <p:sldIdLst>
    <p:sldId id="256" r:id="rId2"/>
    <p:sldId id="257" r:id="rId3"/>
    <p:sldId id="258" r:id="rId4"/>
    <p:sldId id="259" r:id="rId5"/>
    <p:sldId id="261" r:id="rId6"/>
    <p:sldId id="262" r:id="rId7"/>
    <p:sldId id="263" r:id="rId8"/>
    <p:sldId id="264"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4" d="100"/>
          <a:sy n="94" d="100"/>
        </p:scale>
        <p:origin x="-78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0D31F3D-0521-4608-AA84-367134391E81}" type="datetimeFigureOut">
              <a:rPr lang="ar-SA" smtClean="0"/>
              <a:t>14/11/1445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B0AEB1D-F67C-494F-85A6-8117136E392B}" type="slidenum">
              <a:rPr lang="ar-SA" smtClean="0"/>
              <a:t>‹#›</a:t>
            </a:fld>
            <a:endParaRPr lang="ar-SA"/>
          </a:p>
        </p:txBody>
      </p:sp>
    </p:spTree>
    <p:extLst>
      <p:ext uri="{BB962C8B-B14F-4D97-AF65-F5344CB8AC3E}">
        <p14:creationId xmlns:p14="http://schemas.microsoft.com/office/powerpoint/2010/main" val="23143336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783C292C-59EA-4E6E-864D-F8863736E06D}" type="datetimeFigureOut">
              <a:rPr lang="ar-SA" smtClean="0"/>
              <a:t>14/11/1445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2A0C182E-17FE-4E5E-BE64-C6BBB0F54B37}"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783C292C-59EA-4E6E-864D-F8863736E06D}" type="datetimeFigureOut">
              <a:rPr lang="ar-SA" smtClean="0"/>
              <a:t>14/11/1445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783C292C-59EA-4E6E-864D-F8863736E06D}" type="datetimeFigureOut">
              <a:rPr lang="ar-SA" smtClean="0"/>
              <a:t>14/11/1445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783C292C-59EA-4E6E-864D-F8863736E06D}" type="datetimeFigureOut">
              <a:rPr lang="ar-SA" smtClean="0"/>
              <a:t>14/11/1445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2A0C182E-17FE-4E5E-BE64-C6BBB0F54B37}"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3C292C-59EA-4E6E-864D-F8863736E06D}" type="datetimeFigureOut">
              <a:rPr lang="ar-SA" smtClean="0"/>
              <a:t>14/11/1445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0C182E-17FE-4E5E-BE64-C6BBB0F54B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4114800"/>
            <a:ext cx="6248400" cy="8382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4400" b="1" dirty="0" err="1" smtClean="0">
                <a:solidFill>
                  <a:srgbClr val="FF0000"/>
                </a:solidFill>
                <a:cs typeface="AF_Jeddah" pitchFamily="2" charset="-78"/>
              </a:rPr>
              <a:t>م.د</a:t>
            </a:r>
            <a:r>
              <a:rPr lang="ar-IQ" sz="4400" b="1" dirty="0" smtClean="0">
                <a:solidFill>
                  <a:srgbClr val="FF0000"/>
                </a:solidFill>
                <a:cs typeface="AF_Jeddah" pitchFamily="2" charset="-78"/>
              </a:rPr>
              <a:t> شيماء صفاء محمود</a:t>
            </a:r>
            <a:endParaRPr lang="ar-SA" sz="4400" b="1" dirty="0">
              <a:solidFill>
                <a:srgbClr val="FF0000"/>
              </a:solidFill>
              <a:cs typeface="AF_Jeddah"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28600"/>
            <a:ext cx="3844925"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عنوان 1"/>
          <p:cNvSpPr>
            <a:spLocks noGrp="1"/>
          </p:cNvSpPr>
          <p:nvPr/>
        </p:nvSpPr>
        <p:spPr>
          <a:xfrm>
            <a:off x="609600" y="1752600"/>
            <a:ext cx="8001000" cy="22860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anchor="b">
            <a:normAutofit/>
            <a:scene3d>
              <a:camera prst="orthographicFront"/>
              <a:lightRig rig="soft" dir="t"/>
            </a:scene3d>
            <a:sp3d prstMaterial="softEdge">
              <a:bevelT w="25400" h="25400"/>
            </a:sp3d>
          </a:bodyPr>
          <a:lstStyle>
            <a:lvl1pPr algn="r" rtl="1"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algn="ctr"/>
            <a:r>
              <a:rPr lang="ar-IQ" dirty="0" smtClean="0">
                <a:solidFill>
                  <a:srgbClr val="FF0000"/>
                </a:solidFill>
                <a:cs typeface="AF_Jeddah" pitchFamily="2" charset="-78"/>
              </a:rPr>
              <a:t>التعليم الأساس</a:t>
            </a:r>
            <a:br>
              <a:rPr lang="ar-IQ" dirty="0" smtClean="0">
                <a:solidFill>
                  <a:srgbClr val="FF0000"/>
                </a:solidFill>
                <a:cs typeface="AF_Jeddah" pitchFamily="2" charset="-78"/>
              </a:rPr>
            </a:br>
            <a:r>
              <a:rPr lang="ar-IQ" dirty="0">
                <a:solidFill>
                  <a:schemeClr val="accent4">
                    <a:lumMod val="50000"/>
                  </a:schemeClr>
                </a:solidFill>
              </a:rPr>
              <a:t>المحاضرة </a:t>
            </a:r>
            <a:r>
              <a:rPr lang="ar-IQ" dirty="0" smtClean="0">
                <a:solidFill>
                  <a:schemeClr val="accent4">
                    <a:lumMod val="50000"/>
                  </a:schemeClr>
                </a:solidFill>
              </a:rPr>
              <a:t>الخامسة</a:t>
            </a:r>
            <a:r>
              <a:rPr lang="ar-IQ" dirty="0">
                <a:solidFill>
                  <a:schemeClr val="accent4">
                    <a:lumMod val="50000"/>
                  </a:schemeClr>
                </a:solidFill>
              </a:rPr>
              <a:t/>
            </a:r>
            <a:br>
              <a:rPr lang="ar-IQ" dirty="0">
                <a:solidFill>
                  <a:schemeClr val="accent4">
                    <a:lumMod val="50000"/>
                  </a:schemeClr>
                </a:solidFill>
              </a:rPr>
            </a:br>
            <a:r>
              <a:rPr lang="ar-IQ" dirty="0">
                <a:solidFill>
                  <a:schemeClr val="accent4">
                    <a:lumMod val="50000"/>
                  </a:schemeClr>
                </a:solidFill>
              </a:rPr>
              <a:t> </a:t>
            </a:r>
            <a:r>
              <a:rPr lang="ar-IQ" dirty="0" smtClean="0">
                <a:solidFill>
                  <a:schemeClr val="accent4">
                    <a:lumMod val="50000"/>
                  </a:schemeClr>
                </a:solidFill>
              </a:rPr>
              <a:t>التعليم الأساس </a:t>
            </a:r>
            <a:r>
              <a:rPr lang="ar-IQ" dirty="0" smtClean="0">
                <a:solidFill>
                  <a:schemeClr val="accent4">
                    <a:lumMod val="50000"/>
                  </a:schemeClr>
                </a:solidFill>
              </a:rPr>
              <a:t>في اليابان</a:t>
            </a:r>
            <a:endParaRPr lang="ar-SA" dirty="0">
              <a:solidFill>
                <a:srgbClr val="FF0000"/>
              </a:solidFill>
              <a:cs typeface="AF_Jeddah" pitchFamily="2" charset="-78"/>
            </a:endParaRPr>
          </a:p>
        </p:txBody>
      </p:sp>
    </p:spTree>
    <p:extLst>
      <p:ext uri="{BB962C8B-B14F-4D97-AF65-F5344CB8AC3E}">
        <p14:creationId xmlns:p14="http://schemas.microsoft.com/office/powerpoint/2010/main" val="77907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381000"/>
            <a:ext cx="8534400" cy="4724400"/>
          </a:xfrm>
        </p:spPr>
        <p:txBody>
          <a:bodyPr>
            <a:noAutofit/>
          </a:bodyPr>
          <a:lstStyle/>
          <a:p>
            <a:pPr algn="justLow"/>
            <a:r>
              <a:rPr lang="ar-SA" sz="3600" b="1" dirty="0">
                <a:solidFill>
                  <a:schemeClr val="tx1"/>
                </a:solidFill>
              </a:rPr>
              <a:t>مصطلح التعليم</a:t>
            </a:r>
            <a:r>
              <a:rPr lang="ar-SA" sz="3600" b="1" dirty="0" smtClean="0">
                <a:solidFill>
                  <a:schemeClr val="tx1"/>
                </a:solidFill>
              </a:rPr>
              <a:t>:</a:t>
            </a:r>
            <a:endParaRPr lang="ar-IQ" sz="3600" b="1" dirty="0" smtClean="0">
              <a:solidFill>
                <a:schemeClr val="tx1"/>
              </a:solidFill>
            </a:endParaRPr>
          </a:p>
          <a:p>
            <a:pPr algn="justLow"/>
            <a:r>
              <a:rPr lang="ar-SA" sz="3600" b="1" dirty="0" smtClean="0">
                <a:solidFill>
                  <a:schemeClr val="tx1"/>
                </a:solidFill>
              </a:rPr>
              <a:t>التعليم </a:t>
            </a:r>
            <a:r>
              <a:rPr lang="ar-SA" sz="3600" b="1" dirty="0">
                <a:solidFill>
                  <a:schemeClr val="tx1"/>
                </a:solidFill>
              </a:rPr>
              <a:t>في اللغة اليابانية يعني "كيو - </a:t>
            </a:r>
            <a:r>
              <a:rPr lang="ar-SA" sz="3600" b="1" dirty="0" err="1">
                <a:solidFill>
                  <a:schemeClr val="tx1"/>
                </a:solidFill>
              </a:rPr>
              <a:t>إكو</a:t>
            </a:r>
            <a:r>
              <a:rPr lang="ar-SA" sz="3600" b="1" dirty="0">
                <a:solidFill>
                  <a:schemeClr val="tx1"/>
                </a:solidFill>
              </a:rPr>
              <a:t>" وهي تتكون من حرفين "كيو" والذي يعني التشجيع على التقليد) (بمعنى تقليد ما يفعل الآخرون، وهو أساس عملية التعليم). وحرف "</a:t>
            </a:r>
            <a:r>
              <a:rPr lang="ar-SA" sz="3600" b="1" dirty="0" err="1">
                <a:solidFill>
                  <a:schemeClr val="tx1"/>
                </a:solidFill>
              </a:rPr>
              <a:t>إكو</a:t>
            </a:r>
            <a:r>
              <a:rPr lang="ar-SA" sz="3600" b="1" dirty="0">
                <a:solidFill>
                  <a:schemeClr val="tx1"/>
                </a:solidFill>
              </a:rPr>
              <a:t>" والذي يعني تربية الطفل وهذان الحرفان يعبران عن جوهر العملية التعليمية في اليابان حيث بدأ </a:t>
            </a:r>
            <a:r>
              <a:rPr lang="ar-SA" sz="3600" b="1" dirty="0" smtClean="0">
                <a:solidFill>
                  <a:schemeClr val="tx1"/>
                </a:solidFill>
              </a:rPr>
              <a:t>باستخدام</a:t>
            </a:r>
            <a:r>
              <a:rPr lang="ar-IQ" sz="3600" b="1" dirty="0" smtClean="0">
                <a:solidFill>
                  <a:schemeClr val="tx1"/>
                </a:solidFill>
              </a:rPr>
              <a:t> </a:t>
            </a:r>
            <a:r>
              <a:rPr lang="ar-SA" sz="3600" b="1" dirty="0" smtClean="0">
                <a:solidFill>
                  <a:schemeClr val="tx1"/>
                </a:solidFill>
              </a:rPr>
              <a:t>هذه </a:t>
            </a:r>
            <a:r>
              <a:rPr lang="ar-SA" sz="3600" b="1" dirty="0">
                <a:solidFill>
                  <a:schemeClr val="tx1"/>
                </a:solidFill>
              </a:rPr>
              <a:t>الكلمة بدأ من فترة </a:t>
            </a:r>
            <a:r>
              <a:rPr lang="ar-SA" sz="3600" b="1" dirty="0" err="1">
                <a:solidFill>
                  <a:schemeClr val="tx1"/>
                </a:solidFill>
              </a:rPr>
              <a:t>إيدو</a:t>
            </a:r>
            <a:r>
              <a:rPr lang="ar-SA" sz="3600" b="1" dirty="0">
                <a:solidFill>
                  <a:schemeClr val="tx1"/>
                </a:solidFill>
              </a:rPr>
              <a:t>.</a:t>
            </a:r>
            <a:endParaRPr lang="ar-SA" sz="3600" b="1" dirty="0">
              <a:solidFill>
                <a:schemeClr val="tx1"/>
              </a:solidFill>
            </a:endParaRPr>
          </a:p>
        </p:txBody>
      </p:sp>
    </p:spTree>
    <p:extLst>
      <p:ext uri="{BB962C8B-B14F-4D97-AF65-F5344CB8AC3E}">
        <p14:creationId xmlns:p14="http://schemas.microsoft.com/office/powerpoint/2010/main" val="349909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تاريخه:</a:t>
            </a:r>
            <a:endParaRPr lang="ar-SA" b="1" dirty="0">
              <a:solidFill>
                <a:srgbClr val="FF0000"/>
              </a:solidFill>
              <a:cs typeface="AF_Jeddah" pitchFamily="2" charset="-78"/>
            </a:endParaRPr>
          </a:p>
        </p:txBody>
      </p:sp>
      <p:sp>
        <p:nvSpPr>
          <p:cNvPr id="3" name="عنوان فرعي 2"/>
          <p:cNvSpPr>
            <a:spLocks noGrp="1"/>
          </p:cNvSpPr>
          <p:nvPr>
            <p:ph type="subTitle" idx="1"/>
          </p:nvPr>
        </p:nvSpPr>
        <p:spPr>
          <a:xfrm>
            <a:off x="228600" y="1371600"/>
            <a:ext cx="8763000" cy="3962400"/>
          </a:xfrm>
        </p:spPr>
        <p:txBody>
          <a:bodyPr>
            <a:noAutofit/>
          </a:bodyPr>
          <a:lstStyle/>
          <a:p>
            <a:pPr algn="justLow"/>
            <a:r>
              <a:rPr lang="ar-SA" sz="2800" b="1" dirty="0">
                <a:solidFill>
                  <a:schemeClr val="tx1"/>
                </a:solidFill>
              </a:rPr>
              <a:t>وضع أول نظام تعليمي في اليابان في عام ٧٠١ بموجب قانون </a:t>
            </a:r>
            <a:r>
              <a:rPr lang="ar-SA" sz="2800" b="1" dirty="0" err="1">
                <a:solidFill>
                  <a:schemeClr val="tx1"/>
                </a:solidFill>
              </a:rPr>
              <a:t>تابيهو</a:t>
            </a:r>
            <a:r>
              <a:rPr lang="ar-SA" sz="2800" b="1" dirty="0">
                <a:solidFill>
                  <a:schemeClr val="tx1"/>
                </a:solidFill>
              </a:rPr>
              <a:t>، وتتالت بعدها التعليم في طبقات عشائر النبلاء </a:t>
            </a:r>
            <a:r>
              <a:rPr lang="ar-SA" sz="2800" b="1" dirty="0" err="1">
                <a:solidFill>
                  <a:schemeClr val="tx1"/>
                </a:solidFill>
              </a:rPr>
              <a:t>والساموراي</a:t>
            </a:r>
            <a:r>
              <a:rPr lang="ar-SA" sz="2800" b="1" dirty="0">
                <a:solidFill>
                  <a:schemeClr val="tx1"/>
                </a:solidFill>
              </a:rPr>
              <a:t>. مع حلول فترة </a:t>
            </a:r>
            <a:r>
              <a:rPr lang="ar-SA" sz="2800" b="1" dirty="0" err="1">
                <a:solidFill>
                  <a:schemeClr val="tx1"/>
                </a:solidFill>
              </a:rPr>
              <a:t>ايدو</a:t>
            </a:r>
            <a:r>
              <a:rPr lang="ar-SA" sz="2800" b="1" dirty="0">
                <a:solidFill>
                  <a:schemeClr val="tx1"/>
                </a:solidFill>
              </a:rPr>
              <a:t>، بدأ بإتاحة التعليم لعامة الشعب في ما يشبه الكتاتيب والتي تدعى (</a:t>
            </a:r>
            <a:r>
              <a:rPr lang="ar-SA" sz="2800" b="1" dirty="0" err="1">
                <a:solidFill>
                  <a:schemeClr val="tx1"/>
                </a:solidFill>
              </a:rPr>
              <a:t>تيراكويا</a:t>
            </a:r>
            <a:r>
              <a:rPr lang="ar-SA" sz="2800" b="1" dirty="0">
                <a:solidFill>
                  <a:schemeClr val="tx1"/>
                </a:solidFill>
              </a:rPr>
              <a:t>) ومع حلول فترة </a:t>
            </a:r>
            <a:r>
              <a:rPr lang="ar-SA" sz="2800" b="1" dirty="0" err="1">
                <a:solidFill>
                  <a:schemeClr val="tx1"/>
                </a:solidFill>
              </a:rPr>
              <a:t>ميجي</a:t>
            </a:r>
            <a:r>
              <a:rPr lang="ar-SA" sz="2800" b="1" dirty="0">
                <a:solidFill>
                  <a:schemeClr val="tx1"/>
                </a:solidFill>
              </a:rPr>
              <a:t> وضع النظام التحديث في التعليم الذي يقسمه لعدة مراحل يشابه ما هو معمول فيه في العصر الحالي. نظام التعليم الحالي بدأ بالعمل به بعد الحرب العالمية الثانية والذي وضع </a:t>
            </a:r>
            <a:r>
              <a:rPr lang="ar-SA" sz="2800" b="1" dirty="0" smtClean="0">
                <a:solidFill>
                  <a:schemeClr val="tx1"/>
                </a:solidFill>
              </a:rPr>
              <a:t>وفق</a:t>
            </a:r>
            <a:r>
              <a:rPr lang="ar-IQ" sz="2800" b="1" dirty="0" smtClean="0">
                <a:solidFill>
                  <a:schemeClr val="tx1"/>
                </a:solidFill>
              </a:rPr>
              <a:t> </a:t>
            </a:r>
            <a:r>
              <a:rPr lang="ar-SA" sz="2800" b="1" dirty="0" smtClean="0">
                <a:solidFill>
                  <a:schemeClr val="tx1"/>
                </a:solidFill>
              </a:rPr>
              <a:t>الدستور </a:t>
            </a:r>
            <a:r>
              <a:rPr lang="ar-SA" sz="2800" b="1" dirty="0">
                <a:solidFill>
                  <a:schemeClr val="tx1"/>
                </a:solidFill>
              </a:rPr>
              <a:t>اليابان وقانون التعليم الأساسي في اليابان</a:t>
            </a:r>
            <a:endParaRPr lang="ar-SA" sz="2800" b="1" dirty="0">
              <a:solidFill>
                <a:schemeClr val="tx1"/>
              </a:solidFill>
            </a:endParaRPr>
          </a:p>
        </p:txBody>
      </p:sp>
    </p:spTree>
    <p:extLst>
      <p:ext uri="{BB962C8B-B14F-4D97-AF65-F5344CB8AC3E}">
        <p14:creationId xmlns:p14="http://schemas.microsoft.com/office/powerpoint/2010/main" val="41504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 y="1143000"/>
            <a:ext cx="8839200" cy="3962400"/>
          </a:xfrm>
        </p:spPr>
        <p:txBody>
          <a:bodyPr>
            <a:noAutofit/>
          </a:bodyPr>
          <a:lstStyle/>
          <a:p>
            <a:pPr algn="justLow"/>
            <a:r>
              <a:rPr lang="ar-IQ" sz="2200" b="1" dirty="0">
                <a:solidFill>
                  <a:schemeClr val="tx1"/>
                </a:solidFill>
              </a:rPr>
              <a:t>عادة ما يبدأ التعليم في مراحله الأولى في المنزل، حيث هناك عدد كبير من الكتب العلمية الموجهة للأطفال دون سن المرسة بالإضافة إلى البرامج التلفزيونية التعليمية المخصصة للأطفال والتي تساعد الآباء على تعليم أطفالهم. غالبا ما ينصب التعليم المنزلي على تعليم الآداب والسلوك الاجتماعي المناسب واللعب المنظم، بالإضافة إلى المهارات الأساسية </a:t>
            </a:r>
            <a:r>
              <a:rPr lang="ar-IQ" sz="2200" b="1" dirty="0" smtClean="0">
                <a:solidFill>
                  <a:schemeClr val="tx1"/>
                </a:solidFill>
              </a:rPr>
              <a:t>في قراءة </a:t>
            </a:r>
            <a:r>
              <a:rPr lang="ar-IQ" sz="2200" b="1" dirty="0">
                <a:solidFill>
                  <a:schemeClr val="tx1"/>
                </a:solidFill>
              </a:rPr>
              <a:t>الحروف والأرقام وبعض الاناشيد الشهيرة. عادة ما يضع الآباء العاملين أطفالهم في رياض الأطفال تدعى (</a:t>
            </a:r>
            <a:r>
              <a:rPr lang="ar-IQ" sz="2200" b="1" dirty="0" err="1">
                <a:solidFill>
                  <a:schemeClr val="tx1"/>
                </a:solidFill>
              </a:rPr>
              <a:t>يوتشي</a:t>
            </a:r>
            <a:r>
              <a:rPr lang="ar-IQ" sz="2200" b="1" dirty="0">
                <a:solidFill>
                  <a:schemeClr val="tx1"/>
                </a:solidFill>
              </a:rPr>
              <a:t> - إن) يعمل فيها على الغالب شابات صغيرات يكن في معظمهم طالبات معاهد أو جامعات في أوقات فراغهن وتكون تحت إشراف وزارة التعليم، ولكنها لا تعتبر جزءا من نظام التعليم الرسمي الذي يبدأ في </a:t>
            </a:r>
            <a:r>
              <a:rPr lang="ar-IQ" sz="2200" b="1" dirty="0" smtClean="0">
                <a:solidFill>
                  <a:schemeClr val="tx1"/>
                </a:solidFill>
              </a:rPr>
              <a:t>العادة من </a:t>
            </a:r>
            <a:r>
              <a:rPr lang="ar-IQ" sz="2200" b="1" dirty="0">
                <a:solidFill>
                  <a:schemeClr val="tx1"/>
                </a:solidFill>
              </a:rPr>
              <a:t>المرحلة الابتدائية</a:t>
            </a:r>
            <a:r>
              <a:rPr lang="ar-IQ" sz="2200" b="1" dirty="0" smtClean="0">
                <a:solidFill>
                  <a:schemeClr val="tx1"/>
                </a:solidFill>
              </a:rPr>
              <a:t>. بالإضافة </a:t>
            </a:r>
            <a:r>
              <a:rPr lang="ar-IQ" sz="2200" b="1" dirty="0">
                <a:solidFill>
                  <a:schemeClr val="tx1"/>
                </a:solidFill>
              </a:rPr>
              <a:t>إلى رياض الأطفال الذي يكون هدفه تعليميا، هناك رياض اطفال لرعاية اطفال الاباء العاملين تدعى (</a:t>
            </a:r>
            <a:r>
              <a:rPr lang="ar-IQ" sz="2200" b="1" dirty="0" err="1">
                <a:solidFill>
                  <a:schemeClr val="tx1"/>
                </a:solidFill>
              </a:rPr>
              <a:t>هويكو</a:t>
            </a:r>
            <a:r>
              <a:rPr lang="ar-IQ" sz="2200" b="1" dirty="0">
                <a:solidFill>
                  <a:schemeClr val="tx1"/>
                </a:solidFill>
              </a:rPr>
              <a:t> - إن) تعمل </a:t>
            </a:r>
            <a:r>
              <a:rPr lang="ar-IQ" sz="2200" b="1" dirty="0" smtClean="0">
                <a:solidFill>
                  <a:schemeClr val="tx1"/>
                </a:solidFill>
              </a:rPr>
              <a:t>تحت إشراف </a:t>
            </a:r>
            <a:r>
              <a:rPr lang="ar-IQ" sz="2200" b="1" dirty="0">
                <a:solidFill>
                  <a:schemeClr val="tx1"/>
                </a:solidFill>
              </a:rPr>
              <a:t>وزارة العمل</a:t>
            </a:r>
            <a:r>
              <a:rPr lang="ar-IQ" sz="2200" b="1" dirty="0" smtClean="0">
                <a:solidFill>
                  <a:schemeClr val="tx1"/>
                </a:solidFill>
              </a:rPr>
              <a:t>. تبلغ </a:t>
            </a:r>
            <a:r>
              <a:rPr lang="ar-IQ" sz="2200" b="1" dirty="0">
                <a:solidFill>
                  <a:schemeClr val="tx1"/>
                </a:solidFill>
              </a:rPr>
              <a:t>نسبة الأطفال الذين يذهبون إلى رياض الأطفال قبل المدرسة الابتدائية حوالي ٩٠% وغالبا ما يعلم فيها المهارات الاجتماعية الأساسية</a:t>
            </a:r>
            <a:r>
              <a:rPr lang="ar-IQ" sz="2200" b="1" dirty="0" smtClean="0">
                <a:solidFill>
                  <a:schemeClr val="tx1"/>
                </a:solidFill>
              </a:rPr>
              <a:t>، قراءة </a:t>
            </a:r>
            <a:r>
              <a:rPr lang="ar-IQ" sz="2200" b="1" dirty="0">
                <a:solidFill>
                  <a:schemeClr val="tx1"/>
                </a:solidFill>
              </a:rPr>
              <a:t>الحروف والأرقام والتعرف على البيئة والعلاقات الإنسانية.</a:t>
            </a:r>
            <a:endParaRPr lang="ar-IQ" sz="2200" b="1" dirty="0" smtClean="0">
              <a:solidFill>
                <a:schemeClr val="tx1"/>
              </a:solidFill>
            </a:endParaRPr>
          </a:p>
        </p:txBody>
      </p:sp>
      <p:sp>
        <p:nvSpPr>
          <p:cNvPr id="4" name="عنوان 1"/>
          <p:cNvSpPr>
            <a:spLocks noGrp="1"/>
          </p:cNvSpPr>
          <p:nvPr>
            <p:ph type="ctrTitle"/>
          </p:nvPr>
        </p:nvSpPr>
        <p:spPr>
          <a:xfrm>
            <a:off x="457200" y="2286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رياض الأطفال:</a:t>
            </a:r>
            <a:endParaRPr lang="ar-SA" b="1" dirty="0">
              <a:solidFill>
                <a:srgbClr val="FF0000"/>
              </a:solidFill>
              <a:cs typeface="AF_Jeddah" pitchFamily="2" charset="-78"/>
            </a:endParaRPr>
          </a:p>
        </p:txBody>
      </p:sp>
    </p:spTree>
    <p:extLst>
      <p:ext uri="{BB962C8B-B14F-4D97-AF65-F5344CB8AC3E}">
        <p14:creationId xmlns:p14="http://schemas.microsoft.com/office/powerpoint/2010/main" val="76159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6200" y="1295400"/>
            <a:ext cx="8915400" cy="3886200"/>
          </a:xfrm>
        </p:spPr>
        <p:txBody>
          <a:bodyPr>
            <a:noAutofit/>
          </a:bodyPr>
          <a:lstStyle/>
          <a:p>
            <a:pPr algn="justLow"/>
            <a:r>
              <a:rPr lang="ar-IQ" sz="3600" b="1" dirty="0" smtClean="0">
                <a:solidFill>
                  <a:schemeClr val="tx1"/>
                </a:solidFill>
              </a:rPr>
              <a:t>تفوق </a:t>
            </a:r>
            <a:r>
              <a:rPr lang="ar-IQ" sz="3600" b="1" dirty="0">
                <a:solidFill>
                  <a:schemeClr val="tx1"/>
                </a:solidFill>
              </a:rPr>
              <a:t>نسبة الأطفال الملتحقين بالمدرسة الابتدائية ال 99% حيث هي مرحلة تعليم الزامي. يدخل الأطفال عادة المدرسة الابتدائية بعمر ٦ سنوات ويعتبر دخول المدرسة الابتدائية من أهم أحداث حياة الطفل </a:t>
            </a:r>
            <a:r>
              <a:rPr lang="ar-IQ" sz="3600" b="1" dirty="0" smtClean="0">
                <a:solidFill>
                  <a:schemeClr val="tx1"/>
                </a:solidFill>
              </a:rPr>
              <a:t>له وللأسرة. معظم </a:t>
            </a:r>
            <a:r>
              <a:rPr lang="ar-IQ" sz="3600" b="1" dirty="0">
                <a:solidFill>
                  <a:schemeClr val="tx1"/>
                </a:solidFill>
              </a:rPr>
              <a:t>المدارس الابتدائية في اليابان هي مدارس حكومية ولا يتعدى نسبة المدارس الخاصة </a:t>
            </a:r>
            <a:r>
              <a:rPr lang="ar-IQ" sz="3600" b="1" dirty="0" smtClean="0">
                <a:solidFill>
                  <a:schemeClr val="tx1"/>
                </a:solidFill>
              </a:rPr>
              <a:t>1</a:t>
            </a:r>
            <a:r>
              <a:rPr lang="ar-IQ" sz="3600" b="1" dirty="0">
                <a:solidFill>
                  <a:schemeClr val="tx1"/>
                </a:solidFill>
              </a:rPr>
              <a:t>% حيث أن المدارس الخاصة مكلفة </a:t>
            </a:r>
            <a:r>
              <a:rPr lang="ar-IQ" sz="3600" b="1" dirty="0" smtClean="0">
                <a:solidFill>
                  <a:schemeClr val="tx1"/>
                </a:solidFill>
              </a:rPr>
              <a:t>على المدارس </a:t>
            </a:r>
            <a:r>
              <a:rPr lang="ar-IQ" sz="3600" b="1" dirty="0">
                <a:solidFill>
                  <a:schemeClr val="tx1"/>
                </a:solidFill>
              </a:rPr>
              <a:t>الحكومية.</a:t>
            </a:r>
            <a:endParaRPr lang="ar-IQ" sz="3600" b="1" dirty="0" smtClean="0">
              <a:solidFill>
                <a:schemeClr val="tx1"/>
              </a:solidFill>
            </a:endParaRPr>
          </a:p>
        </p:txBody>
      </p:sp>
      <p:sp>
        <p:nvSpPr>
          <p:cNvPr id="5" name="عنوان 1"/>
          <p:cNvSpPr>
            <a:spLocks noGrp="1"/>
          </p:cNvSpPr>
          <p:nvPr>
            <p:ph type="ctrTitle"/>
          </p:nvPr>
        </p:nvSpPr>
        <p:spPr>
          <a:xfrm>
            <a:off x="457200" y="2286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المرحلة الابتدائية:</a:t>
            </a:r>
            <a:endParaRPr lang="ar-SA" b="1" dirty="0">
              <a:solidFill>
                <a:srgbClr val="FF0000"/>
              </a:solidFill>
              <a:cs typeface="AF_Jeddah" pitchFamily="2" charset="-78"/>
            </a:endParaRPr>
          </a:p>
        </p:txBody>
      </p:sp>
    </p:spTree>
    <p:extLst>
      <p:ext uri="{BB962C8B-B14F-4D97-AF65-F5344CB8AC3E}">
        <p14:creationId xmlns:p14="http://schemas.microsoft.com/office/powerpoint/2010/main" val="2690984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990600"/>
            <a:ext cx="8763000" cy="4343400"/>
          </a:xfrm>
        </p:spPr>
        <p:txBody>
          <a:bodyPr>
            <a:noAutofit/>
          </a:bodyPr>
          <a:lstStyle/>
          <a:p>
            <a:pPr algn="justLow"/>
            <a:r>
              <a:rPr lang="ar-SA" sz="2800" b="1" dirty="0">
                <a:solidFill>
                  <a:schemeClr val="tx1"/>
                </a:solidFill>
              </a:rPr>
              <a:t>تمتد فترة المدرسة الإعدادية لثلاث سنوات من الصف السابع إلى الصف التاسع وهي ضمن فترة التعليم الإلزامي، حيث يتراوح اعمار </a:t>
            </a:r>
            <a:r>
              <a:rPr lang="ar-SA" sz="2800" b="1" dirty="0" smtClean="0">
                <a:solidFill>
                  <a:schemeClr val="tx1"/>
                </a:solidFill>
              </a:rPr>
              <a:t>التلاميذ</a:t>
            </a:r>
            <a:r>
              <a:rPr lang="ar-IQ" sz="2800" b="1" dirty="0" smtClean="0">
                <a:solidFill>
                  <a:schemeClr val="tx1"/>
                </a:solidFill>
              </a:rPr>
              <a:t> </a:t>
            </a:r>
            <a:r>
              <a:rPr lang="ar-SA" sz="2800" b="1" dirty="0" smtClean="0">
                <a:solidFill>
                  <a:schemeClr val="tx1"/>
                </a:solidFill>
              </a:rPr>
              <a:t>بين </a:t>
            </a:r>
            <a:r>
              <a:rPr lang="ar-SA" sz="2800" b="1" dirty="0">
                <a:solidFill>
                  <a:schemeClr val="tx1"/>
                </a:solidFill>
              </a:rPr>
              <a:t>١٢ إلى ١٥ عام. معظم المدارس الإعدادية هي مدارس حكومية، ولا تتجاوز نسبة المدارس الخاصة 5% وذلك بسبب ارتفاع كلفتها التي تبلغ حواليه أضعاف كلفة المدارس الحكومية</a:t>
            </a:r>
            <a:r>
              <a:rPr lang="ar-SA" sz="2800" b="1" dirty="0" smtClean="0">
                <a:solidFill>
                  <a:schemeClr val="tx1"/>
                </a:solidFill>
              </a:rPr>
              <a:t>.</a:t>
            </a:r>
            <a:r>
              <a:rPr lang="ar-IQ" sz="2800" b="1" dirty="0" smtClean="0">
                <a:solidFill>
                  <a:schemeClr val="tx1"/>
                </a:solidFill>
              </a:rPr>
              <a:t> </a:t>
            </a:r>
            <a:r>
              <a:rPr lang="ar-SA" sz="2800" b="1" dirty="0" smtClean="0">
                <a:solidFill>
                  <a:schemeClr val="tx1"/>
                </a:solidFill>
              </a:rPr>
              <a:t>يقوم </a:t>
            </a:r>
            <a:r>
              <a:rPr lang="ar-SA" sz="2800" b="1" dirty="0">
                <a:solidFill>
                  <a:schemeClr val="tx1"/>
                </a:solidFill>
              </a:rPr>
              <a:t>المعلمون بتدريس المواد حسب الاختصاص، وأكثر من 80% منهم هم خريجي كليات جامعة ذات فترة أربع سنوات تعليمية. يحدد مدرس مسؤول عن كل صف، إلا انه يكون مسؤول عن تدريس مادة </a:t>
            </a:r>
            <a:r>
              <a:rPr lang="ar-SA" sz="2800" b="1" dirty="0" smtClean="0">
                <a:solidFill>
                  <a:schemeClr val="tx1"/>
                </a:solidFill>
              </a:rPr>
              <a:t>اختصاصية</a:t>
            </a:r>
            <a:r>
              <a:rPr lang="ar-IQ" sz="2800" b="1" dirty="0" smtClean="0">
                <a:solidFill>
                  <a:schemeClr val="tx1"/>
                </a:solidFill>
              </a:rPr>
              <a:t> لذلك يمضي وقته في التنقل بين الصفوف لتدريس مادته الاختصاصية ويمضي الوقت المتبقي في متابعة أمور طلاب صفه</a:t>
            </a:r>
            <a:endParaRPr lang="ar-SA" sz="2800" b="1" dirty="0">
              <a:solidFill>
                <a:schemeClr val="tx1"/>
              </a:solidFill>
            </a:endParaRPr>
          </a:p>
        </p:txBody>
      </p:sp>
      <p:sp>
        <p:nvSpPr>
          <p:cNvPr id="4" name="عنوان 1"/>
          <p:cNvSpPr>
            <a:spLocks noGrp="1"/>
          </p:cNvSpPr>
          <p:nvPr>
            <p:ph type="ctrTitle"/>
          </p:nvPr>
        </p:nvSpPr>
        <p:spPr>
          <a:xfrm>
            <a:off x="457200" y="762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المدارس الاعدادية:</a:t>
            </a:r>
            <a:endParaRPr lang="ar-SA" b="1" dirty="0">
              <a:solidFill>
                <a:srgbClr val="FF0000"/>
              </a:solidFill>
              <a:cs typeface="AF_Jeddah" pitchFamily="2" charset="-78"/>
            </a:endParaRPr>
          </a:p>
        </p:txBody>
      </p:sp>
    </p:spTree>
    <p:extLst>
      <p:ext uri="{BB962C8B-B14F-4D97-AF65-F5344CB8AC3E}">
        <p14:creationId xmlns:p14="http://schemas.microsoft.com/office/powerpoint/2010/main" val="88841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 y="1066800"/>
            <a:ext cx="8763000" cy="4114800"/>
          </a:xfrm>
        </p:spPr>
        <p:txBody>
          <a:bodyPr>
            <a:noAutofit/>
          </a:bodyPr>
          <a:lstStyle/>
          <a:p>
            <a:pPr algn="justLow"/>
            <a:r>
              <a:rPr lang="ar-SA" sz="3200" b="1" dirty="0">
                <a:solidFill>
                  <a:schemeClr val="tx1"/>
                </a:solidFill>
              </a:rPr>
              <a:t>على الرغم من أن التعليم الثانوي غير الزامي في اليابان إلا أن نسبة كبيرة من طلاب المرحلة الإعدادية يتابعون تعليمهم الثانوي. تبلغ نسبة المدارس الخاصة حوالي ٥٥% ولا يوجد أية مدرسة ثانوية مجانية سواء اكانت خاصة أم حكومية. تبلغ كلفة التعليم الوسطية للطالب الواحد في المرحلة الثانوية حوالي ٣٠٠ ألف ين ياباني سنويا </a:t>
            </a:r>
            <a:r>
              <a:rPr lang="ar-SA" sz="3200" b="1" dirty="0" smtClean="0">
                <a:solidFill>
                  <a:schemeClr val="tx1"/>
                </a:solidFill>
              </a:rPr>
              <a:t>في</a:t>
            </a:r>
            <a:r>
              <a:rPr lang="ar-IQ" sz="3200" b="1" dirty="0" smtClean="0">
                <a:solidFill>
                  <a:schemeClr val="tx1"/>
                </a:solidFill>
              </a:rPr>
              <a:t> </a:t>
            </a:r>
            <a:r>
              <a:rPr lang="ar-SA" sz="3200" b="1" dirty="0" smtClean="0">
                <a:solidFill>
                  <a:schemeClr val="tx1"/>
                </a:solidFill>
              </a:rPr>
              <a:t>المدارس </a:t>
            </a:r>
            <a:r>
              <a:rPr lang="ar-SA" sz="3200" b="1" dirty="0">
                <a:solidFill>
                  <a:schemeClr val="tx1"/>
                </a:solidFill>
              </a:rPr>
              <a:t>العامة ، وضعف ذلك في المدارس الخاصة. تعتبر المدارس الثانوية هي مرحلة تحضيرية للدراسة في الجامعة</a:t>
            </a:r>
            <a:r>
              <a:rPr lang="ar-SA" sz="3200" b="1" dirty="0" smtClean="0">
                <a:solidFill>
                  <a:schemeClr val="tx1"/>
                </a:solidFill>
              </a:rPr>
              <a:t>،</a:t>
            </a:r>
            <a:r>
              <a:rPr lang="ar-IQ" sz="3200" b="1" dirty="0" smtClean="0">
                <a:solidFill>
                  <a:schemeClr val="tx1"/>
                </a:solidFill>
              </a:rPr>
              <a:t> </a:t>
            </a:r>
            <a:r>
              <a:rPr lang="ar-SA" sz="3200" b="1" dirty="0" smtClean="0">
                <a:solidFill>
                  <a:schemeClr val="tx1"/>
                </a:solidFill>
              </a:rPr>
              <a:t>لذلك </a:t>
            </a:r>
            <a:r>
              <a:rPr lang="ar-SA" sz="3200" b="1" dirty="0">
                <a:solidFill>
                  <a:schemeClr val="tx1"/>
                </a:solidFill>
              </a:rPr>
              <a:t>يكون التعليم فيها قاسيا والمعلومات فيها مركزة.</a:t>
            </a:r>
          </a:p>
        </p:txBody>
      </p:sp>
      <p:sp>
        <p:nvSpPr>
          <p:cNvPr id="4" name="عنوان 1"/>
          <p:cNvSpPr>
            <a:spLocks noGrp="1"/>
          </p:cNvSpPr>
          <p:nvPr>
            <p:ph type="ctrTitle"/>
          </p:nvPr>
        </p:nvSpPr>
        <p:spPr>
          <a:xfrm>
            <a:off x="457200" y="762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المدارس الثانوية:</a:t>
            </a:r>
            <a:endParaRPr lang="ar-SA" b="1" dirty="0">
              <a:solidFill>
                <a:srgbClr val="FF0000"/>
              </a:solidFill>
              <a:cs typeface="AF_Jeddah" pitchFamily="2" charset="-78"/>
            </a:endParaRPr>
          </a:p>
        </p:txBody>
      </p:sp>
    </p:spTree>
    <p:extLst>
      <p:ext uri="{BB962C8B-B14F-4D97-AF65-F5344CB8AC3E}">
        <p14:creationId xmlns:p14="http://schemas.microsoft.com/office/powerpoint/2010/main" val="2141014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 y="838200"/>
            <a:ext cx="8839200" cy="4267200"/>
          </a:xfrm>
        </p:spPr>
        <p:txBody>
          <a:bodyPr>
            <a:noAutofit/>
          </a:bodyPr>
          <a:lstStyle/>
          <a:p>
            <a:pPr algn="justLow"/>
            <a:r>
              <a:rPr lang="ar-SA" sz="2400" b="1" dirty="0">
                <a:solidFill>
                  <a:schemeClr val="tx1"/>
                </a:solidFill>
              </a:rPr>
              <a:t>في ٢٠٠٥ بلغ عدد طلاب الجامعات في اليابان ۲.۸ مليون طالب مسجلون في ٧٢٦ جامعة. معظم الجامعات تكون مدة الدراسة فيها ٤ سنوات وتمنح درجة البكالوريوس، والبعض تكون لمدة ست سنوات خاصة بالمهن الاحترافية مثل الطب. هناك ثلاث أنواع من </a:t>
            </a:r>
            <a:r>
              <a:rPr lang="ar-SA" sz="2400" b="1" dirty="0" smtClean="0">
                <a:solidFill>
                  <a:schemeClr val="tx1"/>
                </a:solidFill>
              </a:rPr>
              <a:t>الجامعات</a:t>
            </a:r>
            <a:endParaRPr lang="ar-IQ" sz="2400" b="1" dirty="0" smtClean="0">
              <a:solidFill>
                <a:schemeClr val="tx1"/>
              </a:solidFill>
            </a:endParaRPr>
          </a:p>
          <a:p>
            <a:pPr algn="justLow"/>
            <a:r>
              <a:rPr lang="ar-IQ" sz="2400" b="1" dirty="0" smtClean="0">
                <a:solidFill>
                  <a:schemeClr val="tx1"/>
                </a:solidFill>
              </a:rPr>
              <a:t>1ـ </a:t>
            </a:r>
            <a:r>
              <a:rPr lang="ar-SA" sz="2400" b="1" dirty="0" smtClean="0">
                <a:solidFill>
                  <a:schemeClr val="tx1"/>
                </a:solidFill>
              </a:rPr>
              <a:t>جامعات </a:t>
            </a:r>
            <a:r>
              <a:rPr lang="ar-SA" sz="2400" b="1" dirty="0">
                <a:solidFill>
                  <a:schemeClr val="tx1"/>
                </a:solidFill>
              </a:rPr>
              <a:t>وطنية يبلغ عددها ٩٦ جامعة</a:t>
            </a:r>
            <a:r>
              <a:rPr lang="ar-SA" sz="2400" b="1" dirty="0" smtClean="0">
                <a:solidFill>
                  <a:schemeClr val="tx1"/>
                </a:solidFill>
              </a:rPr>
              <a:t>.</a:t>
            </a:r>
            <a:endParaRPr lang="ar-IQ" sz="2400" b="1" dirty="0" smtClean="0">
              <a:solidFill>
                <a:schemeClr val="tx1"/>
              </a:solidFill>
            </a:endParaRPr>
          </a:p>
          <a:p>
            <a:pPr algn="justLow"/>
            <a:r>
              <a:rPr lang="ar-IQ" sz="2400" b="1" dirty="0" smtClean="0">
                <a:solidFill>
                  <a:schemeClr val="tx1"/>
                </a:solidFill>
              </a:rPr>
              <a:t>2ـ </a:t>
            </a:r>
            <a:r>
              <a:rPr lang="ar-SA" sz="2400" b="1" dirty="0" smtClean="0">
                <a:solidFill>
                  <a:schemeClr val="tx1"/>
                </a:solidFill>
              </a:rPr>
              <a:t>جامعات </a:t>
            </a:r>
            <a:r>
              <a:rPr lang="ar-SA" sz="2400" b="1" dirty="0">
                <a:solidFill>
                  <a:schemeClr val="tx1"/>
                </a:solidFill>
              </a:rPr>
              <a:t>محلية تشرف عليها حكومة المحافظات </a:t>
            </a:r>
            <a:r>
              <a:rPr lang="ar-SA" sz="2400" b="1" dirty="0" smtClean="0">
                <a:solidFill>
                  <a:schemeClr val="tx1"/>
                </a:solidFill>
              </a:rPr>
              <a:t>والمدن</a:t>
            </a:r>
            <a:r>
              <a:rPr lang="ar-IQ" sz="2400" b="1" dirty="0" smtClean="0">
                <a:solidFill>
                  <a:schemeClr val="tx1"/>
                </a:solidFill>
              </a:rPr>
              <a:t> </a:t>
            </a:r>
            <a:r>
              <a:rPr lang="ar-SA" sz="2400" b="1" dirty="0" smtClean="0">
                <a:solidFill>
                  <a:schemeClr val="tx1"/>
                </a:solidFill>
              </a:rPr>
              <a:t>المحلية </a:t>
            </a:r>
            <a:r>
              <a:rPr lang="ar-SA" sz="2400" b="1" dirty="0">
                <a:solidFill>
                  <a:schemeClr val="tx1"/>
                </a:solidFill>
              </a:rPr>
              <a:t>يبلغ عددها ٣٩ </a:t>
            </a:r>
            <a:r>
              <a:rPr lang="ar-SA" sz="2400" b="1" dirty="0" smtClean="0">
                <a:solidFill>
                  <a:schemeClr val="tx1"/>
                </a:solidFill>
              </a:rPr>
              <a:t>جامعة.</a:t>
            </a:r>
            <a:endParaRPr lang="ar-IQ" sz="2400" b="1" dirty="0" smtClean="0">
              <a:solidFill>
                <a:schemeClr val="tx1"/>
              </a:solidFill>
            </a:endParaRPr>
          </a:p>
          <a:p>
            <a:pPr algn="justLow"/>
            <a:r>
              <a:rPr lang="ar-IQ" sz="2400" b="1" dirty="0" smtClean="0">
                <a:solidFill>
                  <a:schemeClr val="tx1"/>
                </a:solidFill>
              </a:rPr>
              <a:t>3ـ </a:t>
            </a:r>
            <a:r>
              <a:rPr lang="ar-SA" sz="2400" b="1" dirty="0" smtClean="0">
                <a:solidFill>
                  <a:schemeClr val="tx1"/>
                </a:solidFill>
              </a:rPr>
              <a:t>جامعات </a:t>
            </a:r>
            <a:r>
              <a:rPr lang="ar-SA" sz="2400" b="1" dirty="0">
                <a:solidFill>
                  <a:schemeClr val="tx1"/>
                </a:solidFill>
              </a:rPr>
              <a:t>خاصة يبلغ عددها ۳۷۲ جامعة</a:t>
            </a:r>
            <a:r>
              <a:rPr lang="ar-SA" sz="2400" b="1" dirty="0" smtClean="0">
                <a:solidFill>
                  <a:schemeClr val="tx1"/>
                </a:solidFill>
              </a:rPr>
              <a:t>.</a:t>
            </a:r>
            <a:endParaRPr lang="ar-IQ" sz="2400" b="1" dirty="0" smtClean="0">
              <a:solidFill>
                <a:schemeClr val="tx1"/>
              </a:solidFill>
            </a:endParaRPr>
          </a:p>
          <a:p>
            <a:pPr algn="justLow"/>
            <a:r>
              <a:rPr lang="ar-IQ" sz="2400" b="1" dirty="0" smtClean="0">
                <a:solidFill>
                  <a:schemeClr val="tx1"/>
                </a:solidFill>
              </a:rPr>
              <a:t> </a:t>
            </a:r>
            <a:r>
              <a:rPr lang="ar-SA" sz="2400" b="1" dirty="0" smtClean="0">
                <a:solidFill>
                  <a:schemeClr val="tx1"/>
                </a:solidFill>
              </a:rPr>
              <a:t>يبلغ </a:t>
            </a:r>
            <a:r>
              <a:rPr lang="ar-SA" sz="2400" b="1" dirty="0">
                <a:solidFill>
                  <a:schemeClr val="tx1"/>
                </a:solidFill>
              </a:rPr>
              <a:t>متوسط كلفة الدراسة في الجامعة للعام الواحد حوالي ١.٤ مليون ين ياباني، ويعتبر من أعلى المصاريف بالنسبة للآباء، لذلك غالبا ما يعمل الابناء أعمال اضافية مؤقتة بالإضافة إلى دروسهم الجامعية </a:t>
            </a:r>
            <a:r>
              <a:rPr lang="ar-SA" sz="2400" b="1" dirty="0" smtClean="0">
                <a:solidFill>
                  <a:schemeClr val="tx1"/>
                </a:solidFill>
              </a:rPr>
              <a:t>لتحصيل</a:t>
            </a:r>
            <a:r>
              <a:rPr lang="ar-IQ" sz="2400" b="1" dirty="0" smtClean="0">
                <a:solidFill>
                  <a:schemeClr val="tx1"/>
                </a:solidFill>
              </a:rPr>
              <a:t> </a:t>
            </a:r>
            <a:r>
              <a:rPr lang="ar-SA" sz="2400" b="1" dirty="0" smtClean="0">
                <a:solidFill>
                  <a:schemeClr val="tx1"/>
                </a:solidFill>
              </a:rPr>
              <a:t>مصروفهم</a:t>
            </a:r>
            <a:r>
              <a:rPr lang="ar-SA" sz="2400" b="1" dirty="0">
                <a:solidFill>
                  <a:schemeClr val="tx1"/>
                </a:solidFill>
              </a:rPr>
              <a:t>.</a:t>
            </a:r>
          </a:p>
        </p:txBody>
      </p:sp>
      <p:sp>
        <p:nvSpPr>
          <p:cNvPr id="4" name="عنوان 1"/>
          <p:cNvSpPr>
            <a:spLocks noGrp="1"/>
          </p:cNvSpPr>
          <p:nvPr>
            <p:ph type="ctrTitle"/>
          </p:nvPr>
        </p:nvSpPr>
        <p:spPr>
          <a:xfrm>
            <a:off x="533400" y="76200"/>
            <a:ext cx="8458200" cy="8382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الجامعات والمعاهد:</a:t>
            </a:r>
            <a:endParaRPr lang="ar-SA" b="1" dirty="0">
              <a:solidFill>
                <a:srgbClr val="FF0000"/>
              </a:solidFill>
              <a:cs typeface="AF_Jeddah" pitchFamily="2" charset="-78"/>
            </a:endParaRPr>
          </a:p>
        </p:txBody>
      </p:sp>
    </p:spTree>
    <p:extLst>
      <p:ext uri="{BB962C8B-B14F-4D97-AF65-F5344CB8AC3E}">
        <p14:creationId xmlns:p14="http://schemas.microsoft.com/office/powerpoint/2010/main" val="2755674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195</TotalTime>
  <Words>709</Words>
  <Application>Microsoft Office PowerPoint</Application>
  <PresentationFormat>عرض على الشاشة (3:4)‏</PresentationFormat>
  <Paragraphs>20</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ملتقى</vt:lpstr>
      <vt:lpstr>عرض تقديمي في PowerPoint</vt:lpstr>
      <vt:lpstr>عرض تقديمي في PowerPoint</vt:lpstr>
      <vt:lpstr>تاريخه:</vt:lpstr>
      <vt:lpstr>رياض الأطفال:</vt:lpstr>
      <vt:lpstr>المرحلة الابتدائية:</vt:lpstr>
      <vt:lpstr>المدارس الاعدادية:</vt:lpstr>
      <vt:lpstr>المدارس الثانوية:</vt:lpstr>
      <vt:lpstr>الجامعات والمعاهد:</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أساسيات علم النفس  المحاضرة الأولى/ نظرة تاريخية عن علم النفس ومعرفه مفهوم علم النفس وأهدافه</dc:title>
  <dc:creator>KM</dc:creator>
  <cp:lastModifiedBy>KM</cp:lastModifiedBy>
  <cp:revision>32</cp:revision>
  <dcterms:created xsi:type="dcterms:W3CDTF">2023-11-14T17:55:11Z</dcterms:created>
  <dcterms:modified xsi:type="dcterms:W3CDTF">2024-05-21T20:14:58Z</dcterms:modified>
</cp:coreProperties>
</file>