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76" r:id="rId1"/>
  </p:sldMasterIdLst>
  <p:notesMasterIdLst>
    <p:notesMasterId r:id="rId12"/>
  </p:notesMasterIdLst>
  <p:sldIdLst>
    <p:sldId id="256" r:id="rId2"/>
    <p:sldId id="257" r:id="rId3"/>
    <p:sldId id="258" r:id="rId4"/>
    <p:sldId id="259" r:id="rId5"/>
    <p:sldId id="262" r:id="rId6"/>
    <p:sldId id="263" r:id="rId7"/>
    <p:sldId id="264" r:id="rId8"/>
    <p:sldId id="265" r:id="rId9"/>
    <p:sldId id="266" r:id="rId10"/>
    <p:sldId id="267" r:id="rId1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89" d="100"/>
          <a:sy n="89" d="100"/>
        </p:scale>
        <p:origin x="-93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10D31F3D-0521-4608-AA84-367134391E81}" type="datetimeFigureOut">
              <a:rPr lang="ar-SA" smtClean="0"/>
              <a:t>13/11/1445</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5B0AEB1D-F67C-494F-85A6-8117136E392B}" type="slidenum">
              <a:rPr lang="ar-SA" smtClean="0"/>
              <a:t>‹#›</a:t>
            </a:fld>
            <a:endParaRPr lang="ar-SA"/>
          </a:p>
        </p:txBody>
      </p:sp>
    </p:spTree>
    <p:extLst>
      <p:ext uri="{BB962C8B-B14F-4D97-AF65-F5344CB8AC3E}">
        <p14:creationId xmlns:p14="http://schemas.microsoft.com/office/powerpoint/2010/main" val="231433365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0" name="مثلث قائم الزاوية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عنوان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grpSp>
        <p:nvGrpSpPr>
          <p:cNvPr id="2" name="مجموعة 1"/>
          <p:cNvGrpSpPr/>
          <p:nvPr/>
        </p:nvGrpSpPr>
        <p:grpSpPr>
          <a:xfrm>
            <a:off x="-3765" y="4953000"/>
            <a:ext cx="9147765" cy="1912088"/>
            <a:chOff x="-3765" y="4832896"/>
            <a:chExt cx="9147765" cy="2032192"/>
          </a:xfrm>
        </p:grpSpPr>
        <p:sp>
          <p:nvSpPr>
            <p:cNvPr id="7" name="شكل حر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شكل حر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شكل حر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رابط مستقيم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عنصر نائب للتاريخ 29"/>
          <p:cNvSpPr>
            <a:spLocks noGrp="1"/>
          </p:cNvSpPr>
          <p:nvPr>
            <p:ph type="dt" sz="half" idx="10"/>
          </p:nvPr>
        </p:nvSpPr>
        <p:spPr/>
        <p:txBody>
          <a:bodyPr/>
          <a:lstStyle>
            <a:lvl1pPr>
              <a:defRPr>
                <a:solidFill>
                  <a:srgbClr val="FFFFFF"/>
                </a:solidFill>
              </a:defRPr>
            </a:lvl1pPr>
            <a:extLst/>
          </a:lstStyle>
          <a:p>
            <a:fld id="{783C292C-59EA-4E6E-864D-F8863736E06D}" type="datetimeFigureOut">
              <a:rPr lang="ar-SA" smtClean="0"/>
              <a:t>13/11/1445</a:t>
            </a:fld>
            <a:endParaRPr lang="ar-SA"/>
          </a:p>
        </p:txBody>
      </p:sp>
      <p:sp>
        <p:nvSpPr>
          <p:cNvPr id="19" name="عنصر نائب للتذييل 18"/>
          <p:cNvSpPr>
            <a:spLocks noGrp="1"/>
          </p:cNvSpPr>
          <p:nvPr>
            <p:ph type="ftr" sz="quarter" idx="11"/>
          </p:nvPr>
        </p:nvSpPr>
        <p:spPr/>
        <p:txBody>
          <a:bodyPr/>
          <a:lstStyle>
            <a:lvl1pPr>
              <a:defRPr>
                <a:solidFill>
                  <a:schemeClr val="accent1">
                    <a:tint val="20000"/>
                  </a:schemeClr>
                </a:solidFill>
              </a:defRPr>
            </a:lvl1pPr>
            <a:extLst/>
          </a:lstStyle>
          <a:p>
            <a:endParaRPr lang="ar-SA"/>
          </a:p>
        </p:txBody>
      </p:sp>
      <p:sp>
        <p:nvSpPr>
          <p:cNvPr id="27" name="عنصر نائب لرقم الشريحة 26"/>
          <p:cNvSpPr>
            <a:spLocks noGrp="1"/>
          </p:cNvSpPr>
          <p:nvPr>
            <p:ph type="sldNum" sz="quarter" idx="12"/>
          </p:nvPr>
        </p:nvSpPr>
        <p:spPr/>
        <p:txBody>
          <a:bodyPr/>
          <a:lstStyle>
            <a:lvl1pPr>
              <a:defRPr>
                <a:solidFill>
                  <a:srgbClr val="FFFFFF"/>
                </a:solidFill>
              </a:defRPr>
            </a:lvl1pPr>
            <a:extLst/>
          </a:lstStyle>
          <a:p>
            <a:fld id="{2A0C182E-17FE-4E5E-BE64-C6BBB0F54B37}"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1481329"/>
            <a:ext cx="8229600" cy="4386071"/>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783C292C-59EA-4E6E-864D-F8863736E06D}" type="datetimeFigureOut">
              <a:rPr lang="ar-SA" smtClean="0"/>
              <a:t>13/11/1445</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A0C182E-17FE-4E5E-BE64-C6BBB0F54B37}"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44013" y="274640"/>
            <a:ext cx="1777470" cy="5592761"/>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41"/>
            <a:ext cx="6324600" cy="5592760"/>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783C292C-59EA-4E6E-864D-F8863736E06D}" type="datetimeFigureOut">
              <a:rPr lang="ar-SA" smtClean="0"/>
              <a:t>13/11/1445</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A0C182E-17FE-4E5E-BE64-C6BBB0F54B37}"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783C292C-59EA-4E6E-864D-F8863736E06D}" type="datetimeFigureOut">
              <a:rPr lang="ar-SA" smtClean="0"/>
              <a:t>13/11/1445</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A0C182E-17FE-4E5E-BE64-C6BBB0F54B37}" type="slidenum">
              <a:rPr lang="ar-SA" smtClean="0"/>
              <a:t>‹#›</a:t>
            </a:fld>
            <a:endParaRPr lang="ar-SA"/>
          </a:p>
        </p:txBody>
      </p:sp>
      <p:sp>
        <p:nvSpPr>
          <p:cNvPr id="7" name="عنوان 6"/>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783C292C-59EA-4E6E-864D-F8863736E06D}" type="datetimeFigureOut">
              <a:rPr lang="ar-SA" smtClean="0"/>
              <a:t>13/11/1445</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A0C182E-17FE-4E5E-BE64-C6BBB0F54B37}" type="slidenum">
              <a:rPr lang="ar-SA" smtClean="0"/>
              <a:t>‹#›</a:t>
            </a:fld>
            <a:endParaRPr lang="ar-SA"/>
          </a:p>
        </p:txBody>
      </p:sp>
      <p:sp>
        <p:nvSpPr>
          <p:cNvPr id="7" name="شارة رتبة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شارة رتبة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bg>
      <p:bgRef idx="1002">
        <a:schemeClr val="bg1"/>
      </p:bgRef>
    </p:bg>
    <p:spTree>
      <p:nvGrpSpPr>
        <p:cNvPr id="1" name=""/>
        <p:cNvGrpSpPr/>
        <p:nvPr/>
      </p:nvGrpSpPr>
      <p:grpSpPr>
        <a:xfrm>
          <a:off x="0" y="0"/>
          <a:ext cx="0" cy="0"/>
          <a:chOff x="0" y="0"/>
          <a:chExt cx="0" cy="0"/>
        </a:xfrm>
      </p:grpSpPr>
      <p:sp>
        <p:nvSpPr>
          <p:cNvPr id="3" name="عنصر نائب للمحتوى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783C292C-59EA-4E6E-864D-F8863736E06D}" type="datetimeFigureOut">
              <a:rPr lang="ar-SA" smtClean="0"/>
              <a:t>13/11/1445</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2A0C182E-17FE-4E5E-BE64-C6BBB0F54B37}" type="slidenum">
              <a:rPr lang="ar-SA" smtClean="0"/>
              <a:t>‹#›</a:t>
            </a:fld>
            <a:endParaRPr lang="ar-SA"/>
          </a:p>
        </p:txBody>
      </p:sp>
      <p:sp>
        <p:nvSpPr>
          <p:cNvPr id="8" name="عنوان 7"/>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783C292C-59EA-4E6E-864D-F8863736E06D}" type="datetimeFigureOut">
              <a:rPr lang="ar-SA" smtClean="0"/>
              <a:t>13/11/1445</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2A0C182E-17FE-4E5E-BE64-C6BBB0F54B37}"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bg>
      <p:bgRef idx="1002">
        <a:schemeClr val="bg1"/>
      </p:bgRef>
    </p:bg>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extLst/>
          </a:lstStyle>
          <a:p>
            <a:fld id="{783C292C-59EA-4E6E-864D-F8863736E06D}" type="datetimeFigureOut">
              <a:rPr lang="ar-SA" smtClean="0"/>
              <a:t>13/11/1445</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2A0C182E-17FE-4E5E-BE64-C6BBB0F54B37}" type="slidenum">
              <a:rPr lang="ar-SA" smtClean="0"/>
              <a:t>‹#›</a:t>
            </a:fld>
            <a:endParaRPr lang="ar-SA"/>
          </a:p>
        </p:txBody>
      </p:sp>
      <p:sp>
        <p:nvSpPr>
          <p:cNvPr id="6" name="عنوان 5"/>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extLst/>
          </a:lstStyle>
          <a:p>
            <a:fld id="{783C292C-59EA-4E6E-864D-F8863736E06D}" type="datetimeFigureOut">
              <a:rPr lang="ar-SA" smtClean="0"/>
              <a:t>13/11/1445</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2A0C182E-17FE-4E5E-BE64-C6BBB0F54B37}"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727032" y="6407944"/>
            <a:ext cx="1920240" cy="365760"/>
          </a:xfrm>
        </p:spPr>
        <p:txBody>
          <a:bodyPr/>
          <a:lstStyle>
            <a:extLst/>
          </a:lstStyle>
          <a:p>
            <a:fld id="{783C292C-59EA-4E6E-864D-F8863736E06D}" type="datetimeFigureOut">
              <a:rPr lang="ar-SA" smtClean="0"/>
              <a:t>13/11/1445</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2A0C182E-17FE-4E5E-BE64-C6BBB0F54B37}"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
        <p:nvSpPr>
          <p:cNvPr id="3" name="عنصر نائب للصورة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ar-SA" smtClean="0"/>
              <a:t>انقر فوق الأيقونة لإضافة صورة</a:t>
            </a:r>
            <a:endParaRPr kumimoji="0" lang="en-US" dirty="0"/>
          </a:p>
        </p:txBody>
      </p:sp>
      <p:sp>
        <p:nvSpPr>
          <p:cNvPr id="5" name="عنصر نائب للتاريخ 4"/>
          <p:cNvSpPr>
            <a:spLocks noGrp="1"/>
          </p:cNvSpPr>
          <p:nvPr>
            <p:ph type="dt" sz="half" idx="10"/>
          </p:nvPr>
        </p:nvSpPr>
        <p:spPr/>
        <p:txBody>
          <a:bodyPr/>
          <a:lstStyle>
            <a:lvl1pPr>
              <a:defRPr>
                <a:solidFill>
                  <a:schemeClr val="tx1"/>
                </a:solidFill>
              </a:defRPr>
            </a:lvl1pPr>
            <a:extLst/>
          </a:lstStyle>
          <a:p>
            <a:fld id="{783C292C-59EA-4E6E-864D-F8863736E06D}" type="datetimeFigureOut">
              <a:rPr lang="ar-SA" smtClean="0"/>
              <a:t>13/11/1445</a:t>
            </a:fld>
            <a:endParaRPr lang="ar-SA"/>
          </a:p>
        </p:txBody>
      </p:sp>
      <p:sp>
        <p:nvSpPr>
          <p:cNvPr id="6" name="عنصر نائب للتذييل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SA"/>
          </a:p>
        </p:txBody>
      </p:sp>
      <p:sp>
        <p:nvSpPr>
          <p:cNvPr id="7" name="عنصر نائب لرقم الشريحة 6"/>
          <p:cNvSpPr>
            <a:spLocks noGrp="1"/>
          </p:cNvSpPr>
          <p:nvPr>
            <p:ph type="sldNum" sz="quarter" idx="12"/>
          </p:nvPr>
        </p:nvSpPr>
        <p:spPr/>
        <p:txBody>
          <a:bodyPr/>
          <a:lstStyle>
            <a:lvl1pPr>
              <a:defRPr>
                <a:solidFill>
                  <a:schemeClr val="tx1"/>
                </a:solidFill>
              </a:defRPr>
            </a:lvl1pPr>
            <a:extLst/>
          </a:lstStyle>
          <a:p>
            <a:fld id="{2A0C182E-17FE-4E5E-BE64-C6BBB0F54B37}" type="slidenum">
              <a:rPr lang="ar-SA" smtClean="0"/>
              <a:t>‹#›</a:t>
            </a:fld>
            <a:endParaRPr lang="ar-SA"/>
          </a:p>
        </p:txBody>
      </p:sp>
      <p:sp>
        <p:nvSpPr>
          <p:cNvPr id="2" name="عنوان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ar-SA" smtClean="0"/>
              <a:t>انقر لتحرير نمط العنوان الرئيسي</a:t>
            </a:r>
            <a:endParaRPr kumimoji="0" lang="en-US"/>
          </a:p>
        </p:txBody>
      </p:sp>
      <p:sp>
        <p:nvSpPr>
          <p:cNvPr id="8" name="شكل حر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شكل حر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مثلث قائم الزاوية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رابط مستقيم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شارة رتبة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شارة رتبة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شكل حر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شكل حر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مثلث قائم الزاوية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رابط مستقيم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عنصر نائب للعنوان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83C292C-59EA-4E6E-864D-F8863736E06D}" type="datetimeFigureOut">
              <a:rPr lang="ar-SA" smtClean="0"/>
              <a:t>13/11/1445</a:t>
            </a:fld>
            <a:endParaRPr lang="ar-SA"/>
          </a:p>
        </p:txBody>
      </p:sp>
      <p:sp>
        <p:nvSpPr>
          <p:cNvPr id="22" name="عنصر نائب للتذييل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SA"/>
          </a:p>
        </p:txBody>
      </p:sp>
      <p:sp>
        <p:nvSpPr>
          <p:cNvPr id="18" name="عنصر نائب لرقم الشريحة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A0C182E-17FE-4E5E-BE64-C6BBB0F54B37}"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371600" y="4114800"/>
            <a:ext cx="6248400" cy="838200"/>
          </a:xfrm>
        </p:spPr>
        <p:style>
          <a:lnRef idx="1">
            <a:schemeClr val="accent1"/>
          </a:lnRef>
          <a:fillRef idx="2">
            <a:schemeClr val="accent1"/>
          </a:fillRef>
          <a:effectRef idx="1">
            <a:schemeClr val="accent1"/>
          </a:effectRef>
          <a:fontRef idx="minor">
            <a:schemeClr val="dk1"/>
          </a:fontRef>
        </p:style>
        <p:txBody>
          <a:bodyPr>
            <a:normAutofit/>
          </a:bodyPr>
          <a:lstStyle/>
          <a:p>
            <a:pPr algn="ctr"/>
            <a:r>
              <a:rPr lang="ar-IQ" sz="4400" b="1" dirty="0" err="1" smtClean="0">
                <a:solidFill>
                  <a:srgbClr val="FF0000"/>
                </a:solidFill>
                <a:cs typeface="AF_Jeddah" pitchFamily="2" charset="-78"/>
              </a:rPr>
              <a:t>م.د</a:t>
            </a:r>
            <a:r>
              <a:rPr lang="ar-IQ" sz="4400" b="1" dirty="0" smtClean="0">
                <a:solidFill>
                  <a:srgbClr val="FF0000"/>
                </a:solidFill>
                <a:cs typeface="AF_Jeddah" pitchFamily="2" charset="-78"/>
              </a:rPr>
              <a:t> شيماء صفاء محمود</a:t>
            </a:r>
            <a:endParaRPr lang="ar-SA" sz="4400" b="1" dirty="0">
              <a:solidFill>
                <a:srgbClr val="FF0000"/>
              </a:solidFill>
              <a:cs typeface="AF_Jeddah" pitchFamily="2" charset="-78"/>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05400" y="152400"/>
            <a:ext cx="3844925" cy="157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عنوان 1"/>
          <p:cNvSpPr>
            <a:spLocks noGrp="1"/>
          </p:cNvSpPr>
          <p:nvPr/>
        </p:nvSpPr>
        <p:spPr>
          <a:xfrm>
            <a:off x="571500" y="1727200"/>
            <a:ext cx="8001000" cy="2286000"/>
          </a:xfrm>
          <a:prstGeom prst="rect">
            <a:avLst/>
          </a:prstGeom>
          <a:ln>
            <a:noFill/>
          </a:ln>
        </p:spPr>
        <p:style>
          <a:lnRef idx="2">
            <a:schemeClr val="accent1"/>
          </a:lnRef>
          <a:fillRef idx="1">
            <a:schemeClr val="lt1"/>
          </a:fillRef>
          <a:effectRef idx="0">
            <a:schemeClr val="accent1"/>
          </a:effectRef>
          <a:fontRef idx="minor">
            <a:schemeClr val="dk1"/>
          </a:fontRef>
        </p:style>
        <p:txBody>
          <a:bodyPr vert="horz" anchor="b">
            <a:normAutofit/>
            <a:scene3d>
              <a:camera prst="orthographicFront"/>
              <a:lightRig rig="soft" dir="t"/>
            </a:scene3d>
            <a:sp3d prstMaterial="softEdge">
              <a:bevelT w="25400" h="25400"/>
            </a:sp3d>
          </a:bodyPr>
          <a:lstStyle>
            <a:lvl1pPr algn="r" rtl="1" eaLnBrk="1" latinLnBrk="0" hangingPunct="1">
              <a:spcBef>
                <a:spcPct val="0"/>
              </a:spcBef>
              <a:buNone/>
              <a:defRPr kumimoji="0" sz="4800" b="1" kern="1200">
                <a:solidFill>
                  <a:schemeClr val="tx2"/>
                </a:solidFill>
                <a:effectLst>
                  <a:outerShdw blurRad="31750" dist="25400" dir="5400000" algn="tl" rotWithShape="0">
                    <a:srgbClr val="000000">
                      <a:alpha val="25000"/>
                    </a:srgbClr>
                  </a:outerShdw>
                </a:effectLst>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extLst/>
          </a:lstStyle>
          <a:p>
            <a:pPr algn="ctr"/>
            <a:r>
              <a:rPr lang="ar-IQ" dirty="0">
                <a:solidFill>
                  <a:srgbClr val="FF0000"/>
                </a:solidFill>
                <a:cs typeface="AF_Jeddah" pitchFamily="2" charset="-78"/>
              </a:rPr>
              <a:t>أساسيات علم </a:t>
            </a:r>
            <a:r>
              <a:rPr lang="ar-IQ" dirty="0" smtClean="0">
                <a:solidFill>
                  <a:srgbClr val="FF0000"/>
                </a:solidFill>
                <a:cs typeface="AF_Jeddah" pitchFamily="2" charset="-78"/>
              </a:rPr>
              <a:t>النفس</a:t>
            </a:r>
            <a:br>
              <a:rPr lang="ar-IQ" dirty="0" smtClean="0">
                <a:solidFill>
                  <a:srgbClr val="FF0000"/>
                </a:solidFill>
                <a:cs typeface="AF_Jeddah" pitchFamily="2" charset="-78"/>
              </a:rPr>
            </a:br>
            <a:r>
              <a:rPr lang="ar-IQ" dirty="0">
                <a:solidFill>
                  <a:schemeClr val="accent4">
                    <a:lumMod val="50000"/>
                  </a:schemeClr>
                </a:solidFill>
              </a:rPr>
              <a:t>المحاضرة </a:t>
            </a:r>
            <a:r>
              <a:rPr lang="ar-IQ" dirty="0" smtClean="0">
                <a:solidFill>
                  <a:schemeClr val="accent4">
                    <a:lumMod val="50000"/>
                  </a:schemeClr>
                </a:solidFill>
              </a:rPr>
              <a:t>الرابعة</a:t>
            </a:r>
            <a:r>
              <a:rPr lang="ar-IQ" dirty="0">
                <a:solidFill>
                  <a:schemeClr val="accent4">
                    <a:lumMod val="50000"/>
                  </a:schemeClr>
                </a:solidFill>
              </a:rPr>
              <a:t/>
            </a:r>
            <a:br>
              <a:rPr lang="ar-IQ" dirty="0">
                <a:solidFill>
                  <a:schemeClr val="accent4">
                    <a:lumMod val="50000"/>
                  </a:schemeClr>
                </a:solidFill>
              </a:rPr>
            </a:br>
            <a:r>
              <a:rPr lang="ar-IQ" dirty="0">
                <a:solidFill>
                  <a:schemeClr val="accent4">
                    <a:lumMod val="50000"/>
                  </a:schemeClr>
                </a:solidFill>
              </a:rPr>
              <a:t> </a:t>
            </a:r>
            <a:r>
              <a:rPr lang="ar-IQ" dirty="0" smtClean="0">
                <a:solidFill>
                  <a:schemeClr val="accent4">
                    <a:lumMod val="50000"/>
                  </a:schemeClr>
                </a:solidFill>
                <a:cs typeface="AF_Jeddah" pitchFamily="2" charset="-78"/>
              </a:rPr>
              <a:t>الانفعالات</a:t>
            </a:r>
            <a:endParaRPr lang="ar-SA" dirty="0">
              <a:solidFill>
                <a:srgbClr val="FF0000"/>
              </a:solidFill>
              <a:cs typeface="AF_Jeddah" pitchFamily="2" charset="-78"/>
            </a:endParaRPr>
          </a:p>
        </p:txBody>
      </p:sp>
    </p:spTree>
    <p:extLst>
      <p:ext uri="{BB962C8B-B14F-4D97-AF65-F5344CB8AC3E}">
        <p14:creationId xmlns:p14="http://schemas.microsoft.com/office/powerpoint/2010/main" val="7790743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04800" y="381000"/>
            <a:ext cx="8382000" cy="4572000"/>
          </a:xfrm>
        </p:spPr>
        <p:txBody>
          <a:bodyPr>
            <a:normAutofit/>
          </a:bodyPr>
          <a:lstStyle/>
          <a:p>
            <a:pPr algn="justLow"/>
            <a:r>
              <a:rPr lang="ar-IQ" sz="2800" b="1" dirty="0">
                <a:solidFill>
                  <a:srgbClr val="FF0000"/>
                </a:solidFill>
              </a:rPr>
              <a:t>8ـ الغدد الصم : </a:t>
            </a:r>
            <a:r>
              <a:rPr lang="ar-IQ" sz="2800" b="1" dirty="0"/>
              <a:t>تتغير نشاطات بعض الغدد الصم في الجسم أثناء التعرض للانفعال ، فعلى سبيل المثال تنبسط الغدتان فوق الكليتين ويزداد افرازهما لهرمون الأدرينالين </a:t>
            </a:r>
            <a:r>
              <a:rPr lang="en-US" sz="2800" b="1" dirty="0"/>
              <a:t>Adrenalin </a:t>
            </a:r>
            <a:r>
              <a:rPr lang="ar-IQ" sz="2800" b="1" dirty="0"/>
              <a:t>عند التعرض لخطر مفاجئ ، وفي حالات الخوف والغضب، ويساعد هرمون الأدرينالين </a:t>
            </a:r>
            <a:r>
              <a:rPr lang="en-US" sz="2800" b="1" dirty="0"/>
              <a:t>Adrenalin </a:t>
            </a:r>
            <a:r>
              <a:rPr lang="ar-IQ" sz="2800" b="1" dirty="0"/>
              <a:t>على تنشيط الكبد لإفراز السكر في الدم، وتساعد زيادة كمية السكر في الدم، ولكن بشرط ألا تزيد على حد معين على تعبئة الجسم بالطاقة اللازمة لمواجهة المواقف المثيرة للمشقة ، وتغذية العضلات وزيادة نشاطها ، ومن ثم زيادة قدرة الفرد على مقاومة الشدائد وانتهاء آثار التعب بسرعة.</a:t>
            </a:r>
            <a:endParaRPr lang="en-US" sz="2800" b="1" dirty="0"/>
          </a:p>
        </p:txBody>
      </p:sp>
    </p:spTree>
    <p:extLst>
      <p:ext uri="{BB962C8B-B14F-4D97-AF65-F5344CB8AC3E}">
        <p14:creationId xmlns:p14="http://schemas.microsoft.com/office/powerpoint/2010/main" val="275294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143000" y="76200"/>
            <a:ext cx="7772400" cy="761999"/>
          </a:xfrm>
        </p:spPr>
        <p:style>
          <a:lnRef idx="1">
            <a:schemeClr val="accent1"/>
          </a:lnRef>
          <a:fillRef idx="2">
            <a:schemeClr val="accent1"/>
          </a:fillRef>
          <a:effectRef idx="1">
            <a:schemeClr val="accent1"/>
          </a:effectRef>
          <a:fontRef idx="minor">
            <a:schemeClr val="dk1"/>
          </a:fontRef>
        </p:style>
        <p:txBody>
          <a:bodyPr>
            <a:noAutofit/>
          </a:bodyPr>
          <a:lstStyle/>
          <a:p>
            <a:r>
              <a:rPr lang="ar-IQ" sz="4400" dirty="0">
                <a:solidFill>
                  <a:srgbClr val="FF0000"/>
                </a:solidFill>
              </a:rPr>
              <a:t>معنى </a:t>
            </a:r>
            <a:r>
              <a:rPr lang="ar-IQ" sz="4400" dirty="0" smtClean="0">
                <a:solidFill>
                  <a:srgbClr val="FF0000"/>
                </a:solidFill>
              </a:rPr>
              <a:t>الانفعالات:</a:t>
            </a:r>
            <a:endParaRPr lang="ar-IQ" sz="4400" dirty="0">
              <a:solidFill>
                <a:srgbClr val="FF0000"/>
              </a:solidFill>
            </a:endParaRPr>
          </a:p>
        </p:txBody>
      </p:sp>
      <p:sp>
        <p:nvSpPr>
          <p:cNvPr id="3" name="عنوان فرعي 2"/>
          <p:cNvSpPr>
            <a:spLocks noGrp="1"/>
          </p:cNvSpPr>
          <p:nvPr>
            <p:ph type="subTitle" idx="1"/>
          </p:nvPr>
        </p:nvSpPr>
        <p:spPr>
          <a:xfrm>
            <a:off x="381000" y="914400"/>
            <a:ext cx="8534400" cy="4114800"/>
          </a:xfrm>
        </p:spPr>
        <p:txBody>
          <a:bodyPr>
            <a:noAutofit/>
          </a:bodyPr>
          <a:lstStyle/>
          <a:p>
            <a:pPr algn="justLow"/>
            <a:r>
              <a:rPr lang="ar-IQ" sz="2400" b="1" dirty="0" smtClean="0"/>
              <a:t>يعيش الانسان في تقلب مستمر وتغير دائم، فلا تمضي حياته على وتيرة واحدة، أو على نمط واحد فالإنسان يشعر بالحب أحياناً وبالكره أحياناً أخرى، ويشعر بالأمن والطمأنينة أحياناً وبالخوف أحياناً أخرى.</a:t>
            </a:r>
          </a:p>
          <a:p>
            <a:pPr algn="justLow"/>
            <a:r>
              <a:rPr lang="ar-IQ" sz="2400" b="1" dirty="0" smtClean="0"/>
              <a:t>تعريف الانفعال: هناك تعريفات عدة للانفعال نذكر منها:</a:t>
            </a:r>
          </a:p>
          <a:p>
            <a:pPr marL="342900" indent="-342900" algn="justLow">
              <a:buFont typeface="Wingdings" pitchFamily="2" charset="2"/>
              <a:buChar char="q"/>
            </a:pPr>
            <a:r>
              <a:rPr lang="ar-IQ" sz="2400" b="1" dirty="0" smtClean="0"/>
              <a:t>حالة عامة تؤثر في جميع أوجه النشاط التي يقوم بها الكائن الحي، سواء كانت أوجه نشاط نفسية أو فسيولوجية.</a:t>
            </a:r>
          </a:p>
          <a:p>
            <a:pPr marL="342900" indent="-342900" algn="justLow">
              <a:buFont typeface="Wingdings" pitchFamily="2" charset="2"/>
              <a:buChar char="q"/>
            </a:pPr>
            <a:r>
              <a:rPr lang="ar-IQ" sz="2400" b="1" dirty="0" smtClean="0"/>
              <a:t>استجابة متكاملة يصدرها الفرد تعتمد على إدراكه لأبعاد ومعاني المثيرات الداخلية والخارجية التي يتعرض لها، وتشتمل هذه الاستجابة على عدد من التغيرات الوجدانية المركبة، وتتضمن أيضاً حدوث تغيرات في نشاطات مختلف أجهزة الجسم الداخلية.</a:t>
            </a:r>
          </a:p>
        </p:txBody>
      </p:sp>
    </p:spTree>
    <p:extLst>
      <p:ext uri="{BB962C8B-B14F-4D97-AF65-F5344CB8AC3E}">
        <p14:creationId xmlns:p14="http://schemas.microsoft.com/office/powerpoint/2010/main" val="3499099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57200" y="228600"/>
            <a:ext cx="8458200" cy="838200"/>
          </a:xfrm>
        </p:spPr>
        <p:style>
          <a:lnRef idx="1">
            <a:schemeClr val="accent1"/>
          </a:lnRef>
          <a:fillRef idx="2">
            <a:schemeClr val="accent1"/>
          </a:fillRef>
          <a:effectRef idx="1">
            <a:schemeClr val="accent1"/>
          </a:effectRef>
          <a:fontRef idx="minor">
            <a:schemeClr val="dk1"/>
          </a:fontRef>
        </p:style>
        <p:txBody>
          <a:bodyPr>
            <a:noAutofit/>
          </a:bodyPr>
          <a:lstStyle/>
          <a:p>
            <a:pPr algn="r"/>
            <a:r>
              <a:rPr lang="ar-IQ" b="1" dirty="0" smtClean="0">
                <a:solidFill>
                  <a:srgbClr val="FF0000"/>
                </a:solidFill>
                <a:cs typeface="AF_Jeddah" pitchFamily="2" charset="-78"/>
              </a:rPr>
              <a:t>خصائص الانفعال:</a:t>
            </a:r>
            <a:endParaRPr lang="ar-SA" b="1" dirty="0">
              <a:solidFill>
                <a:srgbClr val="FF0000"/>
              </a:solidFill>
              <a:cs typeface="AF_Jeddah" pitchFamily="2" charset="-78"/>
            </a:endParaRPr>
          </a:p>
        </p:txBody>
      </p:sp>
      <p:sp>
        <p:nvSpPr>
          <p:cNvPr id="3" name="عنوان فرعي 2"/>
          <p:cNvSpPr>
            <a:spLocks noGrp="1"/>
          </p:cNvSpPr>
          <p:nvPr>
            <p:ph type="subTitle" idx="1"/>
          </p:nvPr>
        </p:nvSpPr>
        <p:spPr>
          <a:xfrm>
            <a:off x="76200" y="1219200"/>
            <a:ext cx="8839200" cy="3810000"/>
          </a:xfrm>
        </p:spPr>
        <p:txBody>
          <a:bodyPr>
            <a:noAutofit/>
          </a:bodyPr>
          <a:lstStyle/>
          <a:p>
            <a:pPr algn="justLow"/>
            <a:r>
              <a:rPr lang="en-US" sz="2800" b="1" dirty="0"/>
              <a:t> </a:t>
            </a:r>
            <a:r>
              <a:rPr lang="ar-IQ" sz="2800" b="1" dirty="0"/>
              <a:t>للانفعال عدة خصائص يمكن أن تعرضها على النحو الآتي :</a:t>
            </a:r>
            <a:endParaRPr lang="en-US" sz="2800" b="1" dirty="0"/>
          </a:p>
          <a:p>
            <a:pPr algn="justLow"/>
            <a:r>
              <a:rPr lang="ar-IQ" sz="2800" b="1" dirty="0"/>
              <a:t>1ـ الانفعال حالة تغير مفاجئ تشمل الفرد كله .</a:t>
            </a:r>
            <a:endParaRPr lang="en-US" sz="2800" b="1" dirty="0"/>
          </a:p>
          <a:p>
            <a:pPr algn="justLow"/>
            <a:r>
              <a:rPr lang="ar-IQ" sz="2800" b="1" dirty="0"/>
              <a:t>2ـ الانفعال ظاهرة نفسية لا تحدث فقط من مجرد تغيرات عضوية .</a:t>
            </a:r>
            <a:endParaRPr lang="en-US" sz="2800" b="1" dirty="0"/>
          </a:p>
          <a:p>
            <a:pPr algn="justLow"/>
            <a:r>
              <a:rPr lang="ar-IQ" sz="2800" b="1" dirty="0"/>
              <a:t>3ـ لكل انفعال مظهر خارجي.</a:t>
            </a:r>
            <a:endParaRPr lang="en-US" sz="2800" b="1" dirty="0"/>
          </a:p>
          <a:p>
            <a:pPr algn="justLow"/>
            <a:r>
              <a:rPr lang="ar-IQ" sz="2800" b="1" dirty="0"/>
              <a:t>4ـ الانفعال حالة شعورية لا يستدل على جانبها الداخلي إلا بواسطة التأمل الباطني .</a:t>
            </a:r>
            <a:endParaRPr lang="en-US" sz="2800" b="1" dirty="0"/>
          </a:p>
          <a:p>
            <a:pPr algn="justLow"/>
            <a:r>
              <a:rPr lang="ar-IQ" sz="2800" b="1" dirty="0"/>
              <a:t>5ـ قد يكون للانفعال مظهر داخلي وعضوي .</a:t>
            </a:r>
            <a:endParaRPr lang="en-US" sz="2800" b="1" dirty="0"/>
          </a:p>
          <a:p>
            <a:pPr algn="justLow"/>
            <a:endParaRPr lang="en-US" sz="2800" b="1" dirty="0">
              <a:solidFill>
                <a:schemeClr val="tx1"/>
              </a:solidFill>
            </a:endParaRPr>
          </a:p>
        </p:txBody>
      </p:sp>
    </p:spTree>
    <p:extLst>
      <p:ext uri="{BB962C8B-B14F-4D97-AF65-F5344CB8AC3E}">
        <p14:creationId xmlns:p14="http://schemas.microsoft.com/office/powerpoint/2010/main" val="4150448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28600" y="76201"/>
            <a:ext cx="8763000" cy="838200"/>
          </a:xfrm>
        </p:spPr>
        <p:style>
          <a:lnRef idx="1">
            <a:schemeClr val="accent1"/>
          </a:lnRef>
          <a:fillRef idx="2">
            <a:schemeClr val="accent1"/>
          </a:fillRef>
          <a:effectRef idx="1">
            <a:schemeClr val="accent1"/>
          </a:effectRef>
          <a:fontRef idx="minor">
            <a:schemeClr val="dk1"/>
          </a:fontRef>
        </p:style>
        <p:txBody>
          <a:bodyPr>
            <a:noAutofit/>
          </a:bodyPr>
          <a:lstStyle/>
          <a:p>
            <a:r>
              <a:rPr lang="ar-IQ" sz="4400" dirty="0">
                <a:effectLst/>
              </a:rPr>
              <a:t> </a:t>
            </a:r>
            <a:r>
              <a:rPr lang="en-US" sz="4400" dirty="0">
                <a:effectLst/>
              </a:rPr>
              <a:t/>
            </a:r>
            <a:br>
              <a:rPr lang="en-US" sz="4400" dirty="0">
                <a:effectLst/>
              </a:rPr>
            </a:br>
            <a:r>
              <a:rPr lang="ar-IQ" sz="4400" dirty="0">
                <a:effectLst/>
              </a:rPr>
              <a:t>التغيرات الفسيولوجية المصاحبة للانفعال </a:t>
            </a:r>
            <a:r>
              <a:rPr lang="ar-IQ" sz="4400" b="1" dirty="0" smtClean="0">
                <a:solidFill>
                  <a:srgbClr val="FF0000"/>
                </a:solidFill>
                <a:cs typeface="AF_Jeddah" pitchFamily="2" charset="-78"/>
              </a:rPr>
              <a:t>:</a:t>
            </a:r>
            <a:endParaRPr lang="ar-SA" sz="4400" b="1" dirty="0">
              <a:solidFill>
                <a:srgbClr val="FF0000"/>
              </a:solidFill>
              <a:cs typeface="AF_Jeddah" pitchFamily="2" charset="-78"/>
            </a:endParaRPr>
          </a:p>
        </p:txBody>
      </p:sp>
      <p:sp>
        <p:nvSpPr>
          <p:cNvPr id="3" name="عنوان فرعي 2"/>
          <p:cNvSpPr>
            <a:spLocks noGrp="1"/>
          </p:cNvSpPr>
          <p:nvPr>
            <p:ph type="subTitle" idx="1"/>
          </p:nvPr>
        </p:nvSpPr>
        <p:spPr>
          <a:xfrm>
            <a:off x="152400" y="1066800"/>
            <a:ext cx="8839200" cy="3962400"/>
          </a:xfrm>
        </p:spPr>
        <p:txBody>
          <a:bodyPr>
            <a:normAutofit/>
          </a:bodyPr>
          <a:lstStyle/>
          <a:p>
            <a:pPr algn="justLow"/>
            <a:r>
              <a:rPr lang="ar-IQ" sz="4000" b="1" dirty="0" smtClean="0"/>
              <a:t>التغيرات </a:t>
            </a:r>
            <a:r>
              <a:rPr lang="ar-IQ" sz="4000" b="1" dirty="0"/>
              <a:t>الفسيولوجية المصاحبة للانفعال : يقصد بالمتغيرات الفسيولوجية المصاحبة للانفعال : تلك التغيرات التي تحدث في أثناء النشاطات المختلفة لأجزاء الجسم الداخلية والخارجية، والتي تحدث نتيجة التعرض لموقف ، أو منبه ما ، أو حدث مثير للانفعال .</a:t>
            </a:r>
            <a:endParaRPr lang="en-US" sz="4000" b="1" dirty="0"/>
          </a:p>
          <a:p>
            <a:pPr algn="justLow"/>
            <a:endParaRPr lang="en-US" sz="4000" b="1" dirty="0">
              <a:solidFill>
                <a:schemeClr val="tx1"/>
              </a:solidFill>
            </a:endParaRPr>
          </a:p>
        </p:txBody>
      </p:sp>
    </p:spTree>
    <p:extLst>
      <p:ext uri="{BB962C8B-B14F-4D97-AF65-F5344CB8AC3E}">
        <p14:creationId xmlns:p14="http://schemas.microsoft.com/office/powerpoint/2010/main" val="761592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228600" y="304800"/>
            <a:ext cx="8686800" cy="4572000"/>
          </a:xfrm>
        </p:spPr>
        <p:txBody>
          <a:bodyPr>
            <a:normAutofit/>
          </a:bodyPr>
          <a:lstStyle/>
          <a:p>
            <a:pPr algn="justLow"/>
            <a:r>
              <a:rPr lang="ar-IQ" sz="2800" b="1" dirty="0" smtClean="0"/>
              <a:t>وفيما </a:t>
            </a:r>
            <a:r>
              <a:rPr lang="ar-IQ" sz="2800" b="1" dirty="0"/>
              <a:t>يلى نعرض التغيرات التي تطرأ على بعض أجزاء ومكونات الأجهزة الداخلية للجسم في أثناء الانفعال وعلى النحو الآتي :</a:t>
            </a:r>
            <a:endParaRPr lang="en-US" sz="2800" b="1" dirty="0"/>
          </a:p>
          <a:p>
            <a:pPr algn="justLow"/>
            <a:r>
              <a:rPr lang="ar-IQ" sz="2800" b="1" dirty="0">
                <a:solidFill>
                  <a:srgbClr val="FF0000"/>
                </a:solidFill>
              </a:rPr>
              <a:t>1ـ المعدة : </a:t>
            </a:r>
            <a:r>
              <a:rPr lang="ar-IQ" sz="2800" b="1" dirty="0"/>
              <a:t>يصاحب الانفعال حدوث احمرار وتورم وانتفاخ في الأغشية الداخلية الموجودة داخل المعدة ، كما تزداد انقباضات عضلاتها ، وترتفع نسبة الهيدروكلوريك الموجودة فيها ، والذي يتضح في شعور الإنسان بحموضة المعدة في المواقف المثيرة للتوتر .</a:t>
            </a:r>
            <a:endParaRPr lang="en-US" sz="2800" b="1" dirty="0"/>
          </a:p>
          <a:p>
            <a:pPr algn="justLow"/>
            <a:r>
              <a:rPr lang="ar-IQ" sz="2800" b="1" dirty="0">
                <a:solidFill>
                  <a:srgbClr val="FF0000"/>
                </a:solidFill>
              </a:rPr>
              <a:t>2ـ ضغط الدم : </a:t>
            </a:r>
            <a:r>
              <a:rPr lang="ar-IQ" sz="2800" b="1" dirty="0"/>
              <a:t>يرتفع ضغط الدم في الجسم أثناء الانفعال، ويحدث تحدد في الأوعية الدموية مما يزيد من كمية الدم قرب سطح الجلد والذي يتسبب في احمرار الوجه عند الشعور بالغضب ، أو الخجل ، أو التوتر .</a:t>
            </a:r>
            <a:endParaRPr lang="en-US" sz="2800" b="1" dirty="0"/>
          </a:p>
          <a:p>
            <a:pPr algn="justLow"/>
            <a:endParaRPr lang="ar-SA" sz="2800" b="1" dirty="0"/>
          </a:p>
        </p:txBody>
      </p:sp>
    </p:spTree>
    <p:extLst>
      <p:ext uri="{BB962C8B-B14F-4D97-AF65-F5344CB8AC3E}">
        <p14:creationId xmlns:p14="http://schemas.microsoft.com/office/powerpoint/2010/main" val="4181741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228600" y="304800"/>
            <a:ext cx="8686800" cy="4572000"/>
          </a:xfrm>
        </p:spPr>
        <p:txBody>
          <a:bodyPr>
            <a:normAutofit/>
          </a:bodyPr>
          <a:lstStyle/>
          <a:p>
            <a:pPr algn="justLow"/>
            <a:r>
              <a:rPr lang="ar-IQ" sz="3600" b="1" dirty="0">
                <a:solidFill>
                  <a:srgbClr val="FF0000"/>
                </a:solidFill>
              </a:rPr>
              <a:t>3ـ الجهاز العصبي : </a:t>
            </a:r>
            <a:r>
              <a:rPr lang="ar-IQ" sz="3200" b="1" dirty="0"/>
              <a:t>تنشط أثناء التعرض للانفعال المناطق العصبية المسؤولة عن التحكم في الانفعال ، إذ يتحكم في السلوك الانفعالي للفرد مناطق في الجهاز العصبي وهي </a:t>
            </a:r>
            <a:r>
              <a:rPr lang="ar-IQ" sz="3200" b="1" dirty="0" err="1"/>
              <a:t>الهيبوثلاموس</a:t>
            </a:r>
            <a:r>
              <a:rPr lang="ar-IQ" sz="3200" b="1" dirty="0"/>
              <a:t> </a:t>
            </a:r>
            <a:r>
              <a:rPr lang="en-US" sz="3200" b="1" dirty="0"/>
              <a:t>Hypothalamus </a:t>
            </a:r>
            <a:r>
              <a:rPr lang="ar-IQ" sz="3200" b="1" dirty="0"/>
              <a:t>، الجهاز النطقي </a:t>
            </a:r>
            <a:r>
              <a:rPr lang="en-US" sz="3200" b="1" dirty="0"/>
              <a:t>Limbic System </a:t>
            </a:r>
            <a:r>
              <a:rPr lang="ar-IQ" sz="3200" b="1" dirty="0"/>
              <a:t>، الفصوص </a:t>
            </a:r>
            <a:r>
              <a:rPr lang="ar-IQ" sz="3200" b="1" dirty="0" err="1"/>
              <a:t>الجبهية</a:t>
            </a:r>
            <a:r>
              <a:rPr lang="ar-IQ" sz="3200" b="1" dirty="0"/>
              <a:t> التي تتضمن العديد من المراكز العصبية للعمليات العقلية العليا ، ومنها الانتباه والتذكر والإدراك والتفكير) ، إذ يقوم الانفعال على إدراك الفرد لأبعاد ومعاني المواقف والمثيرات الداخلية والخارجية التي يتعرض لها .</a:t>
            </a:r>
            <a:endParaRPr lang="en-US" sz="3200" b="1" dirty="0"/>
          </a:p>
        </p:txBody>
      </p:sp>
    </p:spTree>
    <p:extLst>
      <p:ext uri="{BB962C8B-B14F-4D97-AF65-F5344CB8AC3E}">
        <p14:creationId xmlns:p14="http://schemas.microsoft.com/office/powerpoint/2010/main" val="3341908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04800" y="228600"/>
            <a:ext cx="8610600" cy="4724400"/>
          </a:xfrm>
        </p:spPr>
        <p:txBody>
          <a:bodyPr>
            <a:normAutofit/>
          </a:bodyPr>
          <a:lstStyle/>
          <a:p>
            <a:pPr algn="justLow"/>
            <a:r>
              <a:rPr lang="ar-IQ" sz="2800" b="1" dirty="0"/>
              <a:t> </a:t>
            </a:r>
            <a:endParaRPr lang="en-US" sz="2800" b="1" dirty="0"/>
          </a:p>
          <a:p>
            <a:pPr algn="justLow"/>
            <a:r>
              <a:rPr lang="ar-IQ" sz="2800" b="1" dirty="0">
                <a:solidFill>
                  <a:srgbClr val="FF0000"/>
                </a:solidFill>
              </a:rPr>
              <a:t>4ـ الجهاز العضلي : </a:t>
            </a:r>
            <a:r>
              <a:rPr lang="ar-IQ" sz="2800" b="1" dirty="0"/>
              <a:t>يزداد التوتر في عضلات الجسم عند التعرض لانفعال الفرح ، وينخفض في حالات الحزن ، ولكن لا تعد التغيرات في نشاطات الجهاز العضلي من المؤشرات الدالة على الانفعالات الفعلية لدى الفرد ، فهو يستطيع البكاء أو الضحك أثناء التمثيل ، أو على وفق مقتضيات المجاراة الاجتماعية دون أن يشعر بالفعل بانفعال الحزن ، أو السرور كما تحدث تغيرات في نشاطات عضلات العين أثناء المشاجرات والغضب ، ويمكن رصد النشاط الكهربائي لعضلات الجسم وتحديد التغيرات التي تحدث فيها مصاحبة للانفعال من خلال استخدام جهاز الرسام الكهربائي النشاط عضلات الجسم (</a:t>
            </a:r>
            <a:r>
              <a:rPr lang="en-US" sz="2800" b="1" dirty="0"/>
              <a:t>Electromyogram (EMG</a:t>
            </a:r>
          </a:p>
          <a:p>
            <a:pPr algn="justLow"/>
            <a:endParaRPr lang="ar-SA" sz="2800" b="1" dirty="0"/>
          </a:p>
        </p:txBody>
      </p:sp>
    </p:spTree>
    <p:extLst>
      <p:ext uri="{BB962C8B-B14F-4D97-AF65-F5344CB8AC3E}">
        <p14:creationId xmlns:p14="http://schemas.microsoft.com/office/powerpoint/2010/main" val="1154784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457200" y="304800"/>
            <a:ext cx="8382000" cy="4648200"/>
          </a:xfrm>
        </p:spPr>
        <p:txBody>
          <a:bodyPr>
            <a:normAutofit/>
          </a:bodyPr>
          <a:lstStyle/>
          <a:p>
            <a:pPr algn="justLow"/>
            <a:r>
              <a:rPr lang="ar-IQ" sz="3200" b="1" dirty="0">
                <a:solidFill>
                  <a:srgbClr val="FF0000"/>
                </a:solidFill>
              </a:rPr>
              <a:t>5ـ القلب : </a:t>
            </a:r>
            <a:r>
              <a:rPr lang="ar-IQ" sz="3200" b="1" dirty="0"/>
              <a:t>تتغير قوة وسرعة ضربات القلب وفقاً لشدة الانفعال ، إذ تبين أن سرعة ضربات القلب تصل إلى 150 نبضة في الدقيقة عند التعرض للانفعال ، بينما يكون عدد هذه النبضات في حالة الهدوء يتراوح بين 70 - 80 نبضة في الدقيقة . </a:t>
            </a:r>
            <a:endParaRPr lang="en-US" sz="3200" b="1" dirty="0"/>
          </a:p>
          <a:p>
            <a:pPr algn="justLow"/>
            <a:r>
              <a:rPr lang="ar-IQ" sz="3200" b="1" dirty="0">
                <a:solidFill>
                  <a:srgbClr val="FF0000"/>
                </a:solidFill>
              </a:rPr>
              <a:t>6ـ تجلط الدم : </a:t>
            </a:r>
            <a:r>
              <a:rPr lang="ar-IQ" sz="3200" b="1" dirty="0"/>
              <a:t>يصاحب التعرض للانفعال ، أو للمشقة النفسية زيادة كثافة الدم ، وفي </a:t>
            </a:r>
            <a:r>
              <a:rPr lang="ar-IQ" sz="3200" b="1" dirty="0" err="1"/>
              <a:t>تجلطته</a:t>
            </a:r>
            <a:r>
              <a:rPr lang="ar-IQ" sz="3200" b="1" dirty="0"/>
              <a:t> ، وهو ما يسبب الاصابة بجلطات القلب والمخ ومختلف أجزاء الجسم عند التعرض لدرجات مرتفعة من المشقة النفسية أو الانفعال ..</a:t>
            </a:r>
            <a:endParaRPr lang="en-US" sz="3200" b="1" dirty="0"/>
          </a:p>
        </p:txBody>
      </p:sp>
    </p:spTree>
    <p:extLst>
      <p:ext uri="{BB962C8B-B14F-4D97-AF65-F5344CB8AC3E}">
        <p14:creationId xmlns:p14="http://schemas.microsoft.com/office/powerpoint/2010/main" val="2818708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457200" y="304800"/>
            <a:ext cx="8305800" cy="4572000"/>
          </a:xfrm>
        </p:spPr>
        <p:txBody>
          <a:bodyPr>
            <a:normAutofit/>
          </a:bodyPr>
          <a:lstStyle/>
          <a:p>
            <a:pPr algn="justLow"/>
            <a:r>
              <a:rPr lang="ar-IQ" sz="3200" b="1" dirty="0">
                <a:solidFill>
                  <a:srgbClr val="FF0000"/>
                </a:solidFill>
              </a:rPr>
              <a:t>7ـ الكليتان : </a:t>
            </a:r>
            <a:r>
              <a:rPr lang="ar-IQ" sz="3200" b="1" dirty="0"/>
              <a:t>يؤثر الانفعال على نشاط الكليتين ، وتتغير نسبة الماء والأملاح في الجسم وفقاً للحالة الانفعالية التي يكون عليها الفرد ، إذ يساعد التوتر على التقليل من إفرازات الجسم للماء والأملاح والتقليل بالتالي من معدل ، وكمية التبول، ويحدث العكس أثناء الاسترخاء الذي يساعد على زيادة إفراز الجسم للماء والأملاح، ومن ثم يكثر معدل ومقدار التبول .</a:t>
            </a:r>
            <a:endParaRPr lang="en-US" sz="3200" b="1" dirty="0"/>
          </a:p>
          <a:p>
            <a:pPr algn="justLow"/>
            <a:endParaRPr lang="ar-SA" sz="3200" b="1" dirty="0"/>
          </a:p>
        </p:txBody>
      </p:sp>
    </p:spTree>
    <p:extLst>
      <p:ext uri="{BB962C8B-B14F-4D97-AF65-F5344CB8AC3E}">
        <p14:creationId xmlns:p14="http://schemas.microsoft.com/office/powerpoint/2010/main" val="7374878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لتقى">
  <a:themeElements>
    <a:clrScheme name="ملتقى">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ملتقى">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ملتقى">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187</TotalTime>
  <Words>619</Words>
  <Application>Microsoft Office PowerPoint</Application>
  <PresentationFormat>عرض على الشاشة (3:4)‏</PresentationFormat>
  <Paragraphs>26</Paragraphs>
  <Slides>10</Slides>
  <Notes>0</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ملتقى</vt:lpstr>
      <vt:lpstr>عرض تقديمي في PowerPoint</vt:lpstr>
      <vt:lpstr>معنى الانفعالات:</vt:lpstr>
      <vt:lpstr>خصائص الانفعال:</vt:lpstr>
      <vt:lpstr>  التغيرات الفسيولوجية المصاحبة للانفعال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أساسيات علم النفس  المحاضرة الأولى/ نظرة تاريخية عن علم النفس ومعرفه مفهوم علم النفس وأهدافه</dc:title>
  <dc:creator>KM</dc:creator>
  <cp:lastModifiedBy>KM</cp:lastModifiedBy>
  <cp:revision>26</cp:revision>
  <dcterms:created xsi:type="dcterms:W3CDTF">2023-11-14T17:55:11Z</dcterms:created>
  <dcterms:modified xsi:type="dcterms:W3CDTF">2024-05-20T15:49:42Z</dcterms:modified>
</cp:coreProperties>
</file>