
<file path=[Content_Types].xml><?xml version="1.0" encoding="utf-8"?>
<Types xmlns="http://schemas.openxmlformats.org/package/2006/content-types">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876" r:id="rId1"/>
  </p:sldMasterIdLst>
  <p:notesMasterIdLst>
    <p:notesMasterId r:id="rId10"/>
  </p:notesMasterIdLst>
  <p:sldIdLst>
    <p:sldId id="256" r:id="rId2"/>
    <p:sldId id="257" r:id="rId3"/>
    <p:sldId id="258" r:id="rId4"/>
    <p:sldId id="259" r:id="rId5"/>
    <p:sldId id="261" r:id="rId6"/>
    <p:sldId id="262" r:id="rId7"/>
    <p:sldId id="263" r:id="rId8"/>
    <p:sldId id="264" r:id="rId9"/>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p:scale>
          <a:sx n="94" d="100"/>
          <a:sy n="94" d="100"/>
        </p:scale>
        <p:origin x="-780" y="-7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رأس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ar-SA"/>
          </a:p>
        </p:txBody>
      </p:sp>
      <p:sp>
        <p:nvSpPr>
          <p:cNvPr id="3" name="عنصر نائب للتاريخ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10D31F3D-0521-4608-AA84-367134391E81}" type="datetimeFigureOut">
              <a:rPr lang="ar-SA" smtClean="0"/>
              <a:t>14/11/1445</a:t>
            </a:fld>
            <a:endParaRPr lang="ar-SA"/>
          </a:p>
        </p:txBody>
      </p:sp>
      <p:sp>
        <p:nvSpPr>
          <p:cNvPr id="4" name="عنصر نائب لصورة الشريحة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ar-SA"/>
          </a:p>
        </p:txBody>
      </p:sp>
      <p:sp>
        <p:nvSpPr>
          <p:cNvPr id="5" name="عنصر نائب للملاحظات 4"/>
          <p:cNvSpPr>
            <a:spLocks noGrp="1"/>
          </p:cNvSpPr>
          <p:nvPr>
            <p:ph type="body" sz="quarter" idx="3"/>
          </p:nvPr>
        </p:nvSpPr>
        <p:spPr>
          <a:xfrm>
            <a:off x="685800" y="4343400"/>
            <a:ext cx="5486400" cy="4114800"/>
          </a:xfrm>
          <a:prstGeom prst="rect">
            <a:avLst/>
          </a:prstGeom>
        </p:spPr>
        <p:txBody>
          <a:bodyPr vert="horz" lIns="91440" tIns="45720" rIns="91440" bIns="45720" rtlCol="1"/>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6" name="عنصر نائب للتذييل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ar-SA"/>
          </a:p>
        </p:txBody>
      </p:sp>
      <p:sp>
        <p:nvSpPr>
          <p:cNvPr id="7" name="عنصر نائب لرقم الشريحة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5B0AEB1D-F67C-494F-85A6-8117136E392B}" type="slidenum">
              <a:rPr lang="ar-SA" smtClean="0"/>
              <a:t>‹#›</a:t>
            </a:fld>
            <a:endParaRPr lang="ar-SA"/>
          </a:p>
        </p:txBody>
      </p:sp>
    </p:spTree>
    <p:extLst>
      <p:ext uri="{BB962C8B-B14F-4D97-AF65-F5344CB8AC3E}">
        <p14:creationId xmlns:p14="http://schemas.microsoft.com/office/powerpoint/2010/main" val="2314333653"/>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spTree>
      <p:nvGrpSpPr>
        <p:cNvPr id="1" name=""/>
        <p:cNvGrpSpPr/>
        <p:nvPr/>
      </p:nvGrpSpPr>
      <p:grpSpPr>
        <a:xfrm>
          <a:off x="0" y="0"/>
          <a:ext cx="0" cy="0"/>
          <a:chOff x="0" y="0"/>
          <a:chExt cx="0" cy="0"/>
        </a:xfrm>
      </p:grpSpPr>
      <p:sp>
        <p:nvSpPr>
          <p:cNvPr id="10" name="مثلث قائم الزاوية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عنوان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ar-SA" smtClean="0"/>
              <a:t>انقر لتحرير نمط العنوان الرئيسي</a:t>
            </a:r>
            <a:endParaRPr kumimoji="0" lang="en-US"/>
          </a:p>
        </p:txBody>
      </p:sp>
      <p:sp>
        <p:nvSpPr>
          <p:cNvPr id="17" name="عنوان فرعي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ar-SA" smtClean="0"/>
              <a:t>انقر لتحرير نمط العنوان الثانوي الرئيسي</a:t>
            </a:r>
            <a:endParaRPr kumimoji="0" lang="en-US"/>
          </a:p>
        </p:txBody>
      </p:sp>
      <p:grpSp>
        <p:nvGrpSpPr>
          <p:cNvPr id="2" name="مجموعة 1"/>
          <p:cNvGrpSpPr/>
          <p:nvPr/>
        </p:nvGrpSpPr>
        <p:grpSpPr>
          <a:xfrm>
            <a:off x="-3765" y="4953000"/>
            <a:ext cx="9147765" cy="1912088"/>
            <a:chOff x="-3765" y="4832896"/>
            <a:chExt cx="9147765" cy="2032192"/>
          </a:xfrm>
        </p:grpSpPr>
        <p:sp>
          <p:nvSpPr>
            <p:cNvPr id="7" name="شكل حر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شكل حر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شكل حر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رابط مستقيم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عنصر نائب للتاريخ 29"/>
          <p:cNvSpPr>
            <a:spLocks noGrp="1"/>
          </p:cNvSpPr>
          <p:nvPr>
            <p:ph type="dt" sz="half" idx="10"/>
          </p:nvPr>
        </p:nvSpPr>
        <p:spPr/>
        <p:txBody>
          <a:bodyPr/>
          <a:lstStyle>
            <a:lvl1pPr>
              <a:defRPr>
                <a:solidFill>
                  <a:srgbClr val="FFFFFF"/>
                </a:solidFill>
              </a:defRPr>
            </a:lvl1pPr>
            <a:extLst/>
          </a:lstStyle>
          <a:p>
            <a:fld id="{783C292C-59EA-4E6E-864D-F8863736E06D}" type="datetimeFigureOut">
              <a:rPr lang="ar-SA" smtClean="0"/>
              <a:t>14/11/1445</a:t>
            </a:fld>
            <a:endParaRPr lang="ar-SA"/>
          </a:p>
        </p:txBody>
      </p:sp>
      <p:sp>
        <p:nvSpPr>
          <p:cNvPr id="19" name="عنصر نائب للتذييل 18"/>
          <p:cNvSpPr>
            <a:spLocks noGrp="1"/>
          </p:cNvSpPr>
          <p:nvPr>
            <p:ph type="ftr" sz="quarter" idx="11"/>
          </p:nvPr>
        </p:nvSpPr>
        <p:spPr/>
        <p:txBody>
          <a:bodyPr/>
          <a:lstStyle>
            <a:lvl1pPr>
              <a:defRPr>
                <a:solidFill>
                  <a:schemeClr val="accent1">
                    <a:tint val="20000"/>
                  </a:schemeClr>
                </a:solidFill>
              </a:defRPr>
            </a:lvl1pPr>
            <a:extLst/>
          </a:lstStyle>
          <a:p>
            <a:endParaRPr lang="ar-SA"/>
          </a:p>
        </p:txBody>
      </p:sp>
      <p:sp>
        <p:nvSpPr>
          <p:cNvPr id="27" name="عنصر نائب لرقم الشريحة 26"/>
          <p:cNvSpPr>
            <a:spLocks noGrp="1"/>
          </p:cNvSpPr>
          <p:nvPr>
            <p:ph type="sldNum" sz="quarter" idx="12"/>
          </p:nvPr>
        </p:nvSpPr>
        <p:spPr/>
        <p:txBody>
          <a:bodyPr/>
          <a:lstStyle>
            <a:lvl1pPr>
              <a:defRPr>
                <a:solidFill>
                  <a:srgbClr val="FFFFFF"/>
                </a:solidFill>
              </a:defRPr>
            </a:lvl1pPr>
            <a:extLst/>
          </a:lstStyle>
          <a:p>
            <a:fld id="{2A0C182E-17FE-4E5E-BE64-C6BBB0F54B37}" type="slidenum">
              <a:rPr lang="ar-SA" smtClean="0"/>
              <a:t>‹#›</a:t>
            </a:fld>
            <a:endParaRPr lang="ar-S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extLs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a:xfrm>
            <a:off x="457200" y="1481329"/>
            <a:ext cx="8229600" cy="4386071"/>
          </a:xfrm>
        </p:spPr>
        <p:txBody>
          <a:bodyPr vert="eaVert"/>
          <a:lstStyle>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extLst/>
          </a:lstStyle>
          <a:p>
            <a:fld id="{783C292C-59EA-4E6E-864D-F8863736E06D}" type="datetimeFigureOut">
              <a:rPr lang="ar-SA" smtClean="0"/>
              <a:t>14/11/1445</a:t>
            </a:fld>
            <a:endParaRPr lang="ar-SA"/>
          </a:p>
        </p:txBody>
      </p:sp>
      <p:sp>
        <p:nvSpPr>
          <p:cNvPr id="5" name="عنصر نائب للتذييل 4"/>
          <p:cNvSpPr>
            <a:spLocks noGrp="1"/>
          </p:cNvSpPr>
          <p:nvPr>
            <p:ph type="ftr" sz="quarter" idx="11"/>
          </p:nvPr>
        </p:nvSpPr>
        <p:spPr/>
        <p:txBody>
          <a:bodyPr/>
          <a:lstStyle>
            <a:extLst/>
          </a:lstStyle>
          <a:p>
            <a:endParaRPr lang="ar-SA"/>
          </a:p>
        </p:txBody>
      </p:sp>
      <p:sp>
        <p:nvSpPr>
          <p:cNvPr id="6" name="عنصر نائب لرقم الشريحة 5"/>
          <p:cNvSpPr>
            <a:spLocks noGrp="1"/>
          </p:cNvSpPr>
          <p:nvPr>
            <p:ph type="sldNum" sz="quarter" idx="12"/>
          </p:nvPr>
        </p:nvSpPr>
        <p:spPr/>
        <p:txBody>
          <a:bodyPr/>
          <a:lstStyle>
            <a:extLst/>
          </a:lstStyle>
          <a:p>
            <a:fld id="{2A0C182E-17FE-4E5E-BE64-C6BBB0F54B37}" type="slidenum">
              <a:rPr lang="ar-SA" smtClean="0"/>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844013" y="274640"/>
            <a:ext cx="1777470" cy="5592761"/>
          </a:xfrm>
        </p:spPr>
        <p:txBody>
          <a:bodyPr vert="eaVert"/>
          <a:lstStyle>
            <a:extLs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a:xfrm>
            <a:off x="457200" y="274641"/>
            <a:ext cx="6324600" cy="5592760"/>
          </a:xfrm>
        </p:spPr>
        <p:txBody>
          <a:bodyPr vert="eaVert"/>
          <a:lstStyle>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extLst/>
          </a:lstStyle>
          <a:p>
            <a:fld id="{783C292C-59EA-4E6E-864D-F8863736E06D}" type="datetimeFigureOut">
              <a:rPr lang="ar-SA" smtClean="0"/>
              <a:t>14/11/1445</a:t>
            </a:fld>
            <a:endParaRPr lang="ar-SA"/>
          </a:p>
        </p:txBody>
      </p:sp>
      <p:sp>
        <p:nvSpPr>
          <p:cNvPr id="5" name="عنصر نائب للتذييل 4"/>
          <p:cNvSpPr>
            <a:spLocks noGrp="1"/>
          </p:cNvSpPr>
          <p:nvPr>
            <p:ph type="ftr" sz="quarter" idx="11"/>
          </p:nvPr>
        </p:nvSpPr>
        <p:spPr/>
        <p:txBody>
          <a:bodyPr/>
          <a:lstStyle>
            <a:extLst/>
          </a:lstStyle>
          <a:p>
            <a:endParaRPr lang="ar-SA"/>
          </a:p>
        </p:txBody>
      </p:sp>
      <p:sp>
        <p:nvSpPr>
          <p:cNvPr id="6" name="عنصر نائب لرقم الشريحة 5"/>
          <p:cNvSpPr>
            <a:spLocks noGrp="1"/>
          </p:cNvSpPr>
          <p:nvPr>
            <p:ph type="sldNum" sz="quarter" idx="12"/>
          </p:nvPr>
        </p:nvSpPr>
        <p:spPr/>
        <p:txBody>
          <a:bodyPr/>
          <a:lstStyle>
            <a:extLst/>
          </a:lstStyle>
          <a:p>
            <a:fld id="{2A0C182E-17FE-4E5E-BE64-C6BBB0F54B37}" type="slidenum">
              <a:rPr lang="ar-SA" smtClean="0"/>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3" name="عنصر نائب للمحتوى 2"/>
          <p:cNvSpPr>
            <a:spLocks noGrp="1"/>
          </p:cNvSpPr>
          <p:nvPr>
            <p:ph idx="1"/>
          </p:nvPr>
        </p:nvSpPr>
        <p:spPr/>
        <p:txBody>
          <a:bodyPr/>
          <a:lstStyle>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extLst/>
          </a:lstStyle>
          <a:p>
            <a:fld id="{783C292C-59EA-4E6E-864D-F8863736E06D}" type="datetimeFigureOut">
              <a:rPr lang="ar-SA" smtClean="0"/>
              <a:t>14/11/1445</a:t>
            </a:fld>
            <a:endParaRPr lang="ar-SA"/>
          </a:p>
        </p:txBody>
      </p:sp>
      <p:sp>
        <p:nvSpPr>
          <p:cNvPr id="5" name="عنصر نائب للتذييل 4"/>
          <p:cNvSpPr>
            <a:spLocks noGrp="1"/>
          </p:cNvSpPr>
          <p:nvPr>
            <p:ph type="ftr" sz="quarter" idx="11"/>
          </p:nvPr>
        </p:nvSpPr>
        <p:spPr/>
        <p:txBody>
          <a:bodyPr/>
          <a:lstStyle>
            <a:extLst/>
          </a:lstStyle>
          <a:p>
            <a:endParaRPr lang="ar-SA"/>
          </a:p>
        </p:txBody>
      </p:sp>
      <p:sp>
        <p:nvSpPr>
          <p:cNvPr id="6" name="عنصر نائب لرقم الشريحة 5"/>
          <p:cNvSpPr>
            <a:spLocks noGrp="1"/>
          </p:cNvSpPr>
          <p:nvPr>
            <p:ph type="sldNum" sz="quarter" idx="12"/>
          </p:nvPr>
        </p:nvSpPr>
        <p:spPr/>
        <p:txBody>
          <a:bodyPr/>
          <a:lstStyle>
            <a:extLst/>
          </a:lstStyle>
          <a:p>
            <a:fld id="{2A0C182E-17FE-4E5E-BE64-C6BBB0F54B37}" type="slidenum">
              <a:rPr lang="ar-SA" smtClean="0"/>
              <a:t>‹#›</a:t>
            </a:fld>
            <a:endParaRPr lang="ar-SA"/>
          </a:p>
        </p:txBody>
      </p:sp>
      <p:sp>
        <p:nvSpPr>
          <p:cNvPr id="7" name="عنوان 6"/>
          <p:cNvSpPr>
            <a:spLocks noGrp="1"/>
          </p:cNvSpPr>
          <p:nvPr>
            <p:ph type="title"/>
          </p:nvPr>
        </p:nvSpPr>
        <p:spPr/>
        <p:txBody>
          <a:bodyPr rtlCol="0"/>
          <a:lstStyle>
            <a:extLst/>
          </a:lstStyle>
          <a:p>
            <a:r>
              <a:rPr kumimoji="0" lang="ar-SA" smtClean="0"/>
              <a:t>انقر لتحرير نمط العنوان الرئيسي</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bg>
      <p:bgRef idx="1002">
        <a:schemeClr val="bg1"/>
      </p:bgRef>
    </p:bg>
    <p:spTree>
      <p:nvGrpSpPr>
        <p:cNvPr id="1" name=""/>
        <p:cNvGrpSpPr/>
        <p:nvPr/>
      </p:nvGrpSpPr>
      <p:grpSpPr>
        <a:xfrm>
          <a:off x="0" y="0"/>
          <a:ext cx="0" cy="0"/>
          <a:chOff x="0" y="0"/>
          <a:chExt cx="0" cy="0"/>
        </a:xfrm>
      </p:grpSpPr>
      <p:sp>
        <p:nvSpPr>
          <p:cNvPr id="2" name="عنوان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ar-SA" smtClean="0"/>
              <a:t>انقر لتحرير أنماط النص الرئيسي</a:t>
            </a:r>
          </a:p>
        </p:txBody>
      </p:sp>
      <p:sp>
        <p:nvSpPr>
          <p:cNvPr id="4" name="عنصر نائب للتاريخ 3"/>
          <p:cNvSpPr>
            <a:spLocks noGrp="1"/>
          </p:cNvSpPr>
          <p:nvPr>
            <p:ph type="dt" sz="half" idx="10"/>
          </p:nvPr>
        </p:nvSpPr>
        <p:spPr/>
        <p:txBody>
          <a:bodyPr/>
          <a:lstStyle>
            <a:extLst/>
          </a:lstStyle>
          <a:p>
            <a:fld id="{783C292C-59EA-4E6E-864D-F8863736E06D}" type="datetimeFigureOut">
              <a:rPr lang="ar-SA" smtClean="0"/>
              <a:t>14/11/1445</a:t>
            </a:fld>
            <a:endParaRPr lang="ar-SA"/>
          </a:p>
        </p:txBody>
      </p:sp>
      <p:sp>
        <p:nvSpPr>
          <p:cNvPr id="5" name="عنصر نائب للتذييل 4"/>
          <p:cNvSpPr>
            <a:spLocks noGrp="1"/>
          </p:cNvSpPr>
          <p:nvPr>
            <p:ph type="ftr" sz="quarter" idx="11"/>
          </p:nvPr>
        </p:nvSpPr>
        <p:spPr/>
        <p:txBody>
          <a:bodyPr/>
          <a:lstStyle>
            <a:extLst/>
          </a:lstStyle>
          <a:p>
            <a:endParaRPr lang="ar-SA"/>
          </a:p>
        </p:txBody>
      </p:sp>
      <p:sp>
        <p:nvSpPr>
          <p:cNvPr id="6" name="عنصر نائب لرقم الشريحة 5"/>
          <p:cNvSpPr>
            <a:spLocks noGrp="1"/>
          </p:cNvSpPr>
          <p:nvPr>
            <p:ph type="sldNum" sz="quarter" idx="12"/>
          </p:nvPr>
        </p:nvSpPr>
        <p:spPr/>
        <p:txBody>
          <a:bodyPr/>
          <a:lstStyle>
            <a:extLst/>
          </a:lstStyle>
          <a:p>
            <a:fld id="{2A0C182E-17FE-4E5E-BE64-C6BBB0F54B37}" type="slidenum">
              <a:rPr lang="ar-SA" smtClean="0"/>
              <a:t>‹#›</a:t>
            </a:fld>
            <a:endParaRPr lang="ar-SA"/>
          </a:p>
        </p:txBody>
      </p:sp>
      <p:sp>
        <p:nvSpPr>
          <p:cNvPr id="7" name="شارة رتبة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شارة رتبة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bg>
      <p:bgRef idx="1002">
        <a:schemeClr val="bg1"/>
      </p:bgRef>
    </p:bg>
    <p:spTree>
      <p:nvGrpSpPr>
        <p:cNvPr id="1" name=""/>
        <p:cNvGrpSpPr/>
        <p:nvPr/>
      </p:nvGrpSpPr>
      <p:grpSpPr>
        <a:xfrm>
          <a:off x="0" y="0"/>
          <a:ext cx="0" cy="0"/>
          <a:chOff x="0" y="0"/>
          <a:chExt cx="0" cy="0"/>
        </a:xfrm>
      </p:grpSpPr>
      <p:sp>
        <p:nvSpPr>
          <p:cNvPr id="3" name="عنصر نائب للمحتوى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محتوى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extLst/>
          </a:lstStyle>
          <a:p>
            <a:fld id="{783C292C-59EA-4E6E-864D-F8863736E06D}" type="datetimeFigureOut">
              <a:rPr lang="ar-SA" smtClean="0"/>
              <a:t>14/11/1445</a:t>
            </a:fld>
            <a:endParaRPr lang="ar-SA"/>
          </a:p>
        </p:txBody>
      </p:sp>
      <p:sp>
        <p:nvSpPr>
          <p:cNvPr id="6" name="عنصر نائب للتذييل 5"/>
          <p:cNvSpPr>
            <a:spLocks noGrp="1"/>
          </p:cNvSpPr>
          <p:nvPr>
            <p:ph type="ftr" sz="quarter" idx="11"/>
          </p:nvPr>
        </p:nvSpPr>
        <p:spPr/>
        <p:txBody>
          <a:bodyPr/>
          <a:lstStyle>
            <a:extLst/>
          </a:lstStyle>
          <a:p>
            <a:endParaRPr lang="ar-SA"/>
          </a:p>
        </p:txBody>
      </p:sp>
      <p:sp>
        <p:nvSpPr>
          <p:cNvPr id="7" name="عنصر نائب لرقم الشريحة 6"/>
          <p:cNvSpPr>
            <a:spLocks noGrp="1"/>
          </p:cNvSpPr>
          <p:nvPr>
            <p:ph type="sldNum" sz="quarter" idx="12"/>
          </p:nvPr>
        </p:nvSpPr>
        <p:spPr/>
        <p:txBody>
          <a:bodyPr/>
          <a:lstStyle>
            <a:extLst/>
          </a:lstStyle>
          <a:p>
            <a:fld id="{2A0C182E-17FE-4E5E-BE64-C6BBB0F54B37}" type="slidenum">
              <a:rPr lang="ar-SA" smtClean="0"/>
              <a:t>‹#›</a:t>
            </a:fld>
            <a:endParaRPr lang="ar-SA"/>
          </a:p>
        </p:txBody>
      </p:sp>
      <p:sp>
        <p:nvSpPr>
          <p:cNvPr id="8" name="عنوان 7"/>
          <p:cNvSpPr>
            <a:spLocks noGrp="1"/>
          </p:cNvSpPr>
          <p:nvPr>
            <p:ph type="title"/>
          </p:nvPr>
        </p:nvSpPr>
        <p:spPr/>
        <p:txBody>
          <a:bodyPr rtlCol="0"/>
          <a:lstStyle>
            <a:extLst/>
          </a:lstStyle>
          <a:p>
            <a:r>
              <a:rPr kumimoji="0" lang="ar-SA" smtClean="0"/>
              <a:t>انقر لتحرير نمط العنوان الرئيسي</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مقارنة">
    <p:bg>
      <p:bgRef idx="1003">
        <a:schemeClr val="bg1"/>
      </p:bgRef>
    </p:bg>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8229600" cy="1143000"/>
          </a:xfrm>
        </p:spPr>
        <p:txBody>
          <a:bodyPr anchor="ctr"/>
          <a:lstStyle>
            <a:lvl1pPr>
              <a:defRPr/>
            </a:lvl1pPr>
            <a:extLst/>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ar-SA" smtClean="0"/>
              <a:t>انقر لتحرير أنماط النص الرئيسي</a:t>
            </a:r>
          </a:p>
        </p:txBody>
      </p:sp>
      <p:sp>
        <p:nvSpPr>
          <p:cNvPr id="4" name="عنصر نائب للنص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ar-SA" smtClean="0"/>
              <a:t>انقر لتحرير أنماط النص الرئيسي</a:t>
            </a:r>
          </a:p>
        </p:txBody>
      </p:sp>
      <p:sp>
        <p:nvSpPr>
          <p:cNvPr id="5" name="عنصر نائب للمحتوى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6" name="عنصر نائب للمحتوى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7" name="عنصر نائب للتاريخ 6"/>
          <p:cNvSpPr>
            <a:spLocks noGrp="1"/>
          </p:cNvSpPr>
          <p:nvPr>
            <p:ph type="dt" sz="half" idx="10"/>
          </p:nvPr>
        </p:nvSpPr>
        <p:spPr/>
        <p:txBody>
          <a:bodyPr/>
          <a:lstStyle>
            <a:extLst/>
          </a:lstStyle>
          <a:p>
            <a:fld id="{783C292C-59EA-4E6E-864D-F8863736E06D}" type="datetimeFigureOut">
              <a:rPr lang="ar-SA" smtClean="0"/>
              <a:t>14/11/1445</a:t>
            </a:fld>
            <a:endParaRPr lang="ar-SA"/>
          </a:p>
        </p:txBody>
      </p:sp>
      <p:sp>
        <p:nvSpPr>
          <p:cNvPr id="8" name="عنصر نائب للتذييل 7"/>
          <p:cNvSpPr>
            <a:spLocks noGrp="1"/>
          </p:cNvSpPr>
          <p:nvPr>
            <p:ph type="ftr" sz="quarter" idx="11"/>
          </p:nvPr>
        </p:nvSpPr>
        <p:spPr/>
        <p:txBody>
          <a:bodyPr/>
          <a:lstStyle>
            <a:extLst/>
          </a:lstStyle>
          <a:p>
            <a:endParaRPr lang="ar-SA"/>
          </a:p>
        </p:txBody>
      </p:sp>
      <p:sp>
        <p:nvSpPr>
          <p:cNvPr id="9" name="عنصر نائب لرقم الشريحة 8"/>
          <p:cNvSpPr>
            <a:spLocks noGrp="1"/>
          </p:cNvSpPr>
          <p:nvPr>
            <p:ph type="sldNum" sz="quarter" idx="12"/>
          </p:nvPr>
        </p:nvSpPr>
        <p:spPr/>
        <p:txBody>
          <a:bodyPr/>
          <a:lstStyle>
            <a:extLst/>
          </a:lstStyle>
          <a:p>
            <a:fld id="{2A0C182E-17FE-4E5E-BE64-C6BBB0F54B37}" type="slidenum">
              <a:rPr lang="ar-SA" smtClean="0"/>
              <a:t>‹#›</a:t>
            </a:fld>
            <a:endParaRPr lang="ar-SA"/>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bg>
      <p:bgRef idx="1002">
        <a:schemeClr val="bg1"/>
      </p:bgRef>
    </p:bg>
    <p:spTree>
      <p:nvGrpSpPr>
        <p:cNvPr id="1" name=""/>
        <p:cNvGrpSpPr/>
        <p:nvPr/>
      </p:nvGrpSpPr>
      <p:grpSpPr>
        <a:xfrm>
          <a:off x="0" y="0"/>
          <a:ext cx="0" cy="0"/>
          <a:chOff x="0" y="0"/>
          <a:chExt cx="0" cy="0"/>
        </a:xfrm>
      </p:grpSpPr>
      <p:sp>
        <p:nvSpPr>
          <p:cNvPr id="3" name="عنصر نائب للتاريخ 2"/>
          <p:cNvSpPr>
            <a:spLocks noGrp="1"/>
          </p:cNvSpPr>
          <p:nvPr>
            <p:ph type="dt" sz="half" idx="10"/>
          </p:nvPr>
        </p:nvSpPr>
        <p:spPr/>
        <p:txBody>
          <a:bodyPr/>
          <a:lstStyle>
            <a:extLst/>
          </a:lstStyle>
          <a:p>
            <a:fld id="{783C292C-59EA-4E6E-864D-F8863736E06D}" type="datetimeFigureOut">
              <a:rPr lang="ar-SA" smtClean="0"/>
              <a:t>14/11/1445</a:t>
            </a:fld>
            <a:endParaRPr lang="ar-SA"/>
          </a:p>
        </p:txBody>
      </p:sp>
      <p:sp>
        <p:nvSpPr>
          <p:cNvPr id="4" name="عنصر نائب للتذييل 3"/>
          <p:cNvSpPr>
            <a:spLocks noGrp="1"/>
          </p:cNvSpPr>
          <p:nvPr>
            <p:ph type="ftr" sz="quarter" idx="11"/>
          </p:nvPr>
        </p:nvSpPr>
        <p:spPr/>
        <p:txBody>
          <a:bodyPr/>
          <a:lstStyle>
            <a:extLst/>
          </a:lstStyle>
          <a:p>
            <a:endParaRPr lang="ar-SA"/>
          </a:p>
        </p:txBody>
      </p:sp>
      <p:sp>
        <p:nvSpPr>
          <p:cNvPr id="5" name="عنصر نائب لرقم الشريحة 4"/>
          <p:cNvSpPr>
            <a:spLocks noGrp="1"/>
          </p:cNvSpPr>
          <p:nvPr>
            <p:ph type="sldNum" sz="quarter" idx="12"/>
          </p:nvPr>
        </p:nvSpPr>
        <p:spPr/>
        <p:txBody>
          <a:bodyPr/>
          <a:lstStyle>
            <a:extLst/>
          </a:lstStyle>
          <a:p>
            <a:fld id="{2A0C182E-17FE-4E5E-BE64-C6BBB0F54B37}" type="slidenum">
              <a:rPr lang="ar-SA" smtClean="0"/>
              <a:t>‹#›</a:t>
            </a:fld>
            <a:endParaRPr lang="ar-SA"/>
          </a:p>
        </p:txBody>
      </p:sp>
      <p:sp>
        <p:nvSpPr>
          <p:cNvPr id="6" name="عنوان 5"/>
          <p:cNvSpPr>
            <a:spLocks noGrp="1"/>
          </p:cNvSpPr>
          <p:nvPr>
            <p:ph type="title"/>
          </p:nvPr>
        </p:nvSpPr>
        <p:spPr/>
        <p:txBody>
          <a:bodyPr rtlCol="0"/>
          <a:lstStyle>
            <a:extLst/>
          </a:lstStyle>
          <a:p>
            <a:r>
              <a:rPr kumimoji="0" lang="ar-SA" smtClean="0"/>
              <a:t>انقر لتحرير نمط العنوان الرئيسي</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extLst/>
          </a:lstStyle>
          <a:p>
            <a:fld id="{783C292C-59EA-4E6E-864D-F8863736E06D}" type="datetimeFigureOut">
              <a:rPr lang="ar-SA" smtClean="0"/>
              <a:t>14/11/1445</a:t>
            </a:fld>
            <a:endParaRPr lang="ar-SA"/>
          </a:p>
        </p:txBody>
      </p:sp>
      <p:sp>
        <p:nvSpPr>
          <p:cNvPr id="3" name="عنصر نائب للتذييل 2"/>
          <p:cNvSpPr>
            <a:spLocks noGrp="1"/>
          </p:cNvSpPr>
          <p:nvPr>
            <p:ph type="ftr" sz="quarter" idx="11"/>
          </p:nvPr>
        </p:nvSpPr>
        <p:spPr/>
        <p:txBody>
          <a:bodyPr/>
          <a:lstStyle>
            <a:extLst/>
          </a:lstStyle>
          <a:p>
            <a:endParaRPr lang="ar-SA"/>
          </a:p>
        </p:txBody>
      </p:sp>
      <p:sp>
        <p:nvSpPr>
          <p:cNvPr id="4" name="عنصر نائب لرقم الشريحة 3"/>
          <p:cNvSpPr>
            <a:spLocks noGrp="1"/>
          </p:cNvSpPr>
          <p:nvPr>
            <p:ph type="sldNum" sz="quarter" idx="12"/>
          </p:nvPr>
        </p:nvSpPr>
        <p:spPr/>
        <p:txBody>
          <a:bodyPr/>
          <a:lstStyle>
            <a:extLst/>
          </a:lstStyle>
          <a:p>
            <a:fld id="{2A0C182E-17FE-4E5E-BE64-C6BBB0F54B37}" type="slidenum">
              <a:rPr lang="ar-SA" smtClean="0"/>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محتوى ذو تسمية توضيحية">
    <p:bg>
      <p:bgRef idx="1003">
        <a:schemeClr val="bg1"/>
      </p:bgRef>
    </p:bg>
    <p:spTree>
      <p:nvGrpSpPr>
        <p:cNvPr id="1" name=""/>
        <p:cNvGrpSpPr/>
        <p:nvPr/>
      </p:nvGrpSpPr>
      <p:grpSpPr>
        <a:xfrm>
          <a:off x="0" y="0"/>
          <a:ext cx="0" cy="0"/>
          <a:chOff x="0" y="0"/>
          <a:chExt cx="0" cy="0"/>
        </a:xfrm>
      </p:grpSpPr>
      <p:sp>
        <p:nvSpPr>
          <p:cNvPr id="2" name="عنوان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ar-SA" smtClean="0"/>
              <a:t>انقر لتحرير نمط العنوان الرئيسي</a:t>
            </a:r>
            <a:endParaRPr kumimoji="0" lang="en-US"/>
          </a:p>
        </p:txBody>
      </p:sp>
      <p:sp>
        <p:nvSpPr>
          <p:cNvPr id="3" name="عنصر نائب للنص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ar-SA" smtClean="0"/>
              <a:t>انقر لتحرير أنماط النص الرئيسي</a:t>
            </a:r>
          </a:p>
        </p:txBody>
      </p:sp>
      <p:sp>
        <p:nvSpPr>
          <p:cNvPr id="4" name="عنصر نائب للمحتوى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a:xfrm>
            <a:off x="6727032" y="6407944"/>
            <a:ext cx="1920240" cy="365760"/>
          </a:xfrm>
        </p:spPr>
        <p:txBody>
          <a:bodyPr/>
          <a:lstStyle>
            <a:extLst/>
          </a:lstStyle>
          <a:p>
            <a:fld id="{783C292C-59EA-4E6E-864D-F8863736E06D}" type="datetimeFigureOut">
              <a:rPr lang="ar-SA" smtClean="0"/>
              <a:t>14/11/1445</a:t>
            </a:fld>
            <a:endParaRPr lang="ar-SA"/>
          </a:p>
        </p:txBody>
      </p:sp>
      <p:sp>
        <p:nvSpPr>
          <p:cNvPr id="6" name="عنصر نائب للتذييل 5"/>
          <p:cNvSpPr>
            <a:spLocks noGrp="1"/>
          </p:cNvSpPr>
          <p:nvPr>
            <p:ph type="ftr" sz="quarter" idx="11"/>
          </p:nvPr>
        </p:nvSpPr>
        <p:spPr/>
        <p:txBody>
          <a:bodyPr/>
          <a:lstStyle>
            <a:extLst/>
          </a:lstStyle>
          <a:p>
            <a:endParaRPr lang="ar-SA"/>
          </a:p>
        </p:txBody>
      </p:sp>
      <p:sp>
        <p:nvSpPr>
          <p:cNvPr id="7" name="عنصر نائب لرقم الشريحة 6"/>
          <p:cNvSpPr>
            <a:spLocks noGrp="1"/>
          </p:cNvSpPr>
          <p:nvPr>
            <p:ph type="sldNum" sz="quarter" idx="12"/>
          </p:nvPr>
        </p:nvSpPr>
        <p:spPr/>
        <p:txBody>
          <a:bodyPr/>
          <a:lstStyle>
            <a:extLst/>
          </a:lstStyle>
          <a:p>
            <a:fld id="{2A0C182E-17FE-4E5E-BE64-C6BBB0F54B37}" type="slidenum">
              <a:rPr lang="ar-SA" smtClean="0"/>
              <a:t>‹#›</a:t>
            </a:fld>
            <a:endParaRPr lang="ar-SA"/>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bg>
      <p:bgRef idx="1002">
        <a:schemeClr val="bg1"/>
      </p:bgRef>
    </p:bg>
    <p:spTree>
      <p:nvGrpSpPr>
        <p:cNvPr id="1" name=""/>
        <p:cNvGrpSpPr/>
        <p:nvPr/>
      </p:nvGrpSpPr>
      <p:grpSpPr>
        <a:xfrm>
          <a:off x="0" y="0"/>
          <a:ext cx="0" cy="0"/>
          <a:chOff x="0" y="0"/>
          <a:chExt cx="0" cy="0"/>
        </a:xfrm>
      </p:grpSpPr>
      <p:sp>
        <p:nvSpPr>
          <p:cNvPr id="4" name="عنصر نائب للنص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ar-SA" smtClean="0"/>
              <a:t>انقر لتحرير أنماط النص الرئيسي</a:t>
            </a:r>
          </a:p>
        </p:txBody>
      </p:sp>
      <p:sp>
        <p:nvSpPr>
          <p:cNvPr id="3" name="عنصر نائب للصورة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ar-SA" smtClean="0"/>
              <a:t>انقر فوق الأيقونة لإضافة صورة</a:t>
            </a:r>
            <a:endParaRPr kumimoji="0" lang="en-US" dirty="0"/>
          </a:p>
        </p:txBody>
      </p:sp>
      <p:sp>
        <p:nvSpPr>
          <p:cNvPr id="5" name="عنصر نائب للتاريخ 4"/>
          <p:cNvSpPr>
            <a:spLocks noGrp="1"/>
          </p:cNvSpPr>
          <p:nvPr>
            <p:ph type="dt" sz="half" idx="10"/>
          </p:nvPr>
        </p:nvSpPr>
        <p:spPr/>
        <p:txBody>
          <a:bodyPr/>
          <a:lstStyle>
            <a:lvl1pPr>
              <a:defRPr>
                <a:solidFill>
                  <a:schemeClr val="tx1"/>
                </a:solidFill>
              </a:defRPr>
            </a:lvl1pPr>
            <a:extLst/>
          </a:lstStyle>
          <a:p>
            <a:fld id="{783C292C-59EA-4E6E-864D-F8863736E06D}" type="datetimeFigureOut">
              <a:rPr lang="ar-SA" smtClean="0"/>
              <a:t>14/11/1445</a:t>
            </a:fld>
            <a:endParaRPr lang="ar-SA"/>
          </a:p>
        </p:txBody>
      </p:sp>
      <p:sp>
        <p:nvSpPr>
          <p:cNvPr id="6" name="عنصر نائب للتذييل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ar-SA"/>
          </a:p>
        </p:txBody>
      </p:sp>
      <p:sp>
        <p:nvSpPr>
          <p:cNvPr id="7" name="عنصر نائب لرقم الشريحة 6"/>
          <p:cNvSpPr>
            <a:spLocks noGrp="1"/>
          </p:cNvSpPr>
          <p:nvPr>
            <p:ph type="sldNum" sz="quarter" idx="12"/>
          </p:nvPr>
        </p:nvSpPr>
        <p:spPr/>
        <p:txBody>
          <a:bodyPr/>
          <a:lstStyle>
            <a:lvl1pPr>
              <a:defRPr>
                <a:solidFill>
                  <a:schemeClr val="tx1"/>
                </a:solidFill>
              </a:defRPr>
            </a:lvl1pPr>
            <a:extLst/>
          </a:lstStyle>
          <a:p>
            <a:fld id="{2A0C182E-17FE-4E5E-BE64-C6BBB0F54B37}" type="slidenum">
              <a:rPr lang="ar-SA" smtClean="0"/>
              <a:t>‹#›</a:t>
            </a:fld>
            <a:endParaRPr lang="ar-SA"/>
          </a:p>
        </p:txBody>
      </p:sp>
      <p:sp>
        <p:nvSpPr>
          <p:cNvPr id="2" name="عنوان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ar-SA" smtClean="0"/>
              <a:t>انقر لتحرير نمط العنوان الرئيسي</a:t>
            </a:r>
            <a:endParaRPr kumimoji="0" lang="en-US"/>
          </a:p>
        </p:txBody>
      </p:sp>
      <p:sp>
        <p:nvSpPr>
          <p:cNvPr id="8" name="شكل حر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شكل حر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مثلث قائم الزاوية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رابط مستقيم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شارة رتبة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شارة رتبة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شكل حر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شكل حر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مثلث قائم الزاوية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رابط مستقيم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عنصر نائب للعنوان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ar-SA" smtClean="0"/>
              <a:t>انقر لتحرير نمط العنوان الرئيسي</a:t>
            </a:r>
            <a:endParaRPr kumimoji="0" lang="en-US"/>
          </a:p>
        </p:txBody>
      </p:sp>
      <p:sp>
        <p:nvSpPr>
          <p:cNvPr id="30" name="عنصر نائب للنص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10" name="عنصر نائب للتاريخ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783C292C-59EA-4E6E-864D-F8863736E06D}" type="datetimeFigureOut">
              <a:rPr lang="ar-SA" smtClean="0"/>
              <a:t>14/11/1445</a:t>
            </a:fld>
            <a:endParaRPr lang="ar-SA"/>
          </a:p>
        </p:txBody>
      </p:sp>
      <p:sp>
        <p:nvSpPr>
          <p:cNvPr id="22" name="عنصر نائب للتذييل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ar-SA"/>
          </a:p>
        </p:txBody>
      </p:sp>
      <p:sp>
        <p:nvSpPr>
          <p:cNvPr id="18" name="عنصر نائب لرقم الشريحة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2A0C182E-17FE-4E5E-BE64-C6BBB0F54B37}" type="slidenum">
              <a:rPr lang="ar-SA" smtClean="0"/>
              <a:t>‹#›</a:t>
            </a:fld>
            <a:endParaRPr lang="ar-SA"/>
          </a:p>
        </p:txBody>
      </p:sp>
    </p:spTree>
  </p:cSld>
  <p:clrMap bg1="lt1" tx1="dk1" bg2="lt2" tx2="dk2" accent1="accent1" accent2="accent2" accent3="accent3" accent4="accent4" accent5="accent5" accent6="accent6" hlink="hlink" folHlink="folHlink"/>
  <p:sldLayoutIdLst>
    <p:sldLayoutId id="2147483877" r:id="rId1"/>
    <p:sldLayoutId id="2147483878" r:id="rId2"/>
    <p:sldLayoutId id="2147483879" r:id="rId3"/>
    <p:sldLayoutId id="2147483880" r:id="rId4"/>
    <p:sldLayoutId id="2147483881" r:id="rId5"/>
    <p:sldLayoutId id="2147483882" r:id="rId6"/>
    <p:sldLayoutId id="2147483883" r:id="rId7"/>
    <p:sldLayoutId id="2147483884" r:id="rId8"/>
    <p:sldLayoutId id="2147483885" r:id="rId9"/>
    <p:sldLayoutId id="2147483886" r:id="rId10"/>
    <p:sldLayoutId id="2147483887" r:id="rId11"/>
  </p:sldLayoutIdLst>
  <p:txStyles>
    <p:titleStyle>
      <a:lvl1pPr algn="l" rtl="1"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r" rtl="1"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r" rtl="1"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r" rtl="1"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r" rtl="1"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r" rtl="1"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r" rtl="1"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r" rtl="1"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r" rtl="1"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r" rtl="1"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وان فرعي 2"/>
          <p:cNvSpPr>
            <a:spLocks noGrp="1"/>
          </p:cNvSpPr>
          <p:nvPr>
            <p:ph type="subTitle" idx="1"/>
          </p:nvPr>
        </p:nvSpPr>
        <p:spPr>
          <a:xfrm>
            <a:off x="1371600" y="4114800"/>
            <a:ext cx="6248400" cy="838200"/>
          </a:xfrm>
        </p:spPr>
        <p:style>
          <a:lnRef idx="1">
            <a:schemeClr val="accent1"/>
          </a:lnRef>
          <a:fillRef idx="2">
            <a:schemeClr val="accent1"/>
          </a:fillRef>
          <a:effectRef idx="1">
            <a:schemeClr val="accent1"/>
          </a:effectRef>
          <a:fontRef idx="minor">
            <a:schemeClr val="dk1"/>
          </a:fontRef>
        </p:style>
        <p:txBody>
          <a:bodyPr>
            <a:normAutofit/>
          </a:bodyPr>
          <a:lstStyle/>
          <a:p>
            <a:pPr algn="ctr"/>
            <a:r>
              <a:rPr lang="ar-IQ" sz="4400" b="1" dirty="0" err="1" smtClean="0">
                <a:solidFill>
                  <a:srgbClr val="FF0000"/>
                </a:solidFill>
                <a:cs typeface="AF_Jeddah" pitchFamily="2" charset="-78"/>
              </a:rPr>
              <a:t>م.د</a:t>
            </a:r>
            <a:r>
              <a:rPr lang="ar-IQ" sz="4400" b="1" dirty="0" smtClean="0">
                <a:solidFill>
                  <a:srgbClr val="FF0000"/>
                </a:solidFill>
                <a:cs typeface="AF_Jeddah" pitchFamily="2" charset="-78"/>
              </a:rPr>
              <a:t> شيماء صفاء محمود</a:t>
            </a:r>
            <a:endParaRPr lang="ar-SA" sz="4400" b="1" dirty="0">
              <a:solidFill>
                <a:srgbClr val="FF0000"/>
              </a:solidFill>
              <a:cs typeface="AF_Jeddah" pitchFamily="2" charset="-78"/>
            </a:endParaRPr>
          </a:p>
        </p:txBody>
      </p:sp>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181600" y="228600"/>
            <a:ext cx="3844925" cy="157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عنوان 1"/>
          <p:cNvSpPr>
            <a:spLocks noGrp="1"/>
          </p:cNvSpPr>
          <p:nvPr/>
        </p:nvSpPr>
        <p:spPr>
          <a:xfrm>
            <a:off x="533400" y="1752600"/>
            <a:ext cx="8001000" cy="2286000"/>
          </a:xfrm>
          <a:prstGeom prst="rect">
            <a:avLst/>
          </a:prstGeom>
          <a:ln>
            <a:noFill/>
          </a:ln>
        </p:spPr>
        <p:style>
          <a:lnRef idx="2">
            <a:schemeClr val="accent1"/>
          </a:lnRef>
          <a:fillRef idx="1">
            <a:schemeClr val="lt1"/>
          </a:fillRef>
          <a:effectRef idx="0">
            <a:schemeClr val="accent1"/>
          </a:effectRef>
          <a:fontRef idx="minor">
            <a:schemeClr val="dk1"/>
          </a:fontRef>
        </p:style>
        <p:txBody>
          <a:bodyPr vert="horz" anchor="b">
            <a:normAutofit/>
            <a:scene3d>
              <a:camera prst="orthographicFront"/>
              <a:lightRig rig="soft" dir="t"/>
            </a:scene3d>
            <a:sp3d prstMaterial="softEdge">
              <a:bevelT w="25400" h="25400"/>
            </a:sp3d>
          </a:bodyPr>
          <a:lstStyle>
            <a:lvl1pPr algn="r" rtl="1" eaLnBrk="1" latinLnBrk="0" hangingPunct="1">
              <a:spcBef>
                <a:spcPct val="0"/>
              </a:spcBef>
              <a:buNone/>
              <a:defRPr kumimoji="0" sz="4800" b="1" kern="1200">
                <a:solidFill>
                  <a:schemeClr val="tx2"/>
                </a:solidFill>
                <a:effectLst>
                  <a:outerShdw blurRad="31750" dist="25400" dir="5400000" algn="tl" rotWithShape="0">
                    <a:srgbClr val="000000">
                      <a:alpha val="25000"/>
                    </a:srgbClr>
                  </a:outerShdw>
                </a:effectLst>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extLst/>
          </a:lstStyle>
          <a:p>
            <a:pPr algn="ctr"/>
            <a:r>
              <a:rPr lang="ar-IQ" dirty="0" smtClean="0">
                <a:solidFill>
                  <a:srgbClr val="FF0000"/>
                </a:solidFill>
                <a:cs typeface="AF_Jeddah" pitchFamily="2" charset="-78"/>
              </a:rPr>
              <a:t>التعليم الأساس</a:t>
            </a:r>
            <a:br>
              <a:rPr lang="ar-IQ" dirty="0" smtClean="0">
                <a:solidFill>
                  <a:srgbClr val="FF0000"/>
                </a:solidFill>
                <a:cs typeface="AF_Jeddah" pitchFamily="2" charset="-78"/>
              </a:rPr>
            </a:br>
            <a:r>
              <a:rPr lang="ar-IQ" dirty="0">
                <a:solidFill>
                  <a:schemeClr val="accent4">
                    <a:lumMod val="50000"/>
                  </a:schemeClr>
                </a:solidFill>
              </a:rPr>
              <a:t>المحاضرة </a:t>
            </a:r>
            <a:r>
              <a:rPr lang="ar-IQ" dirty="0" smtClean="0">
                <a:solidFill>
                  <a:schemeClr val="accent4">
                    <a:lumMod val="50000"/>
                  </a:schemeClr>
                </a:solidFill>
              </a:rPr>
              <a:t>الثانية</a:t>
            </a:r>
            <a:r>
              <a:rPr lang="ar-IQ" dirty="0">
                <a:solidFill>
                  <a:schemeClr val="accent4">
                    <a:lumMod val="50000"/>
                  </a:schemeClr>
                </a:solidFill>
              </a:rPr>
              <a:t/>
            </a:r>
            <a:br>
              <a:rPr lang="ar-IQ" dirty="0">
                <a:solidFill>
                  <a:schemeClr val="accent4">
                    <a:lumMod val="50000"/>
                  </a:schemeClr>
                </a:solidFill>
              </a:rPr>
            </a:br>
            <a:r>
              <a:rPr lang="ar-IQ" dirty="0">
                <a:solidFill>
                  <a:schemeClr val="accent4">
                    <a:lumMod val="50000"/>
                  </a:schemeClr>
                </a:solidFill>
              </a:rPr>
              <a:t> </a:t>
            </a:r>
            <a:r>
              <a:rPr lang="ar-IQ" dirty="0" smtClean="0">
                <a:solidFill>
                  <a:schemeClr val="accent4">
                    <a:lumMod val="50000"/>
                  </a:schemeClr>
                </a:solidFill>
              </a:rPr>
              <a:t>التعليم الأساس في العراق</a:t>
            </a:r>
            <a:endParaRPr lang="ar-SA" dirty="0">
              <a:solidFill>
                <a:srgbClr val="FF0000"/>
              </a:solidFill>
              <a:cs typeface="AF_Jeddah" pitchFamily="2" charset="-78"/>
            </a:endParaRPr>
          </a:p>
        </p:txBody>
      </p:sp>
    </p:spTree>
    <p:extLst>
      <p:ext uri="{BB962C8B-B14F-4D97-AF65-F5344CB8AC3E}">
        <p14:creationId xmlns:p14="http://schemas.microsoft.com/office/powerpoint/2010/main" val="7790743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وان فرعي 2"/>
          <p:cNvSpPr>
            <a:spLocks noGrp="1"/>
          </p:cNvSpPr>
          <p:nvPr>
            <p:ph type="subTitle" idx="1"/>
          </p:nvPr>
        </p:nvSpPr>
        <p:spPr>
          <a:xfrm>
            <a:off x="381000" y="228600"/>
            <a:ext cx="8534400" cy="4724400"/>
          </a:xfrm>
        </p:spPr>
        <p:txBody>
          <a:bodyPr>
            <a:noAutofit/>
          </a:bodyPr>
          <a:lstStyle/>
          <a:p>
            <a:pPr algn="justLow"/>
            <a:r>
              <a:rPr lang="ar-SA" sz="2800" b="1" dirty="0">
                <a:solidFill>
                  <a:schemeClr val="tx1"/>
                </a:solidFill>
              </a:rPr>
              <a:t>تسير عملية التربية والتعليم في العراق حسب التعليمات الصادرة من منظمة اليونسكو، وكان العراق يمتلك نظاماً تعليمياً رائعاً قبل حرب الخليج ۱۹۹۱، وكانت نسبة الذين يقرؤون ويكتبون في فترة السبعينات والثمانينات من القرن الماضي عالية جداً، وقد بذلت الدولة آنذاك جهوداً كبيرة وأموالاً طائلة للقضاء على الأمية في البلاد، وذلك في ضوء حملات الأمية، إلا أن تعرض البلاد إلى حروب طاحنة جعل الأمية تعاود نشاطها من جديد علماً أن التعليم في العراق أنشئ عام ۱۹۲۱، وفي عام ١٩٧٠ أصبح التعليم عاماً ومجانياً فضلاً عن صدور قرار إلزامية التعليم في </a:t>
            </a:r>
            <a:r>
              <a:rPr lang="ar-SA" sz="2800" b="1" dirty="0" smtClean="0">
                <a:solidFill>
                  <a:schemeClr val="tx1"/>
                </a:solidFill>
              </a:rPr>
              <a:t>المرحلة</a:t>
            </a:r>
            <a:r>
              <a:rPr lang="ar-IQ" sz="2800" b="1" dirty="0" smtClean="0">
                <a:solidFill>
                  <a:schemeClr val="tx1"/>
                </a:solidFill>
              </a:rPr>
              <a:t> </a:t>
            </a:r>
            <a:r>
              <a:rPr lang="ar-SA" sz="2800" b="1" dirty="0" smtClean="0">
                <a:solidFill>
                  <a:schemeClr val="tx1"/>
                </a:solidFill>
              </a:rPr>
              <a:t>الابتدائية </a:t>
            </a:r>
            <a:r>
              <a:rPr lang="ar-SA" sz="2800" b="1" dirty="0">
                <a:solidFill>
                  <a:schemeClr val="tx1"/>
                </a:solidFill>
              </a:rPr>
              <a:t>.</a:t>
            </a:r>
            <a:endParaRPr lang="ar-SA" sz="2800" b="1" dirty="0">
              <a:solidFill>
                <a:schemeClr val="tx1"/>
              </a:solidFill>
            </a:endParaRPr>
          </a:p>
        </p:txBody>
      </p:sp>
    </p:spTree>
    <p:extLst>
      <p:ext uri="{BB962C8B-B14F-4D97-AF65-F5344CB8AC3E}">
        <p14:creationId xmlns:p14="http://schemas.microsoft.com/office/powerpoint/2010/main" val="34990998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457200" y="228600"/>
            <a:ext cx="8458200" cy="914400"/>
          </a:xfrm>
        </p:spPr>
        <p:style>
          <a:lnRef idx="1">
            <a:schemeClr val="accent1"/>
          </a:lnRef>
          <a:fillRef idx="2">
            <a:schemeClr val="accent1"/>
          </a:fillRef>
          <a:effectRef idx="1">
            <a:schemeClr val="accent1"/>
          </a:effectRef>
          <a:fontRef idx="minor">
            <a:schemeClr val="dk1"/>
          </a:fontRef>
        </p:style>
        <p:txBody>
          <a:bodyPr>
            <a:noAutofit/>
          </a:bodyPr>
          <a:lstStyle/>
          <a:p>
            <a:pPr algn="r"/>
            <a:r>
              <a:rPr lang="ar-IQ" b="1" dirty="0" smtClean="0">
                <a:solidFill>
                  <a:srgbClr val="FF0000"/>
                </a:solidFill>
                <a:cs typeface="AF_Jeddah" pitchFamily="2" charset="-78"/>
              </a:rPr>
              <a:t>مبررات </a:t>
            </a:r>
            <a:r>
              <a:rPr lang="ar-IQ" b="1" dirty="0" smtClean="0">
                <a:solidFill>
                  <a:srgbClr val="FF0000"/>
                </a:solidFill>
                <a:cs typeface="AF_Jeddah" pitchFamily="2" charset="-78"/>
              </a:rPr>
              <a:t>التعليم الأساس:</a:t>
            </a:r>
            <a:endParaRPr lang="ar-SA" b="1" dirty="0">
              <a:solidFill>
                <a:srgbClr val="FF0000"/>
              </a:solidFill>
              <a:cs typeface="AF_Jeddah" pitchFamily="2" charset="-78"/>
            </a:endParaRPr>
          </a:p>
        </p:txBody>
      </p:sp>
      <p:sp>
        <p:nvSpPr>
          <p:cNvPr id="3" name="عنوان فرعي 2"/>
          <p:cNvSpPr>
            <a:spLocks noGrp="1"/>
          </p:cNvSpPr>
          <p:nvPr>
            <p:ph type="subTitle" idx="1"/>
          </p:nvPr>
        </p:nvSpPr>
        <p:spPr>
          <a:xfrm>
            <a:off x="228600" y="1219200"/>
            <a:ext cx="8763000" cy="3962400"/>
          </a:xfrm>
        </p:spPr>
        <p:txBody>
          <a:bodyPr>
            <a:noAutofit/>
          </a:bodyPr>
          <a:lstStyle/>
          <a:p>
            <a:pPr marL="742950" indent="-742950" algn="justLow">
              <a:buAutoNum type="arabicPeriod"/>
            </a:pPr>
            <a:r>
              <a:rPr lang="ar-IQ" sz="2400" b="1" dirty="0" smtClean="0">
                <a:solidFill>
                  <a:schemeClr val="tx1"/>
                </a:solidFill>
              </a:rPr>
              <a:t>ت</a:t>
            </a:r>
            <a:r>
              <a:rPr lang="ar-SA" sz="2400" b="1" dirty="0" smtClean="0">
                <a:solidFill>
                  <a:schemeClr val="tx1"/>
                </a:solidFill>
              </a:rPr>
              <a:t>طوير </a:t>
            </a:r>
            <a:r>
              <a:rPr lang="ar-SA" sz="2400" b="1" dirty="0">
                <a:solidFill>
                  <a:schemeClr val="tx1"/>
                </a:solidFill>
              </a:rPr>
              <a:t>التعليم ورفع كفايته في ضوء متطلبات العصر </a:t>
            </a:r>
            <a:r>
              <a:rPr lang="ar-SA" sz="2400" b="1" dirty="0" smtClean="0">
                <a:solidFill>
                  <a:schemeClr val="tx1"/>
                </a:solidFill>
              </a:rPr>
              <a:t>وتطلعات</a:t>
            </a:r>
            <a:r>
              <a:rPr lang="ar-IQ" sz="2400" b="1" dirty="0" smtClean="0">
                <a:solidFill>
                  <a:schemeClr val="tx1"/>
                </a:solidFill>
              </a:rPr>
              <a:t> </a:t>
            </a:r>
            <a:r>
              <a:rPr lang="ar-SA" sz="2400" b="1" dirty="0" smtClean="0">
                <a:solidFill>
                  <a:schemeClr val="tx1"/>
                </a:solidFill>
              </a:rPr>
              <a:t>المستقبل</a:t>
            </a:r>
            <a:r>
              <a:rPr lang="ar-SA" sz="2400" b="1" dirty="0">
                <a:solidFill>
                  <a:schemeClr val="tx1"/>
                </a:solidFill>
              </a:rPr>
              <a:t>.. </a:t>
            </a:r>
            <a:endParaRPr lang="ar-IQ" sz="2400" b="1" dirty="0" smtClean="0">
              <a:solidFill>
                <a:schemeClr val="tx1"/>
              </a:solidFill>
            </a:endParaRPr>
          </a:p>
          <a:p>
            <a:pPr marL="742950" indent="-742950" algn="justLow">
              <a:buAutoNum type="arabicPeriod"/>
            </a:pPr>
            <a:r>
              <a:rPr lang="ar-SA" sz="2400" b="1" dirty="0" smtClean="0">
                <a:solidFill>
                  <a:schemeClr val="tx1"/>
                </a:solidFill>
              </a:rPr>
              <a:t>الجمع </a:t>
            </a:r>
            <a:r>
              <a:rPr lang="ar-SA" sz="2400" b="1" dirty="0">
                <a:solidFill>
                  <a:schemeClr val="tx1"/>
                </a:solidFill>
              </a:rPr>
              <a:t>بين المراحل الأولى من التعليم في مرحلة موحدة من </a:t>
            </a:r>
            <a:r>
              <a:rPr lang="ar-SA" sz="2400" b="1" dirty="0" smtClean="0">
                <a:solidFill>
                  <a:schemeClr val="tx1"/>
                </a:solidFill>
              </a:rPr>
              <a:t>توفير</a:t>
            </a:r>
            <a:r>
              <a:rPr lang="ar-IQ" sz="2400" b="1" dirty="0" smtClean="0">
                <a:solidFill>
                  <a:schemeClr val="tx1"/>
                </a:solidFill>
              </a:rPr>
              <a:t> </a:t>
            </a:r>
            <a:r>
              <a:rPr lang="ar-SA" sz="2400" b="1" dirty="0" smtClean="0">
                <a:solidFill>
                  <a:schemeClr val="tx1"/>
                </a:solidFill>
              </a:rPr>
              <a:t>الجهد التربوي.</a:t>
            </a:r>
            <a:endParaRPr lang="ar-IQ" sz="2400" b="1" dirty="0" smtClean="0">
              <a:solidFill>
                <a:schemeClr val="tx1"/>
              </a:solidFill>
            </a:endParaRPr>
          </a:p>
          <a:p>
            <a:pPr marL="742950" indent="-742950" algn="justLow">
              <a:buAutoNum type="arabicPeriod"/>
            </a:pPr>
            <a:r>
              <a:rPr lang="ar-SA" sz="2400" b="1" dirty="0" smtClean="0">
                <a:solidFill>
                  <a:schemeClr val="tx1"/>
                </a:solidFill>
              </a:rPr>
              <a:t>افتقار </a:t>
            </a:r>
            <a:r>
              <a:rPr lang="ar-SA" sz="2400" b="1" dirty="0">
                <a:solidFill>
                  <a:schemeClr val="tx1"/>
                </a:solidFill>
              </a:rPr>
              <a:t>التعليم إلى الجانب التطبيقي وسيادة الجانب </a:t>
            </a:r>
            <a:r>
              <a:rPr lang="ar-SA" sz="2400" b="1" dirty="0" smtClean="0">
                <a:solidFill>
                  <a:schemeClr val="tx1"/>
                </a:solidFill>
              </a:rPr>
              <a:t>النظري.</a:t>
            </a:r>
            <a:endParaRPr lang="ar-IQ" sz="2400" b="1" dirty="0" smtClean="0">
              <a:solidFill>
                <a:schemeClr val="tx1"/>
              </a:solidFill>
            </a:endParaRPr>
          </a:p>
          <a:p>
            <a:pPr marL="742950" indent="-742950" algn="justLow">
              <a:buAutoNum type="arabicPeriod"/>
            </a:pPr>
            <a:r>
              <a:rPr lang="ar-SA" sz="2400" b="1" dirty="0" smtClean="0">
                <a:solidFill>
                  <a:schemeClr val="tx1"/>
                </a:solidFill>
              </a:rPr>
              <a:t>استجابة </a:t>
            </a:r>
            <a:r>
              <a:rPr lang="ar-SA" sz="2400" b="1" dirty="0">
                <a:solidFill>
                  <a:schemeClr val="tx1"/>
                </a:solidFill>
              </a:rPr>
              <a:t>لتوصيات المؤتمرات التربوية التي دعت إلى تبني </a:t>
            </a:r>
            <a:r>
              <a:rPr lang="ar-SA" sz="2400" b="1" dirty="0" smtClean="0">
                <a:solidFill>
                  <a:schemeClr val="tx1"/>
                </a:solidFill>
              </a:rPr>
              <a:t>مفهوم</a:t>
            </a:r>
            <a:r>
              <a:rPr lang="ar-IQ" sz="2400" b="1" dirty="0" smtClean="0">
                <a:solidFill>
                  <a:schemeClr val="tx1"/>
                </a:solidFill>
              </a:rPr>
              <a:t> </a:t>
            </a:r>
            <a:r>
              <a:rPr lang="ar-SA" sz="2400" b="1" dirty="0" smtClean="0">
                <a:solidFill>
                  <a:schemeClr val="tx1"/>
                </a:solidFill>
              </a:rPr>
              <a:t>التعليم </a:t>
            </a:r>
            <a:r>
              <a:rPr lang="ar-SA" sz="2400" b="1" dirty="0">
                <a:solidFill>
                  <a:schemeClr val="tx1"/>
                </a:solidFill>
              </a:rPr>
              <a:t>الأساس خلال السنوات </a:t>
            </a:r>
            <a:r>
              <a:rPr lang="ar-SA" sz="2400" b="1" dirty="0" smtClean="0">
                <a:solidFill>
                  <a:schemeClr val="tx1"/>
                </a:solidFill>
              </a:rPr>
              <a:t>الأخيرة.</a:t>
            </a:r>
            <a:endParaRPr lang="ar-IQ" sz="2400" b="1" dirty="0" smtClean="0">
              <a:solidFill>
                <a:schemeClr val="tx1"/>
              </a:solidFill>
            </a:endParaRPr>
          </a:p>
          <a:p>
            <a:pPr marL="742950" indent="-742950" algn="justLow">
              <a:buAutoNum type="arabicPeriod"/>
            </a:pPr>
            <a:r>
              <a:rPr lang="ar-IQ" sz="2400" b="1" dirty="0">
                <a:solidFill>
                  <a:schemeClr val="tx1"/>
                </a:solidFill>
              </a:rPr>
              <a:t>أ</a:t>
            </a:r>
            <a:r>
              <a:rPr lang="ar-SA" sz="2400" b="1" dirty="0" smtClean="0">
                <a:solidFill>
                  <a:schemeClr val="tx1"/>
                </a:solidFill>
              </a:rPr>
              <a:t>كدت </a:t>
            </a:r>
            <a:r>
              <a:rPr lang="ar-SA" sz="2400" b="1" dirty="0">
                <a:solidFill>
                  <a:schemeClr val="tx1"/>
                </a:solidFill>
              </a:rPr>
              <a:t>استراتيجية تطوير التربية العربية على تعميم التعليم </a:t>
            </a:r>
            <a:r>
              <a:rPr lang="ar-SA" sz="2400" b="1" dirty="0" smtClean="0">
                <a:solidFill>
                  <a:schemeClr val="tx1"/>
                </a:solidFill>
              </a:rPr>
              <a:t>الأساسي</a:t>
            </a:r>
            <a:r>
              <a:rPr lang="ar-IQ" sz="2400" b="1" dirty="0" smtClean="0">
                <a:solidFill>
                  <a:schemeClr val="tx1"/>
                </a:solidFill>
              </a:rPr>
              <a:t> </a:t>
            </a:r>
            <a:r>
              <a:rPr lang="ar-SA" sz="2400" b="1" dirty="0" smtClean="0">
                <a:solidFill>
                  <a:schemeClr val="tx1"/>
                </a:solidFill>
              </a:rPr>
              <a:t>وتطويره.</a:t>
            </a:r>
            <a:endParaRPr lang="ar-IQ" sz="2400" b="1" dirty="0" smtClean="0">
              <a:solidFill>
                <a:schemeClr val="tx1"/>
              </a:solidFill>
            </a:endParaRPr>
          </a:p>
          <a:p>
            <a:pPr marL="742950" indent="-742950" algn="justLow">
              <a:buAutoNum type="arabicPeriod"/>
            </a:pPr>
            <a:r>
              <a:rPr lang="ar-SA" sz="2400" b="1" dirty="0" smtClean="0">
                <a:solidFill>
                  <a:schemeClr val="tx1"/>
                </a:solidFill>
              </a:rPr>
              <a:t>ضرورة </a:t>
            </a:r>
            <a:r>
              <a:rPr lang="ar-SA" sz="2400" b="1" dirty="0">
                <a:solidFill>
                  <a:schemeClr val="tx1"/>
                </a:solidFill>
              </a:rPr>
              <a:t>التأكيد على نشر التعليم في جميع أنحاء البلاد والعمل </a:t>
            </a:r>
            <a:r>
              <a:rPr lang="ar-SA" sz="2400" b="1" dirty="0" smtClean="0">
                <a:solidFill>
                  <a:schemeClr val="tx1"/>
                </a:solidFill>
              </a:rPr>
              <a:t>على</a:t>
            </a:r>
            <a:r>
              <a:rPr lang="ar-IQ" sz="2400" b="1" dirty="0" smtClean="0">
                <a:solidFill>
                  <a:schemeClr val="tx1"/>
                </a:solidFill>
              </a:rPr>
              <a:t> </a:t>
            </a:r>
            <a:r>
              <a:rPr lang="ar-SA" sz="2400" b="1" dirty="0" smtClean="0">
                <a:solidFill>
                  <a:schemeClr val="tx1"/>
                </a:solidFill>
              </a:rPr>
              <a:t>إرساء </a:t>
            </a:r>
            <a:r>
              <a:rPr lang="ar-SA" sz="2400" b="1" dirty="0">
                <a:solidFill>
                  <a:schemeClr val="tx1"/>
                </a:solidFill>
              </a:rPr>
              <a:t>قواعد التعليم الأساس من اجل تخريج جيل قادر </a:t>
            </a:r>
            <a:r>
              <a:rPr lang="ar-SA" sz="2400" b="1" dirty="0" smtClean="0">
                <a:solidFill>
                  <a:schemeClr val="tx1"/>
                </a:solidFill>
              </a:rPr>
              <a:t>على</a:t>
            </a:r>
            <a:r>
              <a:rPr lang="ar-IQ" sz="2400" b="1" dirty="0" smtClean="0">
                <a:solidFill>
                  <a:schemeClr val="tx1"/>
                </a:solidFill>
              </a:rPr>
              <a:t> </a:t>
            </a:r>
            <a:r>
              <a:rPr lang="ar-SA" sz="2400" b="1" dirty="0" smtClean="0">
                <a:solidFill>
                  <a:schemeClr val="tx1"/>
                </a:solidFill>
              </a:rPr>
              <a:t>ممارسة </a:t>
            </a:r>
            <a:r>
              <a:rPr lang="ar-SA" sz="2400" b="1" dirty="0">
                <a:solidFill>
                  <a:schemeClr val="tx1"/>
                </a:solidFill>
              </a:rPr>
              <a:t>الحياة في ضوء التأهيل الفني والمهني.</a:t>
            </a:r>
            <a:endParaRPr lang="ar-SA" sz="2400" b="1" dirty="0">
              <a:solidFill>
                <a:schemeClr val="tx1"/>
              </a:solidFill>
            </a:endParaRPr>
          </a:p>
        </p:txBody>
      </p:sp>
    </p:spTree>
    <p:extLst>
      <p:ext uri="{BB962C8B-B14F-4D97-AF65-F5344CB8AC3E}">
        <p14:creationId xmlns:p14="http://schemas.microsoft.com/office/powerpoint/2010/main" val="41504481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228600" y="76201"/>
            <a:ext cx="8763000" cy="838200"/>
          </a:xfrm>
        </p:spPr>
        <p:style>
          <a:lnRef idx="1">
            <a:schemeClr val="accent1"/>
          </a:lnRef>
          <a:fillRef idx="2">
            <a:schemeClr val="accent1"/>
          </a:fillRef>
          <a:effectRef idx="1">
            <a:schemeClr val="accent1"/>
          </a:effectRef>
          <a:fontRef idx="minor">
            <a:schemeClr val="dk1"/>
          </a:fontRef>
        </p:style>
        <p:txBody>
          <a:bodyPr>
            <a:noAutofit/>
          </a:bodyPr>
          <a:lstStyle/>
          <a:p>
            <a:r>
              <a:rPr lang="ar-IQ" sz="4400" dirty="0" smtClean="0">
                <a:solidFill>
                  <a:srgbClr val="FF0000"/>
                </a:solidFill>
                <a:cs typeface="AF_Jeddah" pitchFamily="2" charset="-78"/>
              </a:rPr>
              <a:t>مشكلات التعليم الابتدائي:</a:t>
            </a:r>
            <a:endParaRPr lang="ar-SA" sz="4400" b="1" dirty="0">
              <a:solidFill>
                <a:srgbClr val="FF0000"/>
              </a:solidFill>
              <a:cs typeface="AF_Jeddah" pitchFamily="2" charset="-78"/>
            </a:endParaRPr>
          </a:p>
        </p:txBody>
      </p:sp>
      <p:sp>
        <p:nvSpPr>
          <p:cNvPr id="3" name="عنوان فرعي 2"/>
          <p:cNvSpPr>
            <a:spLocks noGrp="1"/>
          </p:cNvSpPr>
          <p:nvPr>
            <p:ph type="subTitle" idx="1"/>
          </p:nvPr>
        </p:nvSpPr>
        <p:spPr>
          <a:xfrm>
            <a:off x="152400" y="1066800"/>
            <a:ext cx="8839200" cy="4114800"/>
          </a:xfrm>
        </p:spPr>
        <p:txBody>
          <a:bodyPr>
            <a:normAutofit fontScale="92500" lnSpcReduction="20000"/>
          </a:bodyPr>
          <a:lstStyle/>
          <a:p>
            <a:pPr algn="justLow"/>
            <a:r>
              <a:rPr lang="ar-IQ" b="1" dirty="0" smtClean="0">
                <a:solidFill>
                  <a:schemeClr val="tx1"/>
                </a:solidFill>
              </a:rPr>
              <a:t>ان </a:t>
            </a:r>
            <a:r>
              <a:rPr lang="ar-IQ" b="1" dirty="0">
                <a:solidFill>
                  <a:schemeClr val="tx1"/>
                </a:solidFill>
              </a:rPr>
              <a:t>مشكلات التعليم لم تكن خاصة بدولة من الدول، بل تكاد تكون حتى في الدول المتقدمة، لكن في تفاوت في حدتها بين بلد وآخر، وتفاوت أيضاً في كيفية إيجاد الحلول لها حسب طبيعة كل بلد، ومهما كان سبب المشكلة أو نوعها، فإنها تترك </a:t>
            </a:r>
            <a:r>
              <a:rPr lang="ar-IQ" b="1" dirty="0" smtClean="0">
                <a:solidFill>
                  <a:schemeClr val="tx1"/>
                </a:solidFill>
              </a:rPr>
              <a:t>آثاراً </a:t>
            </a:r>
            <a:r>
              <a:rPr lang="ar-IQ" b="1" dirty="0">
                <a:solidFill>
                  <a:schemeClr val="tx1"/>
                </a:solidFill>
              </a:rPr>
              <a:t>سلبية في بنية النظام التعليمي وهذه المشكلات يمكن حصرها في ثلاث </a:t>
            </a:r>
            <a:r>
              <a:rPr lang="ar-IQ" b="1" dirty="0" smtClean="0">
                <a:solidFill>
                  <a:schemeClr val="tx1"/>
                </a:solidFill>
              </a:rPr>
              <a:t>جوانب وهي:</a:t>
            </a:r>
          </a:p>
          <a:p>
            <a:pPr algn="justLow"/>
            <a:r>
              <a:rPr lang="ar-IQ" b="1" dirty="0" smtClean="0">
                <a:solidFill>
                  <a:schemeClr val="tx1"/>
                </a:solidFill>
              </a:rPr>
              <a:t>الجانب </a:t>
            </a:r>
            <a:r>
              <a:rPr lang="ar-IQ" b="1" dirty="0">
                <a:solidFill>
                  <a:schemeClr val="tx1"/>
                </a:solidFill>
              </a:rPr>
              <a:t>الأول</a:t>
            </a:r>
            <a:r>
              <a:rPr lang="ar-IQ" b="1" dirty="0" smtClean="0">
                <a:solidFill>
                  <a:schemeClr val="tx1"/>
                </a:solidFill>
              </a:rPr>
              <a:t>: </a:t>
            </a:r>
          </a:p>
          <a:p>
            <a:pPr algn="justLow"/>
            <a:r>
              <a:rPr lang="ar-IQ" b="1" dirty="0" smtClean="0">
                <a:solidFill>
                  <a:schemeClr val="tx1"/>
                </a:solidFill>
              </a:rPr>
              <a:t>يواجه </a:t>
            </a:r>
            <a:r>
              <a:rPr lang="ar-IQ" b="1" dirty="0">
                <a:solidFill>
                  <a:schemeClr val="tx1"/>
                </a:solidFill>
              </a:rPr>
              <a:t>التلاميذ في المدارس الابتدائية مشكلات كثيرة تقف عائقا في طريق تعليمهم، ولأسباب صحية ونفسية واجتماعية مختلفة حسب طبيعة موقع المدرسة وإمكانياتها. والمشكلات التربوية عديدة وليست ذات أبعاد محددة يمكن السيطرة عليها بسهولة ويسر، بل ذات أبعاد عديدة، والأمر يتطلب من المعلم أن يحيط علما بظروف التلاميذ وخصائصهم ومشكلاتهم مع الأخذ بالحسبان الفروق الفردية بينهم، فضلا عن توثيق الصلة بينه وبين التلاميذ وأهلهم لمعرفة أسباب تلك المشكلات وإيجاد الحلول المناسبة الممكنة ومن ابرز هذه </a:t>
            </a:r>
            <a:r>
              <a:rPr lang="ar-IQ" b="1" dirty="0" smtClean="0">
                <a:solidFill>
                  <a:schemeClr val="tx1"/>
                </a:solidFill>
              </a:rPr>
              <a:t>المشكلات (الرسوب والتسرب).</a:t>
            </a:r>
            <a:endParaRPr lang="ar-IQ" b="1" dirty="0" smtClean="0">
              <a:solidFill>
                <a:schemeClr val="tx1"/>
              </a:solidFill>
            </a:endParaRPr>
          </a:p>
        </p:txBody>
      </p:sp>
    </p:spTree>
    <p:extLst>
      <p:ext uri="{BB962C8B-B14F-4D97-AF65-F5344CB8AC3E}">
        <p14:creationId xmlns:p14="http://schemas.microsoft.com/office/powerpoint/2010/main" val="7615920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وان فرعي 2"/>
          <p:cNvSpPr>
            <a:spLocks noGrp="1"/>
          </p:cNvSpPr>
          <p:nvPr>
            <p:ph type="subTitle" idx="1"/>
          </p:nvPr>
        </p:nvSpPr>
        <p:spPr>
          <a:xfrm>
            <a:off x="152400" y="152400"/>
            <a:ext cx="8839200" cy="5257800"/>
          </a:xfrm>
        </p:spPr>
        <p:txBody>
          <a:bodyPr>
            <a:noAutofit/>
          </a:bodyPr>
          <a:lstStyle/>
          <a:p>
            <a:pPr algn="justLow"/>
            <a:r>
              <a:rPr lang="ar-IQ" sz="2400" b="1" dirty="0" smtClean="0">
                <a:solidFill>
                  <a:schemeClr val="tx1"/>
                </a:solidFill>
              </a:rPr>
              <a:t>1ـ الرسوب:</a:t>
            </a:r>
          </a:p>
          <a:p>
            <a:pPr algn="justLow"/>
            <a:r>
              <a:rPr lang="ar-IQ" sz="2400" b="1" dirty="0">
                <a:solidFill>
                  <a:schemeClr val="tx1"/>
                </a:solidFill>
              </a:rPr>
              <a:t>أن مشكلة رسوب التلميذ في صفه وإعادة الدوام في </a:t>
            </a:r>
            <a:r>
              <a:rPr lang="ar-IQ" sz="2400" b="1" dirty="0" smtClean="0">
                <a:solidFill>
                  <a:schemeClr val="tx1"/>
                </a:solidFill>
              </a:rPr>
              <a:t>ذلك الصف </a:t>
            </a:r>
            <a:r>
              <a:rPr lang="ar-IQ" sz="2400" b="1" dirty="0">
                <a:solidFill>
                  <a:schemeClr val="tx1"/>
                </a:solidFill>
              </a:rPr>
              <a:t>نفسه من المشكلات التربوية التي شغلت بال رجال التربية، وعظمة هذه المشكلة تكمن في آثارها السلبية على مستقبل التلاميذ وأسرتهم ومجتمعهم، فضلا عن أن ظاهرة الرسوب تؤدي إلى هدر </a:t>
            </a:r>
            <a:r>
              <a:rPr lang="ar-IQ" sz="2400" b="1" dirty="0" smtClean="0">
                <a:solidFill>
                  <a:schemeClr val="tx1"/>
                </a:solidFill>
              </a:rPr>
              <a:t>كبير </a:t>
            </a:r>
            <a:r>
              <a:rPr lang="ar-IQ" sz="2400" b="1" dirty="0">
                <a:solidFill>
                  <a:schemeClr val="tx1"/>
                </a:solidFill>
              </a:rPr>
              <a:t>في العملية التربوية التعليمية لان الدولة تصرف مبالغ </a:t>
            </a:r>
            <a:r>
              <a:rPr lang="ar-IQ" sz="2400" b="1" dirty="0" smtClean="0">
                <a:solidFill>
                  <a:schemeClr val="tx1"/>
                </a:solidFill>
              </a:rPr>
              <a:t>طائلة على </a:t>
            </a:r>
            <a:r>
              <a:rPr lang="ar-IQ" sz="2400" b="1" dirty="0">
                <a:solidFill>
                  <a:schemeClr val="tx1"/>
                </a:solidFill>
              </a:rPr>
              <a:t>كل تلميذ</a:t>
            </a:r>
            <a:r>
              <a:rPr lang="ar-IQ" sz="2400" b="1" dirty="0" smtClean="0">
                <a:solidFill>
                  <a:schemeClr val="tx1"/>
                </a:solidFill>
              </a:rPr>
              <a:t>.</a:t>
            </a:r>
          </a:p>
          <a:p>
            <a:pPr algn="justLow"/>
            <a:r>
              <a:rPr lang="ar-IQ" sz="2400" b="1" dirty="0" smtClean="0">
                <a:solidFill>
                  <a:schemeClr val="tx1"/>
                </a:solidFill>
              </a:rPr>
              <a:t>أن </a:t>
            </a:r>
            <a:r>
              <a:rPr lang="ar-IQ" sz="2400" b="1" dirty="0">
                <a:solidFill>
                  <a:schemeClr val="tx1"/>
                </a:solidFill>
              </a:rPr>
              <a:t>لظاهرة رسوب التلاميذ في المدرسة الابتدائية لم تكن عشوائية بل لها أسباب عديدة منها : </a:t>
            </a:r>
            <a:endParaRPr lang="ar-IQ" sz="2400" b="1" dirty="0" smtClean="0">
              <a:solidFill>
                <a:schemeClr val="tx1"/>
              </a:solidFill>
            </a:endParaRPr>
          </a:p>
          <a:p>
            <a:pPr algn="justLow"/>
            <a:r>
              <a:rPr lang="ar-IQ" sz="2400" b="1" dirty="0" smtClean="0">
                <a:solidFill>
                  <a:schemeClr val="tx1"/>
                </a:solidFill>
              </a:rPr>
              <a:t>أ</a:t>
            </a:r>
            <a:r>
              <a:rPr lang="ar-IQ" sz="2400" b="1" dirty="0">
                <a:solidFill>
                  <a:schemeClr val="tx1"/>
                </a:solidFill>
              </a:rPr>
              <a:t>. عوامل شخصية تعود إلى التلميذ قد تكون نفسية أو صحية </a:t>
            </a:r>
            <a:r>
              <a:rPr lang="ar-IQ" sz="2400" b="1" dirty="0" smtClean="0">
                <a:solidFill>
                  <a:schemeClr val="tx1"/>
                </a:solidFill>
              </a:rPr>
              <a:t>أو اجتماعية.</a:t>
            </a:r>
          </a:p>
          <a:p>
            <a:pPr algn="justLow"/>
            <a:r>
              <a:rPr lang="ar-IQ" sz="2400" b="1" dirty="0" smtClean="0">
                <a:solidFill>
                  <a:schemeClr val="tx1"/>
                </a:solidFill>
              </a:rPr>
              <a:t>ب - ظروف </a:t>
            </a:r>
            <a:r>
              <a:rPr lang="ar-IQ" sz="2400" b="1" dirty="0">
                <a:solidFill>
                  <a:schemeClr val="tx1"/>
                </a:solidFill>
              </a:rPr>
              <a:t>الأسرة المالية والاجتماعية قد لا يسمح للأسرة من </a:t>
            </a:r>
            <a:r>
              <a:rPr lang="ar-IQ" sz="2400" b="1" dirty="0" smtClean="0">
                <a:solidFill>
                  <a:schemeClr val="tx1"/>
                </a:solidFill>
              </a:rPr>
              <a:t>مساعدة التلميذ.</a:t>
            </a:r>
          </a:p>
          <a:p>
            <a:pPr algn="justLow"/>
            <a:r>
              <a:rPr lang="ar-IQ" sz="2400" b="1" dirty="0" smtClean="0">
                <a:solidFill>
                  <a:schemeClr val="tx1"/>
                </a:solidFill>
              </a:rPr>
              <a:t>ج</a:t>
            </a:r>
            <a:r>
              <a:rPr lang="ar-IQ" sz="2400" b="1" dirty="0">
                <a:solidFill>
                  <a:schemeClr val="tx1"/>
                </a:solidFill>
              </a:rPr>
              <a:t>. ضعف قدرة التلميذ من التكيف مع جو المدرسة</a:t>
            </a:r>
            <a:r>
              <a:rPr lang="ar-IQ" sz="2400" b="1" dirty="0" smtClean="0">
                <a:solidFill>
                  <a:schemeClr val="tx1"/>
                </a:solidFill>
              </a:rPr>
              <a:t>.</a:t>
            </a:r>
          </a:p>
          <a:p>
            <a:pPr algn="justLow"/>
            <a:r>
              <a:rPr lang="ar-IQ" sz="2400" b="1" dirty="0" smtClean="0">
                <a:solidFill>
                  <a:schemeClr val="tx1"/>
                </a:solidFill>
              </a:rPr>
              <a:t>د</a:t>
            </a:r>
            <a:r>
              <a:rPr lang="ar-IQ" sz="2400" b="1" dirty="0">
                <a:solidFill>
                  <a:schemeClr val="tx1"/>
                </a:solidFill>
              </a:rPr>
              <a:t>. عدم ملاءمة بعض المواد لقدرة التلميذ وميوله</a:t>
            </a:r>
            <a:r>
              <a:rPr lang="ar-IQ" sz="2400" b="1" dirty="0" smtClean="0">
                <a:solidFill>
                  <a:schemeClr val="tx1"/>
                </a:solidFill>
              </a:rPr>
              <a:t>.</a:t>
            </a:r>
          </a:p>
          <a:p>
            <a:pPr algn="justLow"/>
            <a:r>
              <a:rPr lang="ar-IQ" sz="2400" b="1" dirty="0" smtClean="0">
                <a:solidFill>
                  <a:schemeClr val="tx1"/>
                </a:solidFill>
              </a:rPr>
              <a:t>هـ</a:t>
            </a:r>
            <a:r>
              <a:rPr lang="ar-IQ" sz="2400" b="1" dirty="0">
                <a:solidFill>
                  <a:schemeClr val="tx1"/>
                </a:solidFill>
              </a:rPr>
              <a:t>. ازدحام التلاميذ في الصف الواحد يسبب الرسوب. </a:t>
            </a:r>
            <a:endParaRPr lang="ar-IQ" sz="2400" b="1" dirty="0" smtClean="0">
              <a:solidFill>
                <a:schemeClr val="tx1"/>
              </a:solidFill>
            </a:endParaRPr>
          </a:p>
        </p:txBody>
      </p:sp>
    </p:spTree>
    <p:extLst>
      <p:ext uri="{BB962C8B-B14F-4D97-AF65-F5344CB8AC3E}">
        <p14:creationId xmlns:p14="http://schemas.microsoft.com/office/powerpoint/2010/main" val="26909841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وان فرعي 2"/>
          <p:cNvSpPr>
            <a:spLocks noGrp="1"/>
          </p:cNvSpPr>
          <p:nvPr>
            <p:ph type="subTitle" idx="1"/>
          </p:nvPr>
        </p:nvSpPr>
        <p:spPr>
          <a:xfrm>
            <a:off x="228600" y="228600"/>
            <a:ext cx="8686800" cy="4953000"/>
          </a:xfrm>
        </p:spPr>
        <p:txBody>
          <a:bodyPr>
            <a:noAutofit/>
          </a:bodyPr>
          <a:lstStyle/>
          <a:p>
            <a:pPr algn="justLow"/>
            <a:r>
              <a:rPr lang="ar-IQ" sz="3200" b="1" dirty="0" smtClean="0">
                <a:solidFill>
                  <a:schemeClr val="tx1"/>
                </a:solidFill>
              </a:rPr>
              <a:t>و</a:t>
            </a:r>
            <a:r>
              <a:rPr lang="ar-SA" sz="3200" b="1" dirty="0" smtClean="0">
                <a:solidFill>
                  <a:schemeClr val="tx1"/>
                </a:solidFill>
              </a:rPr>
              <a:t>لخطورة </a:t>
            </a:r>
            <a:r>
              <a:rPr lang="ar-SA" sz="3200" b="1" dirty="0">
                <a:solidFill>
                  <a:schemeClr val="tx1"/>
                </a:solidFill>
              </a:rPr>
              <a:t>هذه الظاهرة السلبية أكد نظام المدرسة الابتدائية سنة (۱۹۷۰) على دراسة أسباب ظاهرة الرسوب وإيجاد الحلول المناسبة لها، ومساعدة المتخلفين في مواصلة دراستهم. فضلا عن عمل الوزارة الدؤوب على معالجة هذه المشكلة، من خلال رفع كفاية العملية التعليمية، والتأكيد على مراعاة الفروق الفردية بين التلاميذ ووضع اليد على الصعوبات التي تواجههم، فضلا عن قيام وزارة التربية على إقامة دورات للتلاميذ، وتقديم دروس التلفاز واعداد دورات تربوية للمعلمين، والتطوير المستمر </a:t>
            </a:r>
            <a:r>
              <a:rPr lang="ar-SA" sz="3200" b="1" dirty="0" smtClean="0">
                <a:solidFill>
                  <a:schemeClr val="tx1"/>
                </a:solidFill>
              </a:rPr>
              <a:t>للمناهج</a:t>
            </a:r>
            <a:r>
              <a:rPr lang="ar-IQ" sz="3200" b="1" dirty="0">
                <a:solidFill>
                  <a:schemeClr val="tx1"/>
                </a:solidFill>
              </a:rPr>
              <a:t> الدراسية والوسائل التعليمية وإيجاد تفسير في وسائل التقويم.</a:t>
            </a:r>
            <a:endParaRPr lang="ar-SA" sz="3200" b="1" dirty="0">
              <a:solidFill>
                <a:schemeClr val="tx1"/>
              </a:solidFill>
            </a:endParaRPr>
          </a:p>
        </p:txBody>
      </p:sp>
    </p:spTree>
    <p:extLst>
      <p:ext uri="{BB962C8B-B14F-4D97-AF65-F5344CB8AC3E}">
        <p14:creationId xmlns:p14="http://schemas.microsoft.com/office/powerpoint/2010/main" val="888414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وان فرعي 2"/>
          <p:cNvSpPr>
            <a:spLocks noGrp="1"/>
          </p:cNvSpPr>
          <p:nvPr>
            <p:ph type="subTitle" idx="1"/>
          </p:nvPr>
        </p:nvSpPr>
        <p:spPr>
          <a:xfrm>
            <a:off x="76200" y="0"/>
            <a:ext cx="8991600" cy="5105400"/>
          </a:xfrm>
        </p:spPr>
        <p:txBody>
          <a:bodyPr>
            <a:noAutofit/>
          </a:bodyPr>
          <a:lstStyle/>
          <a:p>
            <a:pPr algn="justLow"/>
            <a:r>
              <a:rPr lang="ar-IQ" sz="2800" b="1" dirty="0" smtClean="0">
                <a:solidFill>
                  <a:schemeClr val="tx1"/>
                </a:solidFill>
              </a:rPr>
              <a:t>2ـ التسرب: </a:t>
            </a:r>
          </a:p>
          <a:p>
            <a:pPr algn="justLow"/>
            <a:r>
              <a:rPr lang="ar-IQ" sz="2800" b="1" dirty="0" smtClean="0">
                <a:solidFill>
                  <a:schemeClr val="tx1"/>
                </a:solidFill>
              </a:rPr>
              <a:t>م</a:t>
            </a:r>
            <a:r>
              <a:rPr lang="ar-SA" sz="2800" b="1" dirty="0" smtClean="0">
                <a:solidFill>
                  <a:schemeClr val="tx1"/>
                </a:solidFill>
              </a:rPr>
              <a:t>ن </a:t>
            </a:r>
            <a:r>
              <a:rPr lang="ar-SA" sz="2800" b="1" dirty="0">
                <a:solidFill>
                  <a:schemeClr val="tx1"/>
                </a:solidFill>
              </a:rPr>
              <a:t>الظواهر السلبية في العملية التربوية التعليمية ترك التلاميذ الدراسة قبل اكمال الدراسة في المرحلة الابتدائية، وان ترك المدرسة يعني أن التلميذ لم ينتفع من </a:t>
            </a:r>
            <a:r>
              <a:rPr lang="ar-SA" sz="2800" b="1" dirty="0" smtClean="0">
                <a:solidFill>
                  <a:schemeClr val="tx1"/>
                </a:solidFill>
              </a:rPr>
              <a:t>المع</a:t>
            </a:r>
            <a:r>
              <a:rPr lang="ar-IQ" sz="2800" b="1" dirty="0" smtClean="0">
                <a:solidFill>
                  <a:schemeClr val="tx1"/>
                </a:solidFill>
              </a:rPr>
              <a:t>ا</a:t>
            </a:r>
            <a:r>
              <a:rPr lang="ar-SA" sz="2800" b="1" dirty="0" smtClean="0">
                <a:solidFill>
                  <a:schemeClr val="tx1"/>
                </a:solidFill>
              </a:rPr>
              <a:t>رف </a:t>
            </a:r>
            <a:r>
              <a:rPr lang="ar-SA" sz="2800" b="1" dirty="0">
                <a:solidFill>
                  <a:schemeClr val="tx1"/>
                </a:solidFill>
              </a:rPr>
              <a:t>والعلوم والخبرات والمهارات التي يفترض أن ينتفع بها خلال المدرسة الابتدائية. ولم يكن أمر التسرب مقصورا على قلة اكتساب التلاميذ المعلومات بل له خطورته على النواحي الجسمية والعقلية والاجتماعية والوجدانية فضلا عن آثار التسرب السلبية في نمو شخصية التلميذ وقدرته على تواصل الحياة، لان المدرسة لا تنحصر في الجوانب العلمية، بل عملية شاملة لجمع </a:t>
            </a:r>
            <a:r>
              <a:rPr lang="ar-SA" sz="2800" b="1" dirty="0" smtClean="0">
                <a:solidFill>
                  <a:schemeClr val="tx1"/>
                </a:solidFill>
              </a:rPr>
              <a:t>عناصر</a:t>
            </a:r>
            <a:r>
              <a:rPr lang="ar-IQ" sz="2800" b="1" dirty="0" smtClean="0">
                <a:solidFill>
                  <a:schemeClr val="tx1"/>
                </a:solidFill>
              </a:rPr>
              <a:t> </a:t>
            </a:r>
            <a:r>
              <a:rPr lang="ar-SA" sz="2800" b="1" dirty="0" smtClean="0">
                <a:solidFill>
                  <a:schemeClr val="tx1"/>
                </a:solidFill>
              </a:rPr>
              <a:t>المتعلم.</a:t>
            </a:r>
            <a:endParaRPr lang="ar-IQ" sz="2800" b="1" dirty="0" smtClean="0">
              <a:solidFill>
                <a:schemeClr val="tx1"/>
              </a:solidFill>
            </a:endParaRPr>
          </a:p>
          <a:p>
            <a:pPr algn="justLow"/>
            <a:r>
              <a:rPr lang="ar-IQ" sz="2800" b="1" dirty="0" smtClean="0">
                <a:solidFill>
                  <a:schemeClr val="tx1"/>
                </a:solidFill>
              </a:rPr>
              <a:t>وان ت</a:t>
            </a:r>
            <a:r>
              <a:rPr lang="ar-SA" sz="2800" b="1" dirty="0" smtClean="0">
                <a:solidFill>
                  <a:schemeClr val="tx1"/>
                </a:solidFill>
              </a:rPr>
              <a:t>رك </a:t>
            </a:r>
            <a:r>
              <a:rPr lang="ar-SA" sz="2800" b="1" dirty="0">
                <a:solidFill>
                  <a:schemeClr val="tx1"/>
                </a:solidFill>
              </a:rPr>
              <a:t>التلميذ المدرسة يؤدي إلى ضياعه </a:t>
            </a:r>
            <a:r>
              <a:rPr lang="ar-SA" sz="2800" b="1" dirty="0" smtClean="0">
                <a:solidFill>
                  <a:schemeClr val="tx1"/>
                </a:solidFill>
              </a:rPr>
              <a:t>و</a:t>
            </a:r>
            <a:r>
              <a:rPr lang="ar-IQ" sz="2800" b="1" dirty="0" smtClean="0">
                <a:solidFill>
                  <a:schemeClr val="tx1"/>
                </a:solidFill>
              </a:rPr>
              <a:t>ي</a:t>
            </a:r>
            <a:r>
              <a:rPr lang="ar-SA" sz="2800" b="1" dirty="0" smtClean="0">
                <a:solidFill>
                  <a:schemeClr val="tx1"/>
                </a:solidFill>
              </a:rPr>
              <a:t>عد </a:t>
            </a:r>
            <a:r>
              <a:rPr lang="ar-SA" sz="2800" b="1" dirty="0">
                <a:solidFill>
                  <a:schemeClr val="tx1"/>
                </a:solidFill>
              </a:rPr>
              <a:t>خسارة كبيرة للنظام التربوي التعليمي ، فضلا عن أن مشكلة التسرب تعطل مشاركة التلميذ الفعالة في المجتمع واهدارا كبيرا في الجانب الاقتصادي للدولة. </a:t>
            </a:r>
            <a:endParaRPr lang="ar-SA" sz="2800" b="1" dirty="0">
              <a:solidFill>
                <a:schemeClr val="tx1"/>
              </a:solidFill>
            </a:endParaRPr>
          </a:p>
        </p:txBody>
      </p:sp>
    </p:spTree>
    <p:extLst>
      <p:ext uri="{BB962C8B-B14F-4D97-AF65-F5344CB8AC3E}">
        <p14:creationId xmlns:p14="http://schemas.microsoft.com/office/powerpoint/2010/main" val="285889086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وان فرعي 2"/>
          <p:cNvSpPr>
            <a:spLocks noGrp="1"/>
          </p:cNvSpPr>
          <p:nvPr>
            <p:ph type="subTitle" idx="1"/>
          </p:nvPr>
        </p:nvSpPr>
        <p:spPr>
          <a:xfrm>
            <a:off x="381000" y="152400"/>
            <a:ext cx="8534400" cy="4800600"/>
          </a:xfrm>
        </p:spPr>
        <p:txBody>
          <a:bodyPr>
            <a:normAutofit fontScale="92500" lnSpcReduction="20000"/>
          </a:bodyPr>
          <a:lstStyle/>
          <a:p>
            <a:pPr algn="justLow"/>
            <a:r>
              <a:rPr lang="ar-SA" sz="2800" b="1" dirty="0">
                <a:solidFill>
                  <a:schemeClr val="tx1"/>
                </a:solidFill>
              </a:rPr>
              <a:t>وتعد ظاهرة</a:t>
            </a:r>
            <a:r>
              <a:rPr lang="ar-IQ" sz="2800" b="1" dirty="0">
                <a:solidFill>
                  <a:schemeClr val="tx1"/>
                </a:solidFill>
              </a:rPr>
              <a:t> </a:t>
            </a:r>
            <a:r>
              <a:rPr lang="ar-SA" sz="2800" b="1" dirty="0">
                <a:solidFill>
                  <a:schemeClr val="tx1"/>
                </a:solidFill>
              </a:rPr>
              <a:t>والتسرب من الظواهر الاجتماعية والاقتصادية لها أسباب منها </a:t>
            </a:r>
            <a:r>
              <a:rPr lang="ar-SA" sz="2800" b="1" dirty="0" smtClean="0">
                <a:solidFill>
                  <a:schemeClr val="tx1"/>
                </a:solidFill>
              </a:rPr>
              <a:t>:</a:t>
            </a:r>
            <a:endParaRPr lang="ar-IQ" sz="2800" b="1" dirty="0" smtClean="0">
              <a:solidFill>
                <a:schemeClr val="tx1"/>
              </a:solidFill>
            </a:endParaRPr>
          </a:p>
          <a:p>
            <a:pPr algn="justLow"/>
            <a:r>
              <a:rPr lang="ar-IQ" b="1" dirty="0" smtClean="0"/>
              <a:t>1 </a:t>
            </a:r>
            <a:r>
              <a:rPr lang="ar-SA" b="1" dirty="0" smtClean="0"/>
              <a:t>. </a:t>
            </a:r>
            <a:r>
              <a:rPr lang="ar-SA" b="1" dirty="0"/>
              <a:t>معاناة بعض التلاميذ من ضعف في القدرة العقلية مما يؤثر </a:t>
            </a:r>
            <a:r>
              <a:rPr lang="ar-SA" b="1" dirty="0" smtClean="0"/>
              <a:t>على</a:t>
            </a:r>
            <a:r>
              <a:rPr lang="ar-IQ" b="1" dirty="0" smtClean="0"/>
              <a:t> </a:t>
            </a:r>
            <a:r>
              <a:rPr lang="ar-SA" b="1" dirty="0" smtClean="0"/>
              <a:t>تحصيلهم الدراسي</a:t>
            </a:r>
            <a:r>
              <a:rPr lang="ar-IQ" b="1" dirty="0" smtClean="0"/>
              <a:t>. </a:t>
            </a:r>
          </a:p>
          <a:p>
            <a:pPr algn="justLow"/>
            <a:r>
              <a:rPr lang="ar-IQ" b="1" dirty="0" smtClean="0"/>
              <a:t>2ـ </a:t>
            </a:r>
            <a:r>
              <a:rPr lang="ar-SA" b="1" dirty="0" smtClean="0"/>
              <a:t>ضعف </a:t>
            </a:r>
            <a:r>
              <a:rPr lang="ar-SA" b="1" dirty="0"/>
              <a:t>قابلية التلاميذ على اكتساب الخبرات والمعلومات </a:t>
            </a:r>
            <a:r>
              <a:rPr lang="ar-SA" b="1" dirty="0" smtClean="0"/>
              <a:t>وفهم</a:t>
            </a:r>
            <a:r>
              <a:rPr lang="ar-IQ" b="1" dirty="0" smtClean="0"/>
              <a:t> </a:t>
            </a:r>
            <a:r>
              <a:rPr lang="ar-SA" b="1" dirty="0" smtClean="0"/>
              <a:t>الحقائق </a:t>
            </a:r>
            <a:r>
              <a:rPr lang="ar-SA" b="1" dirty="0"/>
              <a:t>العلمية</a:t>
            </a:r>
            <a:r>
              <a:rPr lang="ar-SA" b="1" dirty="0" smtClean="0"/>
              <a:t>.</a:t>
            </a:r>
            <a:endParaRPr lang="ar-IQ" b="1" dirty="0" smtClean="0"/>
          </a:p>
          <a:p>
            <a:pPr algn="justLow"/>
            <a:r>
              <a:rPr lang="ar-IQ" b="1" dirty="0" smtClean="0"/>
              <a:t>3ـ </a:t>
            </a:r>
            <a:r>
              <a:rPr lang="ar-SA" b="1" dirty="0" smtClean="0"/>
              <a:t>سوء </a:t>
            </a:r>
            <a:r>
              <a:rPr lang="ar-SA" b="1" dirty="0"/>
              <a:t>الجانب الصحي لدى بعض التلاميذ سبب ضعفا في </a:t>
            </a:r>
            <a:r>
              <a:rPr lang="ar-SA" b="1" dirty="0" smtClean="0"/>
              <a:t>المستوى</a:t>
            </a:r>
            <a:r>
              <a:rPr lang="ar-IQ" b="1" dirty="0" smtClean="0"/>
              <a:t> </a:t>
            </a:r>
            <a:r>
              <a:rPr lang="ar-SA" b="1" dirty="0" smtClean="0"/>
              <a:t>العلمي</a:t>
            </a:r>
            <a:r>
              <a:rPr lang="ar-SA" b="1" dirty="0"/>
              <a:t>، ويضعف من حيويتهم ونشاطهم. </a:t>
            </a:r>
            <a:endParaRPr lang="ar-IQ" b="1" dirty="0" smtClean="0"/>
          </a:p>
          <a:p>
            <a:pPr algn="justLow"/>
            <a:r>
              <a:rPr lang="ar-IQ" b="1" dirty="0" smtClean="0"/>
              <a:t>4</a:t>
            </a:r>
            <a:r>
              <a:rPr lang="ar-SA" b="1" dirty="0" smtClean="0"/>
              <a:t>. </a:t>
            </a:r>
            <a:r>
              <a:rPr lang="ar-SA" b="1" dirty="0"/>
              <a:t>ان كثرة الأمراض تعيق عملية الفهم والتركيز والانتباه وتحبط </a:t>
            </a:r>
            <a:r>
              <a:rPr lang="ar-SA" b="1" dirty="0" smtClean="0"/>
              <a:t>الهمم</a:t>
            </a:r>
            <a:r>
              <a:rPr lang="ar-IQ" b="1" dirty="0" smtClean="0"/>
              <a:t> </a:t>
            </a:r>
            <a:r>
              <a:rPr lang="ar-SA" b="1" dirty="0" smtClean="0"/>
              <a:t>وتقلل </a:t>
            </a:r>
            <a:r>
              <a:rPr lang="ar-SA" b="1" dirty="0"/>
              <a:t>من النشاط</a:t>
            </a:r>
            <a:r>
              <a:rPr lang="ar-SA" b="1" dirty="0" smtClean="0"/>
              <a:t>.</a:t>
            </a:r>
            <a:endParaRPr lang="ar-IQ" b="1" dirty="0" smtClean="0"/>
          </a:p>
          <a:p>
            <a:pPr algn="justLow"/>
            <a:r>
              <a:rPr lang="ar-IQ" b="1" dirty="0" smtClean="0"/>
              <a:t>5ـ </a:t>
            </a:r>
            <a:r>
              <a:rPr lang="ar-SA" b="1" dirty="0" smtClean="0"/>
              <a:t>تنقل </a:t>
            </a:r>
            <a:r>
              <a:rPr lang="ar-SA" b="1" dirty="0"/>
              <a:t>التلميذ من مدرسة إلى أخرى يكون سببا في ضعف المستوى العلمي، لأن الأمر يتطلب من التلميذ التكيف مع جو </a:t>
            </a:r>
            <a:r>
              <a:rPr lang="ar-SA" b="1" dirty="0" smtClean="0"/>
              <a:t>المدرسة</a:t>
            </a:r>
            <a:r>
              <a:rPr lang="ar-IQ" b="1" dirty="0" smtClean="0"/>
              <a:t> </a:t>
            </a:r>
            <a:r>
              <a:rPr lang="ar-SA" b="1" dirty="0" smtClean="0"/>
              <a:t>وطبيعة </a:t>
            </a:r>
            <a:r>
              <a:rPr lang="ar-SA" b="1" dirty="0"/>
              <a:t>التلاميذ والانسجام مع طريقة المعلم</a:t>
            </a:r>
            <a:r>
              <a:rPr lang="ar-SA" b="1" dirty="0" smtClean="0"/>
              <a:t>.</a:t>
            </a:r>
            <a:endParaRPr lang="ar-IQ" b="1" dirty="0" smtClean="0"/>
          </a:p>
          <a:p>
            <a:pPr algn="justLow"/>
            <a:r>
              <a:rPr lang="ar-IQ" b="1" dirty="0" smtClean="0"/>
              <a:t>6ـ </a:t>
            </a:r>
            <a:r>
              <a:rPr lang="ar-SA" b="1" dirty="0" smtClean="0"/>
              <a:t>كثرة </a:t>
            </a:r>
            <a:r>
              <a:rPr lang="ar-SA" b="1" dirty="0"/>
              <a:t>تغيب التلميذ لأي سبب يضعف المستوى العلمي لدى التلميذ، وذلك من خلال حرمانه من المحاضرة وتوجيه المعلم فيصبح </a:t>
            </a:r>
            <a:r>
              <a:rPr lang="ar-SA" b="1" dirty="0" smtClean="0"/>
              <a:t>غير</a:t>
            </a:r>
            <a:r>
              <a:rPr lang="ar-IQ" b="1" dirty="0" smtClean="0"/>
              <a:t> </a:t>
            </a:r>
            <a:r>
              <a:rPr lang="ar-SA" b="1" dirty="0" smtClean="0"/>
              <a:t>قادر</a:t>
            </a:r>
            <a:r>
              <a:rPr lang="ar-IQ" b="1" dirty="0" smtClean="0"/>
              <a:t> </a:t>
            </a:r>
            <a:r>
              <a:rPr lang="ar-SA" b="1" dirty="0" smtClean="0"/>
              <a:t>على </a:t>
            </a:r>
            <a:r>
              <a:rPr lang="ar-SA" b="1" dirty="0"/>
              <a:t>مواكبة المعلم.</a:t>
            </a:r>
            <a:endParaRPr lang="ar-SA" b="1" dirty="0"/>
          </a:p>
        </p:txBody>
      </p:sp>
    </p:spTree>
    <p:extLst>
      <p:ext uri="{BB962C8B-B14F-4D97-AF65-F5344CB8AC3E}">
        <p14:creationId xmlns:p14="http://schemas.microsoft.com/office/powerpoint/2010/main" val="388374588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ملتقى">
  <a:themeElements>
    <a:clrScheme name="ملتقى">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ملتقى">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ملتقى">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149</TotalTime>
  <Words>836</Words>
  <Application>Microsoft Office PowerPoint</Application>
  <PresentationFormat>عرض على الشاشة (3:4)‏</PresentationFormat>
  <Paragraphs>33</Paragraphs>
  <Slides>8</Slides>
  <Notes>0</Notes>
  <HiddenSlides>0</HiddenSlides>
  <MMClips>0</MMClips>
  <ScaleCrop>false</ScaleCrop>
  <HeadingPairs>
    <vt:vector size="4" baseType="variant">
      <vt:variant>
        <vt:lpstr>نسق</vt:lpstr>
      </vt:variant>
      <vt:variant>
        <vt:i4>1</vt:i4>
      </vt:variant>
      <vt:variant>
        <vt:lpstr>عناوين الشرائح</vt:lpstr>
      </vt:variant>
      <vt:variant>
        <vt:i4>8</vt:i4>
      </vt:variant>
    </vt:vector>
  </HeadingPairs>
  <TitlesOfParts>
    <vt:vector size="9" baseType="lpstr">
      <vt:lpstr>ملتقى</vt:lpstr>
      <vt:lpstr>عرض تقديمي في PowerPoint</vt:lpstr>
      <vt:lpstr>عرض تقديمي في PowerPoint</vt:lpstr>
      <vt:lpstr>مبررات التعليم الأساس:</vt:lpstr>
      <vt:lpstr>مشكلات التعليم الابتدائي:</vt:lpstr>
      <vt:lpstr>عرض تقديمي في PowerPoint</vt:lpstr>
      <vt:lpstr>عرض تقديمي في PowerPoint</vt:lpstr>
      <vt:lpstr>عرض تقديمي في PowerPoint</vt:lpstr>
      <vt:lpstr>عرض تقديمي في PowerPoint</vt:lpstr>
    </vt:vector>
  </TitlesOfParts>
  <Company>Microsoft (C)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أساسيات علم النفس  المحاضرة الأولى/ نظرة تاريخية عن علم النفس ومعرفه مفهوم علم النفس وأهدافه</dc:title>
  <dc:creator>KM</dc:creator>
  <cp:lastModifiedBy>KM</cp:lastModifiedBy>
  <cp:revision>24</cp:revision>
  <dcterms:created xsi:type="dcterms:W3CDTF">2023-11-14T17:55:11Z</dcterms:created>
  <dcterms:modified xsi:type="dcterms:W3CDTF">2024-05-21T16:03:08Z</dcterms:modified>
</cp:coreProperties>
</file>