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8"/>
  </p:notesMasterIdLst>
  <p:sldIdLst>
    <p:sldId id="256" r:id="rId2"/>
    <p:sldId id="257" r:id="rId3"/>
    <p:sldId id="258" r:id="rId4"/>
    <p:sldId id="259" r:id="rId5"/>
    <p:sldId id="261" r:id="rId6"/>
    <p:sldId id="262"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4" d="100"/>
          <a:sy n="94" d="100"/>
        </p:scale>
        <p:origin x="-78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14/11/1445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14/11/1445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14/11/1445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5334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smtClean="0">
                <a:solidFill>
                  <a:srgbClr val="FF0000"/>
                </a:solidFill>
                <a:cs typeface="AF_Jeddah" pitchFamily="2" charset="-78"/>
              </a:rPr>
              <a:t>التعليم الأساس</a:t>
            </a:r>
            <a:br>
              <a:rPr lang="ar-IQ" dirty="0" smtClean="0">
                <a:solidFill>
                  <a:srgbClr val="FF0000"/>
                </a:solidFill>
                <a:cs typeface="AF_Jeddah" pitchFamily="2" charset="-78"/>
              </a:rPr>
            </a:br>
            <a:r>
              <a:rPr lang="ar-IQ">
                <a:solidFill>
                  <a:schemeClr val="accent4">
                    <a:lumMod val="50000"/>
                  </a:schemeClr>
                </a:solidFill>
              </a:rPr>
              <a:t>المحاضرة </a:t>
            </a:r>
            <a:r>
              <a:rPr lang="ar-IQ" smtClean="0">
                <a:solidFill>
                  <a:schemeClr val="accent4">
                    <a:lumMod val="50000"/>
                  </a:schemeClr>
                </a:solidFill>
              </a:rPr>
              <a:t>الرابعة</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rPr>
              <a:t>التعليم الأساس في المغرب العربي</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381000"/>
            <a:ext cx="8534400" cy="4724400"/>
          </a:xfrm>
        </p:spPr>
        <p:txBody>
          <a:bodyPr>
            <a:noAutofit/>
          </a:bodyPr>
          <a:lstStyle/>
          <a:p>
            <a:pPr algn="justLow"/>
            <a:r>
              <a:rPr lang="ar-IQ" sz="2800" b="1" dirty="0" smtClean="0">
                <a:solidFill>
                  <a:schemeClr val="tx1"/>
                </a:solidFill>
              </a:rPr>
              <a:t>ب</a:t>
            </a:r>
            <a:r>
              <a:rPr lang="ar-SA" sz="2800" b="1" dirty="0" smtClean="0">
                <a:solidFill>
                  <a:schemeClr val="tx1"/>
                </a:solidFill>
              </a:rPr>
              <a:t>عد </a:t>
            </a:r>
            <a:r>
              <a:rPr lang="ar-SA" sz="2800" b="1" dirty="0">
                <a:solidFill>
                  <a:schemeClr val="tx1"/>
                </a:solidFill>
              </a:rPr>
              <a:t>فصل القطر العربي المغربي استقلاله سنة ١٩٥٦ بذلت الحكومة اهتماماً كبيراً بالتربية والتعليم، وما زالت الجهود الكبيرة في استمرار وعطاء رغم الصعوبات الاقتصادية التي عانى منها القطر المغربي الشقيق، إذ خصصت الدولة نسبة %٢٦.٣ من الميزانية العامة للعملية التربوية التعليمية، وفي عام (۲۰۰۰) بلغت النسبة (٥.٥٪) من </a:t>
            </a:r>
            <a:r>
              <a:rPr lang="ar-SA" sz="2800" b="1" dirty="0" smtClean="0">
                <a:solidFill>
                  <a:schemeClr val="tx1"/>
                </a:solidFill>
              </a:rPr>
              <a:t>النتاج</a:t>
            </a:r>
            <a:r>
              <a:rPr lang="ar-IQ" sz="2800" b="1" dirty="0" smtClean="0">
                <a:solidFill>
                  <a:schemeClr val="tx1"/>
                </a:solidFill>
              </a:rPr>
              <a:t> </a:t>
            </a:r>
            <a:r>
              <a:rPr lang="ar-SA" sz="2800" b="1" dirty="0" smtClean="0">
                <a:solidFill>
                  <a:schemeClr val="tx1"/>
                </a:solidFill>
              </a:rPr>
              <a:t>المحلي </a:t>
            </a:r>
            <a:r>
              <a:rPr lang="ar-SA" sz="2800" b="1" dirty="0">
                <a:solidFill>
                  <a:schemeClr val="tx1"/>
                </a:solidFill>
              </a:rPr>
              <a:t>الإجمالي. بذل النظام الحاكم في المغرب جهوداً كبيرة من أجل تقليص الفوارق الإقليمية، وضمان نشر التعليم، وفي عام (١٩٦) أصبح التعليم في القطر المغربي إلزامياً للبنين والبنات الذين تتراوح أعمارهم بين (۷-۱۳) سنة.</a:t>
            </a: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أقسام التعليم:</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228600" y="1219200"/>
            <a:ext cx="8763000" cy="3962400"/>
          </a:xfrm>
        </p:spPr>
        <p:txBody>
          <a:bodyPr>
            <a:noAutofit/>
          </a:bodyPr>
          <a:lstStyle/>
          <a:p>
            <a:pPr algn="justLow"/>
            <a:r>
              <a:rPr lang="ar-IQ" sz="2200" b="1" dirty="0" smtClean="0">
                <a:solidFill>
                  <a:schemeClr val="tx1"/>
                </a:solidFill>
              </a:rPr>
              <a:t>ي</a:t>
            </a:r>
            <a:r>
              <a:rPr lang="ar-SA" sz="2200" b="1" dirty="0" smtClean="0">
                <a:solidFill>
                  <a:schemeClr val="tx1"/>
                </a:solidFill>
              </a:rPr>
              <a:t>نقسم </a:t>
            </a:r>
            <a:r>
              <a:rPr lang="ar-SA" sz="2200" b="1" dirty="0">
                <a:solidFill>
                  <a:schemeClr val="tx1"/>
                </a:solidFill>
              </a:rPr>
              <a:t>التعليم في المغرب العربي ثلاث مراحل</a:t>
            </a:r>
            <a:r>
              <a:rPr lang="ar-SA" sz="2200" b="1" dirty="0" smtClean="0">
                <a:solidFill>
                  <a:schemeClr val="tx1"/>
                </a:solidFill>
              </a:rPr>
              <a:t>:</a:t>
            </a:r>
            <a:endParaRPr lang="ar-IQ" sz="2200" b="1" dirty="0" smtClean="0">
              <a:solidFill>
                <a:schemeClr val="tx1"/>
              </a:solidFill>
            </a:endParaRPr>
          </a:p>
          <a:p>
            <a:pPr algn="justLow"/>
            <a:r>
              <a:rPr lang="ar-SA" sz="2200" b="1" dirty="0" smtClean="0">
                <a:solidFill>
                  <a:schemeClr val="tx1"/>
                </a:solidFill>
              </a:rPr>
              <a:t>أولاً</a:t>
            </a:r>
            <a:r>
              <a:rPr lang="ar-SA" sz="2200" b="1" dirty="0">
                <a:solidFill>
                  <a:schemeClr val="tx1"/>
                </a:solidFill>
              </a:rPr>
              <a:t>: المرحلة الابتدائية وتتكون من ست سنوات دراسية إجبارية</a:t>
            </a:r>
            <a:r>
              <a:rPr lang="ar-SA" sz="2200" b="1" dirty="0" smtClean="0">
                <a:solidFill>
                  <a:schemeClr val="tx1"/>
                </a:solidFill>
              </a:rPr>
              <a:t>.</a:t>
            </a:r>
            <a:endParaRPr lang="ar-IQ" sz="2200" b="1" dirty="0" smtClean="0">
              <a:solidFill>
                <a:schemeClr val="tx1"/>
              </a:solidFill>
            </a:endParaRPr>
          </a:p>
          <a:p>
            <a:pPr algn="justLow"/>
            <a:r>
              <a:rPr lang="ar-SA" sz="2200" b="1" dirty="0" smtClean="0">
                <a:solidFill>
                  <a:schemeClr val="tx1"/>
                </a:solidFill>
              </a:rPr>
              <a:t>ثانياً</a:t>
            </a:r>
            <a:r>
              <a:rPr lang="ar-SA" sz="2200" b="1" dirty="0">
                <a:solidFill>
                  <a:schemeClr val="tx1"/>
                </a:solidFill>
              </a:rPr>
              <a:t>: المرحلة الإعدادية: وتتكون من ثلاث سنوات دراسية (إجبارية</a:t>
            </a:r>
            <a:r>
              <a:rPr lang="ar-SA" sz="2200" b="1" dirty="0" smtClean="0">
                <a:solidFill>
                  <a:schemeClr val="tx1"/>
                </a:solidFill>
              </a:rPr>
              <a:t>).</a:t>
            </a:r>
            <a:endParaRPr lang="ar-IQ" sz="2200" b="1" dirty="0" smtClean="0">
              <a:solidFill>
                <a:schemeClr val="tx1"/>
              </a:solidFill>
            </a:endParaRPr>
          </a:p>
          <a:p>
            <a:pPr algn="justLow"/>
            <a:r>
              <a:rPr lang="ar-SA" sz="2200" b="1" dirty="0" smtClean="0">
                <a:solidFill>
                  <a:schemeClr val="tx1"/>
                </a:solidFill>
              </a:rPr>
              <a:t>ثالثاً </a:t>
            </a:r>
            <a:r>
              <a:rPr lang="ar-SA" sz="2200" b="1" dirty="0">
                <a:solidFill>
                  <a:schemeClr val="tx1"/>
                </a:solidFill>
              </a:rPr>
              <a:t>: المرحلة الثانوية ويتكون من ثلاث مراحل دراسية</a:t>
            </a:r>
            <a:r>
              <a:rPr lang="ar-SA" sz="2200" b="1" dirty="0" smtClean="0">
                <a:solidFill>
                  <a:schemeClr val="tx1"/>
                </a:solidFill>
              </a:rPr>
              <a:t>.</a:t>
            </a:r>
            <a:endParaRPr lang="ar-IQ" sz="2200" b="1" dirty="0" smtClean="0">
              <a:solidFill>
                <a:schemeClr val="tx1"/>
              </a:solidFill>
            </a:endParaRPr>
          </a:p>
          <a:p>
            <a:pPr algn="justLow"/>
            <a:r>
              <a:rPr lang="ar-SA" sz="2200" b="1" dirty="0" smtClean="0">
                <a:solidFill>
                  <a:schemeClr val="tx1"/>
                </a:solidFill>
              </a:rPr>
              <a:t>تتولى </a:t>
            </a:r>
            <a:r>
              <a:rPr lang="ar-SA" sz="2200" b="1" dirty="0">
                <a:solidFill>
                  <a:schemeClr val="tx1"/>
                </a:solidFill>
              </a:rPr>
              <a:t>وزارة التربية مهمة الإشراف على مراحل التعليم الأساس، وفي ضوء تقرير الأمم المتحدة لعام (۲۰۰۹) نالت دولة المغرب المرتبة (۱۳۰)من (۱۸۲) دولة إذ بلغت النسبة (٥٥.٦) من مجموع الأفراد البالغين ١٥سنة فما فوق، وقد وصلت نسبة الأمية لدى الراشدين المغاربة (٤٨%) </a:t>
            </a:r>
            <a:r>
              <a:rPr lang="ar-SA" sz="2200" b="1" dirty="0" smtClean="0">
                <a:solidFill>
                  <a:schemeClr val="tx1"/>
                </a:solidFill>
              </a:rPr>
              <a:t>في</a:t>
            </a:r>
            <a:r>
              <a:rPr lang="ar-IQ" sz="2200" b="1" dirty="0">
                <a:solidFill>
                  <a:schemeClr val="tx1"/>
                </a:solidFill>
              </a:rPr>
              <a:t> عام (٢٠٠١)، ويتكون نظام التعليم في المغرب العربي من (المرحلة </a:t>
            </a:r>
            <a:r>
              <a:rPr lang="ar-IQ" sz="2200" b="1" dirty="0" smtClean="0">
                <a:solidFill>
                  <a:schemeClr val="tx1"/>
                </a:solidFill>
              </a:rPr>
              <a:t>ما قبل </a:t>
            </a:r>
            <a:r>
              <a:rPr lang="ar-IQ" sz="2200" b="1" dirty="0">
                <a:solidFill>
                  <a:schemeClr val="tx1"/>
                </a:solidFill>
              </a:rPr>
              <a:t>المدرسة، المرحلة الابتدائية المرحلة الثانوية، ومرحلة التعليم العالي)، المرحلة الأولى مدة الدراسة فيها ست سنوات، وهي دراسة مفتوحة </a:t>
            </a:r>
            <a:r>
              <a:rPr lang="ar-IQ" sz="2200" b="1" dirty="0" smtClean="0">
                <a:solidFill>
                  <a:schemeClr val="tx1"/>
                </a:solidFill>
              </a:rPr>
              <a:t>إلزامية للأطفال </a:t>
            </a:r>
            <a:r>
              <a:rPr lang="ar-IQ" sz="2200" b="1" dirty="0">
                <a:solidFill>
                  <a:schemeClr val="tx1"/>
                </a:solidFill>
              </a:rPr>
              <a:t>الذين تتراوح أعمارهم ما بين (٧-١٣) سنة.</a:t>
            </a:r>
            <a:endParaRPr lang="ar-SA" sz="22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609600"/>
            <a:ext cx="8839200" cy="4648200"/>
          </a:xfrm>
        </p:spPr>
        <p:txBody>
          <a:bodyPr>
            <a:normAutofit lnSpcReduction="10000"/>
          </a:bodyPr>
          <a:lstStyle/>
          <a:p>
            <a:pPr algn="justLow"/>
            <a:r>
              <a:rPr lang="ar-IQ" sz="3200" b="1" dirty="0">
                <a:solidFill>
                  <a:schemeClr val="tx1"/>
                </a:solidFill>
              </a:rPr>
              <a:t>التعليم الابتدائي في المغرب برنامجه طويل ومواده كثيرة، إذ تبدأ هذه المواد الدراسية من المواد السهلة الضرورية للأطفال إلى المواد الدراسية الأكثر صعوبة، مواد اللغة العربية والتربية الإسلامية، والتربية الفنية، والنشاط المدرسي، والرياضيات، والتربية البدنية، وفي المستوى الرابع تضاف المواد الاجتماعية، وإن هذه المواد يستند تدريبها إلى أستاذين (فقط) بدون تخصص معين، وهذا كله صراع مع الزمن يكون دفعة واحدة، وفي زمن وجيز ، لهذا تكون الفائدة العلمية المرجوة قليل هذا ما يتحمله واضعو المناهج الدراسية الذين يتصفون بحنون العلماء كأنهم علماء </a:t>
            </a:r>
            <a:r>
              <a:rPr lang="ar-IQ" sz="3200" b="1" dirty="0" smtClean="0">
                <a:solidFill>
                  <a:schemeClr val="tx1"/>
                </a:solidFill>
              </a:rPr>
              <a:t>العصر الموحدين</a:t>
            </a:r>
            <a:r>
              <a:rPr lang="ar-IQ" sz="3200" b="1" dirty="0">
                <a:solidFill>
                  <a:schemeClr val="tx1"/>
                </a:solidFill>
              </a:rPr>
              <a:t>.</a:t>
            </a:r>
            <a:endParaRPr lang="ar-IQ" sz="3200" b="1" dirty="0" smtClean="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6200" y="304800"/>
            <a:ext cx="8915400" cy="4572000"/>
          </a:xfrm>
        </p:spPr>
        <p:txBody>
          <a:bodyPr>
            <a:noAutofit/>
          </a:bodyPr>
          <a:lstStyle/>
          <a:p>
            <a:pPr algn="justLow"/>
            <a:r>
              <a:rPr lang="ar-IQ" sz="3600" b="1" dirty="0" smtClean="0">
                <a:solidFill>
                  <a:schemeClr val="tx1"/>
                </a:solidFill>
              </a:rPr>
              <a:t>ان </a:t>
            </a:r>
            <a:r>
              <a:rPr lang="ar-IQ" sz="3600" b="1" dirty="0">
                <a:solidFill>
                  <a:schemeClr val="tx1"/>
                </a:solidFill>
              </a:rPr>
              <a:t>الخطر الكبير الذي يواجه العملية التربوية التعليمية في </a:t>
            </a:r>
            <a:r>
              <a:rPr lang="ar-IQ" sz="3600" b="1" dirty="0" smtClean="0">
                <a:solidFill>
                  <a:schemeClr val="tx1"/>
                </a:solidFill>
              </a:rPr>
              <a:t>المغرب العربي </a:t>
            </a:r>
            <a:r>
              <a:rPr lang="ar-IQ" sz="3600" b="1" dirty="0">
                <a:solidFill>
                  <a:schemeClr val="tx1"/>
                </a:solidFill>
              </a:rPr>
              <a:t>هو التدخل (البيروقراطي).عادت منظمة اليونسكو لتفتح سيرة التعليم المغربي وهي تصدر آخر تقاريرها التي تقول إننا لا زلنا نصنف في المراتب المتأخرة سواء تعلق الأمر بعدد التلاميذ المتمدرسين في جل المستويات، أو في نسبة الأمية التي تقارب النصف، وفضح التقرير كيف أن المدرسة المغربية تصنف اليوم ي مراتب اقل من عدد من التجارب بعضها لدول </a:t>
            </a:r>
            <a:r>
              <a:rPr lang="ar-IQ" sz="3600" b="1" dirty="0" smtClean="0">
                <a:solidFill>
                  <a:schemeClr val="tx1"/>
                </a:solidFill>
              </a:rPr>
              <a:t>فقيرة</a:t>
            </a:r>
          </a:p>
        </p:txBody>
      </p:sp>
    </p:spTree>
    <p:extLst>
      <p:ext uri="{BB962C8B-B14F-4D97-AF65-F5344CB8AC3E}">
        <p14:creationId xmlns:p14="http://schemas.microsoft.com/office/powerpoint/2010/main" val="269098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304800"/>
            <a:ext cx="8763000" cy="4495800"/>
          </a:xfrm>
        </p:spPr>
        <p:txBody>
          <a:bodyPr>
            <a:noAutofit/>
          </a:bodyPr>
          <a:lstStyle/>
          <a:p>
            <a:pPr algn="justLow"/>
            <a:r>
              <a:rPr lang="ar-IQ" sz="3200" b="1" dirty="0">
                <a:solidFill>
                  <a:schemeClr val="tx1"/>
                </a:solidFill>
              </a:rPr>
              <a:t>رغم كل الإمكانيات التي توظف في قطاع التربية والتعليم، والتي تفوق 5 في </a:t>
            </a:r>
            <a:r>
              <a:rPr lang="ar-IQ" sz="3200" b="1" dirty="0" smtClean="0">
                <a:solidFill>
                  <a:schemeClr val="tx1"/>
                </a:solidFill>
              </a:rPr>
              <a:t>المائة من </a:t>
            </a:r>
            <a:r>
              <a:rPr lang="ar-IQ" sz="3200" b="1" dirty="0">
                <a:solidFill>
                  <a:schemeClr val="tx1"/>
                </a:solidFill>
              </a:rPr>
              <a:t>الدخل العام للبلد. نفس الصورة هي التي ظلت منظمة اليونسكو تقدمها عن </a:t>
            </a:r>
            <a:r>
              <a:rPr lang="ar-IQ" sz="3200" b="1" dirty="0" smtClean="0">
                <a:solidFill>
                  <a:schemeClr val="tx1"/>
                </a:solidFill>
              </a:rPr>
              <a:t>التعليم المغربي </a:t>
            </a:r>
            <a:r>
              <a:rPr lang="ar-IQ" sz="3200" b="1" dirty="0">
                <a:solidFill>
                  <a:schemeClr val="tx1"/>
                </a:solidFill>
              </a:rPr>
              <a:t>في تقارير سنوات ۲۰۱۱ و ۲۰۱۲. هل كانت الصدفة وحدها هي التي جمعت بين كل هذه </a:t>
            </a:r>
            <a:r>
              <a:rPr lang="ar-IQ" sz="3200" b="1" dirty="0" smtClean="0">
                <a:solidFill>
                  <a:schemeClr val="tx1"/>
                </a:solidFill>
              </a:rPr>
              <a:t>الاحتياجات </a:t>
            </a:r>
            <a:r>
              <a:rPr lang="ar-IQ" sz="3200" b="1" dirty="0" err="1" smtClean="0">
                <a:solidFill>
                  <a:schemeClr val="tx1"/>
                </a:solidFill>
              </a:rPr>
              <a:t>التلاميذية</a:t>
            </a:r>
            <a:r>
              <a:rPr lang="ar-IQ" sz="3200" b="1" dirty="0">
                <a:solidFill>
                  <a:schemeClr val="tx1"/>
                </a:solidFill>
              </a:rPr>
              <a:t>، التي رافقت مشروع مسار الذي جاءت به وزارة التربية الوطنية لضبط عملية التنقيط، وجعلها أكثر شفافية، وبين التقرير الأخير الذي أصدره اليونسكو بشأن الوضع التعليمي في المغرب، ضمن تقرير </a:t>
            </a:r>
            <a:r>
              <a:rPr lang="ar-IQ" sz="3200" b="1" dirty="0" smtClean="0">
                <a:solidFill>
                  <a:schemeClr val="tx1"/>
                </a:solidFill>
              </a:rPr>
              <a:t>شام لأطلق </a:t>
            </a:r>
            <a:r>
              <a:rPr lang="ar-IQ" sz="3200" b="1" dirty="0">
                <a:solidFill>
                  <a:schemeClr val="tx1"/>
                </a:solidFill>
              </a:rPr>
              <a:t>عليه اسم (التعليم للجميع)؟</a:t>
            </a:r>
            <a:endParaRPr lang="ar-SA" sz="3200" b="1" dirty="0">
              <a:solidFill>
                <a:schemeClr val="tx1"/>
              </a:solidFill>
            </a:endParaRPr>
          </a:p>
        </p:txBody>
      </p:sp>
    </p:spTree>
    <p:extLst>
      <p:ext uri="{BB962C8B-B14F-4D97-AF65-F5344CB8AC3E}">
        <p14:creationId xmlns:p14="http://schemas.microsoft.com/office/powerpoint/2010/main" val="88841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178</TotalTime>
  <Words>515</Words>
  <Application>Microsoft Office PowerPoint</Application>
  <PresentationFormat>عرض على الشاشة (3:4)‏</PresentationFormat>
  <Paragraphs>12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ملتقى</vt:lpstr>
      <vt:lpstr>عرض تقديمي في PowerPoint</vt:lpstr>
      <vt:lpstr>عرض تقديمي في PowerPoint</vt:lpstr>
      <vt:lpstr>أقسام التعليم:</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31</cp:revision>
  <dcterms:created xsi:type="dcterms:W3CDTF">2023-11-14T17:55:11Z</dcterms:created>
  <dcterms:modified xsi:type="dcterms:W3CDTF">2024-05-21T19:58:03Z</dcterms:modified>
</cp:coreProperties>
</file>