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71" r:id="rId4"/>
    <p:sldId id="272" r:id="rId5"/>
    <p:sldId id="257" r:id="rId6"/>
    <p:sldId id="275" r:id="rId7"/>
    <p:sldId id="276" r:id="rId8"/>
    <p:sldId id="277" r:id="rId9"/>
    <p:sldId id="266" r:id="rId10"/>
    <p:sldId id="260" r:id="rId11"/>
    <p:sldId id="261" r:id="rId12"/>
    <p:sldId id="267" r:id="rId13"/>
    <p:sldId id="268" r:id="rId14"/>
    <p:sldId id="269" r:id="rId15"/>
    <p:sldId id="270" r:id="rId16"/>
    <p:sldId id="273" r:id="rId17"/>
    <p:sldId id="274" r:id="rId18"/>
    <p:sldId id="26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7273" autoAdjust="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9E44FE-6294-4A45-8724-2C364EFB1C6A}" type="datetimeFigureOut">
              <a:rPr lang="ar-IQ" smtClean="0"/>
              <a:t>10/04/1445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7E9CB7-4EC6-4777-9A96-96A2B59379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216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E9CB7-4EC6-4777-9A96-96A2B5937962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686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2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8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3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8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0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6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7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10/04/1445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15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/>
              <a:t>10/04/1445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prstClr val="black"/>
                </a:solidFill>
              </a:rPr>
              <a:pPr/>
              <a:t>‹#›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148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prstClr val="white"/>
                </a:solidFill>
              </a:rPr>
              <a:pPr/>
              <a:t>10/04/1445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72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prstClr val="white"/>
                </a:solidFill>
              </a:rPr>
              <a:pPr/>
              <a:t>10/04/1445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2055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/>
              <a:t>10/04/1445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prstClr val="black"/>
                </a:solidFill>
              </a:rPr>
              <a:pPr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0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prstClr val="white"/>
                </a:solidFill>
              </a:rPr>
              <a:pPr/>
              <a:t>10/04/1445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71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/>
              <a:t>10/04/1445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prstClr val="black"/>
                </a:solidFill>
              </a:rPr>
              <a:pPr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7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/>
              <a:t>10/04/1445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prstClr val="black"/>
                </a:solidFill>
              </a:rPr>
              <a:pPr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8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>
                <a:solidFill>
                  <a:prstClr val="white"/>
                </a:solidFill>
              </a:rPr>
              <a:pPr/>
              <a:t>10/04/1445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3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/>
              <a:t>10/04/1445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prstClr val="black"/>
                </a:solidFill>
              </a:rPr>
              <a:pPr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70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/>
              <a:t>10/04/1445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prstClr val="black"/>
                </a:solidFill>
              </a:rPr>
              <a:pPr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1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10/04/1445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10/04/1445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>
                <a:solidFill>
                  <a:prstClr val="black"/>
                </a:solidFill>
              </a:rPr>
              <a:pPr/>
              <a:t>10/04/1445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>
                <a:solidFill>
                  <a:prstClr val="black"/>
                </a:solidFill>
              </a:rPr>
              <a:pPr/>
              <a:t>‹#›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0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ar-IQ" sz="5400" dirty="0" smtClean="0">
                <a:solidFill>
                  <a:srgbClr val="FF0000"/>
                </a:solidFill>
              </a:rPr>
              <a:t>محاضرة </a:t>
            </a:r>
            <a:r>
              <a:rPr lang="ar-IQ" sz="5400" dirty="0" smtClean="0">
                <a:solidFill>
                  <a:srgbClr val="FF0000"/>
                </a:solidFill>
              </a:rPr>
              <a:t>علمية</a:t>
            </a:r>
            <a:br>
              <a:rPr lang="ar-IQ" sz="5400" dirty="0" smtClean="0">
                <a:solidFill>
                  <a:srgbClr val="FF0000"/>
                </a:solidFill>
              </a:rPr>
            </a:br>
            <a:r>
              <a:rPr lang="ar-IQ" sz="5400" dirty="0" smtClean="0">
                <a:solidFill>
                  <a:srgbClr val="FF0000"/>
                </a:solidFill>
              </a:rPr>
              <a:t>الاصابات الرياضية </a:t>
            </a:r>
            <a:r>
              <a:rPr lang="ar-IQ" sz="5400" dirty="0" smtClean="0">
                <a:solidFill>
                  <a:srgbClr val="FF0000"/>
                </a:solidFill>
              </a:rPr>
              <a:t>والتأهيل</a:t>
            </a:r>
            <a:br>
              <a:rPr lang="ar-IQ" sz="5400" dirty="0" smtClean="0">
                <a:solidFill>
                  <a:srgbClr val="FF0000"/>
                </a:solidFill>
              </a:rPr>
            </a:br>
            <a:r>
              <a:rPr lang="ar-IQ" sz="4400" dirty="0" smtClean="0"/>
              <a:t/>
            </a:r>
            <a:br>
              <a:rPr lang="ar-IQ" sz="4400" dirty="0" smtClean="0"/>
            </a:br>
            <a:r>
              <a:rPr lang="ar-IQ" sz="4400" dirty="0" smtClean="0"/>
              <a:t>مقدمة من قبل </a:t>
            </a:r>
            <a:br>
              <a:rPr lang="ar-IQ" sz="4400" dirty="0" smtClean="0"/>
            </a:br>
            <a:r>
              <a:rPr lang="ar-IQ" sz="6000" dirty="0" smtClean="0">
                <a:solidFill>
                  <a:srgbClr val="C00000"/>
                </a:solidFill>
              </a:rPr>
              <a:t>د </a:t>
            </a:r>
            <a:r>
              <a:rPr lang="ar-IQ" sz="6000" dirty="0" smtClean="0">
                <a:solidFill>
                  <a:srgbClr val="C00000"/>
                </a:solidFill>
              </a:rPr>
              <a:t>. </a:t>
            </a:r>
            <a:r>
              <a:rPr lang="ar-IQ" sz="6000" dirty="0" smtClean="0">
                <a:solidFill>
                  <a:srgbClr val="C00000"/>
                </a:solidFill>
              </a:rPr>
              <a:t>امجد </a:t>
            </a:r>
            <a:r>
              <a:rPr lang="ar-IQ" sz="6000" dirty="0" smtClean="0">
                <a:solidFill>
                  <a:srgbClr val="C00000"/>
                </a:solidFill>
              </a:rPr>
              <a:t>محمد وهاب</a:t>
            </a:r>
            <a:r>
              <a:rPr lang="ar-IQ" sz="4400" dirty="0" smtClean="0"/>
              <a:t/>
            </a:r>
            <a:br>
              <a:rPr lang="ar-IQ" sz="4400" dirty="0" smtClean="0"/>
            </a:br>
            <a:endParaRPr lang="ar-IQ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22186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4400" b="1" dirty="0" smtClean="0">
                <a:solidFill>
                  <a:srgbClr val="FF0000"/>
                </a:solidFill>
                <a:latin typeface="Calibri"/>
                <a:ea typeface="Times New Roman"/>
              </a:rPr>
              <a:t>ثالثا:. لعبة الرماية تكون الاصابة بالفقرات العنقية</a:t>
            </a:r>
          </a:p>
          <a:p>
            <a:pPr algn="ctr"/>
            <a:endParaRPr lang="ar-IQ" sz="4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algn="ctr"/>
            <a:endParaRPr lang="ar-IQ" sz="4400" b="1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ar-IQ" sz="4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algn="ctr"/>
            <a:endParaRPr lang="ar-IQ" sz="4400" b="1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ar-IQ" sz="4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algn="ctr"/>
            <a:endParaRPr lang="ar-IQ" sz="4400" b="1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ar-IQ" sz="4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algn="ctr"/>
            <a:endParaRPr lang="ar-IQ" sz="4400" b="1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ar-IQ" sz="4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4" name="Picture 2" descr="C:\Users\al marsa\Desktop\Screenshot_٢٠٢٣١٠١٨-٢٣٥٠٢٦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91581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 marsa\Desktop\Screenshot_٢٠٢٣١٠١٨-٢٣٥١٢١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51576"/>
            <a:ext cx="2664296" cy="61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 marsa\Desktop\Screenshot_٢٠٢٣١٠١٨-٢٣٤٩٤٣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" y="764704"/>
            <a:ext cx="354512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4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7486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 smtClean="0">
              <a:solidFill>
                <a:srgbClr val="FF0000"/>
              </a:solidFill>
              <a:latin typeface="Calibri"/>
              <a:ea typeface="Times New Roman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r>
              <a:rPr lang="ar-IQ" sz="3200" b="1" dirty="0" smtClean="0">
                <a:solidFill>
                  <a:srgbClr val="FF0000"/>
                </a:solidFill>
                <a:latin typeface="Calibri"/>
                <a:ea typeface="Times New Roman"/>
              </a:rPr>
              <a:t>رابعا:. لاعب الريشة تكون اصابة لاعبيها في منطقة الركبة وكاحل القدم</a:t>
            </a: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endParaRPr lang="ar-IQ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ctr">
              <a:lnSpc>
                <a:spcPts val="22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Times New Roman"/>
                <a:cs typeface="Arial"/>
              </a:rPr>
              <a:t/>
            </a:r>
            <a:br>
              <a:rPr lang="en-US" dirty="0">
                <a:latin typeface="Calibri"/>
                <a:ea typeface="Times New Roman"/>
                <a:cs typeface="Arial"/>
              </a:rPr>
            </a:br>
            <a:endParaRPr lang="ar-IQ" dirty="0"/>
          </a:p>
        </p:txBody>
      </p:sp>
      <p:pic>
        <p:nvPicPr>
          <p:cNvPr id="4098" name="Picture 2" descr="C:\Users\al marsa\Desktop\Screenshot_٢٠٢٣١٠١٨-٢٣٤٥٤٨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96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771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IQ" sz="4800" b="1" dirty="0" smtClean="0">
                <a:solidFill>
                  <a:srgbClr val="FFFF00"/>
                </a:solidFill>
                <a:latin typeface="Calibri"/>
                <a:ea typeface="Times New Roman"/>
              </a:rPr>
              <a:t>خامسا:. لاعب تنس الطاولة ( المنضدة) دائما تكون أصابته بالغضاريف والانسجة</a:t>
            </a:r>
          </a:p>
          <a:p>
            <a:pPr algn="ctr">
              <a:spcAft>
                <a:spcPts val="1000"/>
              </a:spcAft>
            </a:pPr>
            <a:endParaRPr lang="ar-IQ" sz="4800" b="1" dirty="0">
              <a:solidFill>
                <a:srgbClr val="FFFF00"/>
              </a:solidFill>
              <a:latin typeface="Calibri"/>
              <a:ea typeface="Times New Roman"/>
            </a:endParaRPr>
          </a:p>
          <a:p>
            <a:pPr algn="ctr">
              <a:spcAft>
                <a:spcPts val="1000"/>
              </a:spcAft>
            </a:pPr>
            <a:endParaRPr lang="ar-IQ" sz="4800" b="1" dirty="0" smtClean="0">
              <a:solidFill>
                <a:srgbClr val="FFFF00"/>
              </a:solidFill>
              <a:latin typeface="Calibri"/>
              <a:ea typeface="Times New Roman"/>
            </a:endParaRPr>
          </a:p>
          <a:p>
            <a:pPr algn="ctr">
              <a:spcAft>
                <a:spcPts val="1000"/>
              </a:spcAft>
            </a:pPr>
            <a:endParaRPr lang="ar-IQ" sz="4800" b="1" dirty="0">
              <a:solidFill>
                <a:srgbClr val="FFFF00"/>
              </a:solidFill>
              <a:latin typeface="Calibri"/>
              <a:ea typeface="Times New Roman"/>
            </a:endParaRPr>
          </a:p>
          <a:p>
            <a:pPr algn="ctr">
              <a:spcAft>
                <a:spcPts val="1000"/>
              </a:spcAft>
            </a:pPr>
            <a:endParaRPr lang="ar-IQ" sz="4800" b="1" dirty="0" smtClean="0">
              <a:solidFill>
                <a:srgbClr val="FFFF00"/>
              </a:solidFill>
              <a:latin typeface="Calibri"/>
              <a:ea typeface="Times New Roman"/>
            </a:endParaRPr>
          </a:p>
          <a:p>
            <a:pPr algn="ctr">
              <a:spcAft>
                <a:spcPts val="1000"/>
              </a:spcAft>
            </a:pPr>
            <a:endParaRPr lang="ar-IQ" sz="4800" b="1" dirty="0">
              <a:solidFill>
                <a:srgbClr val="FFFF00"/>
              </a:solidFill>
              <a:latin typeface="Calibri"/>
              <a:ea typeface="Times New Roman"/>
            </a:endParaRPr>
          </a:p>
          <a:p>
            <a:pPr algn="ctr">
              <a:spcAft>
                <a:spcPts val="1000"/>
              </a:spcAft>
            </a:pPr>
            <a:endParaRPr lang="en-US" sz="4800" b="1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pic>
        <p:nvPicPr>
          <p:cNvPr id="5122" name="Picture 2" descr="C:\Users\al marsa\Desktop\Screenshot_٢٠٢٣١٠١٨-٢٣٤٨١٥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16142"/>
            <a:ext cx="2699792" cy="51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 marsa\Desktop\Screenshot_٢٠٢٣١٠١٨-٢٣٤٨٢٤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616143"/>
            <a:ext cx="2731980" cy="52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l marsa\Desktop\Screenshot_٢٠٢٣١٠١٨-٢٣٤٥١٩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6142"/>
            <a:ext cx="3707903" cy="524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726352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IQ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سادسا:. لاعب السباحة دائما تكون الاصابة اللام الشد العضلي وأصابه الكتف والقدم</a:t>
            </a:r>
          </a:p>
          <a:p>
            <a:pPr lvl="0" algn="ctr"/>
            <a:endParaRPr lang="ar-IQ" sz="5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ctr"/>
            <a:endParaRPr lang="ar-IQ" sz="5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ctr"/>
            <a:endParaRPr lang="ar-IQ" sz="5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ctr"/>
            <a:endParaRPr lang="ar-IQ" sz="5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ctr"/>
            <a:endParaRPr lang="ar-IQ" sz="5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ctr"/>
            <a:endParaRPr lang="ar-IQ" sz="5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ctr"/>
            <a:endParaRPr lang="ar-IQ" sz="5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6146" name="Picture 2" descr="C:\Users\al marsa\Desktop\Screenshot_٢٠٢٣١٠١٨-٢٣٤١١٦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77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83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IQ" sz="7200" b="1" dirty="0" smtClean="0">
                <a:solidFill>
                  <a:srgbClr val="FFFF00"/>
                </a:solidFill>
                <a:latin typeface="Calibri"/>
                <a:ea typeface="Times New Roman"/>
              </a:rPr>
              <a:t>جميع هذه الاصابات التي تم ذكرها تحدث لأسباب عديدة</a:t>
            </a:r>
          </a:p>
          <a:p>
            <a:pPr algn="ctr">
              <a:spcAft>
                <a:spcPts val="1000"/>
              </a:spcAft>
            </a:pPr>
            <a:r>
              <a:rPr lang="ar-IQ" sz="4400" b="1" dirty="0" smtClean="0">
                <a:solidFill>
                  <a:srgbClr val="FF0000"/>
                </a:solidFill>
                <a:latin typeface="Calibri"/>
                <a:ea typeface="Times New Roman"/>
              </a:rPr>
              <a:t>1-</a:t>
            </a:r>
            <a:r>
              <a:rPr lang="ar-IQ" sz="4400" b="1" dirty="0" smtClean="0">
                <a:solidFill>
                  <a:srgbClr val="FFFF00"/>
                </a:solidFill>
                <a:latin typeface="Calibri"/>
                <a:ea typeface="Times New Roman"/>
              </a:rPr>
              <a:t> </a:t>
            </a:r>
            <a:r>
              <a:rPr lang="ar-IQ" sz="4400" b="1" dirty="0" smtClean="0">
                <a:solidFill>
                  <a:srgbClr val="FF0000"/>
                </a:solidFill>
                <a:latin typeface="Calibri"/>
                <a:ea typeface="Times New Roman"/>
              </a:rPr>
              <a:t>عدم ممارسة الاحماء قبل اداء التمرين.</a:t>
            </a:r>
          </a:p>
          <a:p>
            <a:pPr algn="ctr">
              <a:spcAft>
                <a:spcPts val="1000"/>
              </a:spcAft>
            </a:pPr>
            <a:r>
              <a:rPr lang="ar-IQ" sz="4400" b="1" dirty="0" smtClean="0">
                <a:solidFill>
                  <a:srgbClr val="FF0000"/>
                </a:solidFill>
                <a:latin typeface="Calibri"/>
                <a:ea typeface="Times New Roman"/>
              </a:rPr>
              <a:t>2- استخدام طريقة تدريبية خاطئة في التمرين</a:t>
            </a:r>
          </a:p>
          <a:p>
            <a:pPr algn="ctr">
              <a:spcAft>
                <a:spcPts val="1000"/>
              </a:spcAft>
            </a:pPr>
            <a:r>
              <a:rPr lang="ar-IQ" sz="4400" b="1" dirty="0" smtClean="0">
                <a:solidFill>
                  <a:srgbClr val="FF0000"/>
                </a:solidFill>
                <a:latin typeface="Calibri"/>
                <a:ea typeface="Times New Roman"/>
              </a:rPr>
              <a:t>3- استخدام اجهزة رياضية غير ملائمة للمتدرب</a:t>
            </a:r>
          </a:p>
          <a:p>
            <a:pPr algn="ctr">
              <a:spcAft>
                <a:spcPts val="1000"/>
              </a:spcAft>
            </a:pPr>
            <a:r>
              <a:rPr lang="ar-IQ" sz="4400" b="1" dirty="0" smtClean="0">
                <a:solidFill>
                  <a:srgbClr val="FF0000"/>
                </a:solidFill>
                <a:latin typeface="Calibri"/>
                <a:ea typeface="Times New Roman"/>
              </a:rPr>
              <a:t>4- التعرض لحادث مثلا / تلقي ضربة على الرأس او في الركبة هذا يحدث للاعبين المحترفين لان طبيعة تمارينهم تكون مكثفة وقوية.</a:t>
            </a:r>
            <a:endParaRPr lang="ar-IQ" sz="4400" b="1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6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7032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IQ" sz="3200" b="1" dirty="0" smtClean="0">
                <a:solidFill>
                  <a:srgbClr val="00B0F0"/>
                </a:solidFill>
                <a:latin typeface="Calibri"/>
                <a:ea typeface="Times New Roman"/>
              </a:rPr>
              <a:t>حتى نتجنب من الاصابات الرياضية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IQ" sz="3600" b="1" dirty="0" smtClean="0">
                <a:solidFill>
                  <a:srgbClr val="00B0F0"/>
                </a:solidFill>
                <a:latin typeface="Calibri"/>
                <a:ea typeface="Times New Roman"/>
              </a:rPr>
              <a:t>أولا:. </a:t>
            </a:r>
            <a:r>
              <a:rPr lang="ar-IQ" sz="3600" b="1" dirty="0" smtClean="0">
                <a:solidFill>
                  <a:srgbClr val="FF0000"/>
                </a:solidFill>
                <a:latin typeface="Calibri"/>
                <a:ea typeface="Times New Roman"/>
              </a:rPr>
              <a:t>يجب علينا قبل البدء بممارسة الرياضة يجب القيام بالأحماء بأنواعه.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IQ" sz="3600" b="1" dirty="0" smtClean="0">
                <a:solidFill>
                  <a:srgbClr val="00B0F0"/>
                </a:solidFill>
                <a:latin typeface="Calibri"/>
                <a:ea typeface="Times New Roman"/>
              </a:rPr>
              <a:t>ثانيا:. </a:t>
            </a:r>
            <a:r>
              <a:rPr lang="ar-IQ" sz="3600" b="1" dirty="0" smtClean="0">
                <a:solidFill>
                  <a:srgbClr val="FF0000"/>
                </a:solidFill>
                <a:latin typeface="Calibri"/>
                <a:ea typeface="Times New Roman"/>
              </a:rPr>
              <a:t>القيام بتمارين التمدد والاطالة بانتظام وعلى فترات متساوية هذا راح يحافظ على صحة العضلات الهادفة أثناء التدريب.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IQ" sz="3600" b="1" dirty="0" smtClean="0">
                <a:solidFill>
                  <a:srgbClr val="00B0F0"/>
                </a:solidFill>
                <a:latin typeface="Calibri"/>
                <a:ea typeface="Times New Roman"/>
              </a:rPr>
              <a:t>ثالثا :. </a:t>
            </a:r>
            <a:r>
              <a:rPr lang="ar-IQ" sz="3600" b="1" dirty="0" smtClean="0">
                <a:solidFill>
                  <a:srgbClr val="FF0000"/>
                </a:solidFill>
                <a:latin typeface="Calibri"/>
                <a:ea typeface="Times New Roman"/>
              </a:rPr>
              <a:t>استخدام الادوات الرياضية الجيدة مثلا/ الاحذية الى أخره لحماية الجسم من الاصابة.</a:t>
            </a:r>
            <a:endParaRPr lang="ar-IQ" sz="3600" b="1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78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20813322">
            <a:off x="561925" y="2403301"/>
            <a:ext cx="8229600" cy="1143000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شكرا لحسن الاصغاء</a:t>
            </a:r>
            <a:endParaRPr lang="ar-IQ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3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سهم إلى اليسار 3"/>
          <p:cNvSpPr/>
          <p:nvPr/>
        </p:nvSpPr>
        <p:spPr>
          <a:xfrm>
            <a:off x="2915816" y="-531440"/>
            <a:ext cx="5976664" cy="5040560"/>
          </a:xfrm>
          <a:prstGeom prst="leftArrow">
            <a:avLst>
              <a:gd name="adj1" fmla="val 74386"/>
              <a:gd name="adj2" fmla="val 50000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هي الاصابات الرياضية</a:t>
            </a:r>
            <a:endParaRPr lang="ar-IQ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5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IQ" sz="3600" b="1" u="sng" dirty="0" smtClean="0">
                <a:solidFill>
                  <a:srgbClr val="92D050"/>
                </a:solidFill>
                <a:latin typeface="Calibri"/>
                <a:ea typeface="Times New Roman"/>
              </a:rPr>
              <a:t>الاصابات الرياضية</a:t>
            </a:r>
            <a:r>
              <a:rPr lang="ar-SA" sz="3600" b="1" u="sng" dirty="0" smtClean="0">
                <a:solidFill>
                  <a:srgbClr val="92D050"/>
                </a:solidFill>
                <a:latin typeface="Calibri"/>
                <a:ea typeface="Times New Roman"/>
              </a:rPr>
              <a:t>:</a:t>
            </a:r>
            <a:r>
              <a:rPr lang="ar-IQ" sz="3600" b="1" u="sng" dirty="0" smtClean="0">
                <a:solidFill>
                  <a:srgbClr val="92D050"/>
                </a:solidFill>
                <a:latin typeface="Calibri"/>
                <a:ea typeface="Times New Roman"/>
              </a:rPr>
              <a:t>-</a:t>
            </a:r>
            <a:r>
              <a:rPr lang="ar-IQ" sz="3600" b="1" dirty="0">
                <a:solidFill>
                  <a:srgbClr val="00B0F0"/>
                </a:solidFill>
                <a:latin typeface="Calibri"/>
                <a:ea typeface="Times New Roman"/>
              </a:rPr>
              <a:t> </a:t>
            </a:r>
            <a:r>
              <a:rPr lang="ar-IQ" sz="3600" b="1" dirty="0" smtClean="0">
                <a:solidFill>
                  <a:srgbClr val="00B0F0"/>
                </a:solidFill>
                <a:latin typeface="Calibri"/>
                <a:ea typeface="Times New Roman"/>
              </a:rPr>
              <a:t>تشتق كلمة اصابة من اللاتينية</a:t>
            </a:r>
            <a:r>
              <a:rPr lang="ar-SA" sz="3600" b="1" dirty="0" smtClean="0">
                <a:solidFill>
                  <a:srgbClr val="00B0F0"/>
                </a:solidFill>
                <a:latin typeface="Calibri"/>
                <a:ea typeface="Times New Roman"/>
              </a:rPr>
              <a:t> </a:t>
            </a:r>
            <a:r>
              <a:rPr lang="ar-IQ" sz="3600" b="1" dirty="0" smtClean="0">
                <a:solidFill>
                  <a:srgbClr val="00B0F0"/>
                </a:solidFill>
                <a:latin typeface="Calibri"/>
                <a:ea typeface="Times New Roman"/>
              </a:rPr>
              <a:t>وهي الحالة التي يحدث فيها تلف في الانسجة او الأعضاء لشخص </a:t>
            </a:r>
            <a:r>
              <a:rPr lang="ar-IQ" sz="3600" b="1" dirty="0" smtClean="0">
                <a:solidFill>
                  <a:srgbClr val="00B0F0"/>
                </a:solidFill>
                <a:latin typeface="Calibri"/>
                <a:ea typeface="Times New Roman"/>
                <a:cs typeface="Arial"/>
              </a:rPr>
              <a:t>أثناء ممارسة لعبة معينة , وبالتالي عدم قدرة العضو المصاب على أداء وظائفه الطبيعية وقد تكون هذه الاصابة ظاهرة أو غير ظاهرة.</a:t>
            </a:r>
          </a:p>
          <a:p>
            <a:pPr lvl="0">
              <a:lnSpc>
                <a:spcPct val="150000"/>
              </a:lnSpc>
            </a:pP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كأن تكون أصابات في العظام والعضلات والاوتار والمفاصل من </a:t>
            </a: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التواءات </a:t>
            </a: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وتمزقات بمختلف المفاصل كمفصل المرفق أو الكتف والكاحل والرسخ الى اخره.</a:t>
            </a:r>
            <a:endParaRPr lang="ar-IQ" sz="40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468052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ar-IQ" sz="2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lvl="0" algn="just"/>
            <a:endParaRPr lang="en-US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78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IQ" sz="5400" b="1" u="sng" dirty="0" smtClean="0">
                <a:latin typeface="Calibri"/>
                <a:ea typeface="Times New Roman"/>
              </a:rPr>
              <a:t>درجات الاصابة</a:t>
            </a:r>
          </a:p>
          <a:p>
            <a:pPr lvl="0">
              <a:lnSpc>
                <a:spcPct val="150000"/>
              </a:lnSpc>
            </a:pPr>
            <a:r>
              <a:rPr lang="ar-IQ" sz="4000" b="1" u="sng" dirty="0" smtClean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اولا:. الاصابات البسيطة :. </a:t>
            </a: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لا تؤدي الى نقصان في الكفاءة العامة أو الكفاءة الرياضية للشخص. ومن امثلتها (الكدمات الخفيفة- الالتواء البسيط)</a:t>
            </a:r>
          </a:p>
          <a:p>
            <a:pPr lvl="0">
              <a:lnSpc>
                <a:spcPct val="150000"/>
              </a:lnSpc>
            </a:pPr>
            <a:r>
              <a:rPr lang="ar-IQ" sz="4000" b="1" u="sng" dirty="0" smtClean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أعراضها:- </a:t>
            </a: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ألم لحظي لا يدوم لفترة طويلة.</a:t>
            </a:r>
          </a:p>
          <a:p>
            <a:pPr lvl="0">
              <a:lnSpc>
                <a:spcPct val="150000"/>
              </a:lnSpc>
            </a:pPr>
            <a:r>
              <a:rPr lang="ar-IQ" sz="4000" b="1" u="sng" dirty="0" smtClean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مدة الشفاء:- </a:t>
            </a: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لا تعوق اللاعب عن الاستمرار في التدريب او المنافسات.</a:t>
            </a:r>
            <a:endParaRPr lang="ar-IQ" sz="40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468052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ar-IQ" sz="2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lvl="0" algn="just"/>
            <a:endParaRPr lang="en-US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9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172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IQ" sz="5400" b="1" u="sng" dirty="0" smtClean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ثانيا:. الاصابات المتوسطة :. </a:t>
            </a: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هي التي تؤدي الى نقصان في الكفاءة العامة أو الكفاءة الرياضية للشخص. ومن امثلتها (الكدمات الشديدة – التمزقات والالتواءات العضلية والمفصلية).</a:t>
            </a:r>
          </a:p>
          <a:p>
            <a:pPr lvl="0"/>
            <a:r>
              <a:rPr lang="ar-IQ" sz="4800" b="1" u="sng" dirty="0" smtClean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أعراضها:- </a:t>
            </a: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ألم يستمر عن الدرجة السابقة وورم بدرجة بسيطة , وخلل خفيف في ميكانيكية الحركة أثناء الاداء الرياضي.</a:t>
            </a:r>
          </a:p>
          <a:p>
            <a:pPr lvl="0"/>
            <a:r>
              <a:rPr lang="ar-IQ" sz="4800" b="1" u="sng" dirty="0" smtClean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مدة الشفاء:- </a:t>
            </a: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يستغرق حوالي 10 ايام .</a:t>
            </a:r>
            <a:endParaRPr lang="ar-IQ" sz="40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468052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ar-IQ" sz="2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lvl="0" algn="just"/>
            <a:endParaRPr lang="en-US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2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172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IQ" sz="5400" b="1" u="sng" dirty="0" smtClean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ثالثا:. الاصابات الشديدة :. </a:t>
            </a: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هي التي تؤدي الى خلل في أداء وكفاءة اللاعب وتمنعه من ممارسة النشاط الرياضي لفترة طويلة . ومن امثلتها (الكدمات الشديدة – والكسور والخلع الجزئي).</a:t>
            </a:r>
          </a:p>
          <a:p>
            <a:pPr lvl="0"/>
            <a:r>
              <a:rPr lang="ar-IQ" sz="4800" b="1" u="sng" dirty="0" smtClean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أعراضها:- </a:t>
            </a: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ألم شديد – ورم ملحوظ – تغير في لون الجلد.</a:t>
            </a:r>
          </a:p>
          <a:p>
            <a:pPr lvl="0"/>
            <a:r>
              <a:rPr lang="ar-IQ" sz="4800" b="1" u="sng" dirty="0" smtClean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مدة الشفاء:- </a:t>
            </a:r>
            <a:r>
              <a:rPr lang="ar-IQ" sz="4000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يستغرق حوالي من ثلاث الى اربع اسابيع .</a:t>
            </a:r>
            <a:endParaRPr lang="ar-IQ" sz="40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468052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ar-IQ" sz="2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lvl="0" algn="just"/>
            <a:endParaRPr lang="en-US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IQ" sz="4800" b="1" dirty="0" smtClean="0">
                <a:solidFill>
                  <a:srgbClr val="FF0000"/>
                </a:solidFill>
                <a:latin typeface="Calibri"/>
                <a:ea typeface="Times New Roman"/>
              </a:rPr>
              <a:t>حقيقة أغلب هذه الاصابات حدثت للرياضيين سواء كانت بالألعاب المحلية والدولية او العالمية وبمختلف الالعاب الرياضية </a:t>
            </a:r>
          </a:p>
          <a:p>
            <a:pPr algn="ctr"/>
            <a:r>
              <a:rPr lang="ar-IQ" sz="4400" b="1" dirty="0" smtClean="0">
                <a:solidFill>
                  <a:schemeClr val="accent6"/>
                </a:solidFill>
                <a:latin typeface="Calibri"/>
                <a:ea typeface="Times New Roman"/>
                <a:cs typeface="Arial"/>
              </a:rPr>
              <a:t>بعام (2016-2017-2020) حدثت كثير من الاصابات الرياضية لكثير من اللاعبين المحترفين في مختلف الالعاب.</a:t>
            </a:r>
          </a:p>
          <a:p>
            <a:pPr algn="ctr"/>
            <a:r>
              <a:rPr lang="ar-IQ" sz="4400" b="1" dirty="0" smtClean="0">
                <a:solidFill>
                  <a:schemeClr val="accent6"/>
                </a:solidFill>
                <a:latin typeface="Calibri"/>
                <a:ea typeface="Times New Roman"/>
                <a:cs typeface="Arial"/>
              </a:rPr>
              <a:t>سوف يتم ذكر لكم بعض انواع الاصابات التي يتعرض لها كل لاعب على حسب ما يمارسه من هذه الرياضات.</a:t>
            </a:r>
            <a:endParaRPr lang="ar-IQ" sz="4400" dirty="0">
              <a:solidFill>
                <a:schemeClr val="accent6"/>
              </a:solidFill>
              <a:latin typeface="Calibri"/>
              <a:ea typeface="Times New Roman"/>
              <a:cs typeface="Arial"/>
            </a:endParaRPr>
          </a:p>
          <a:p>
            <a:r>
              <a:rPr lang="en-US" dirty="0">
                <a:latin typeface="Calibri"/>
                <a:ea typeface="Times New Roman"/>
                <a:cs typeface="Arial"/>
              </a:rPr>
              <a:t/>
            </a:r>
            <a:br>
              <a:rPr lang="en-US" dirty="0">
                <a:latin typeface="Calibri"/>
                <a:ea typeface="Times New Roman"/>
                <a:cs typeface="Arial"/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274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25889"/>
            <a:ext cx="9144000" cy="72943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IQ" sz="3600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أولا:. أصابه الشد العضلي دائما يتعرض لهذه الاصابة اللاعبين الرباعين أثناء حمل الاثقال</a:t>
            </a:r>
          </a:p>
          <a:p>
            <a:pPr algn="ctr">
              <a:lnSpc>
                <a:spcPct val="200000"/>
              </a:lnSpc>
            </a:pPr>
            <a:endParaRPr lang="ar-IQ" sz="3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200000"/>
              </a:lnSpc>
            </a:pPr>
            <a:endParaRPr lang="ar-IQ" sz="3600" b="1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ctr">
              <a:lnSpc>
                <a:spcPct val="200000"/>
              </a:lnSpc>
            </a:pPr>
            <a:endParaRPr lang="ar-IQ" sz="3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200000"/>
              </a:lnSpc>
            </a:pPr>
            <a:endParaRPr lang="ar-IQ" sz="3600" b="1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ctr">
              <a:lnSpc>
                <a:spcPct val="200000"/>
              </a:lnSpc>
            </a:pPr>
            <a:endParaRPr lang="en-US" sz="3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Users\al marsa\Desktop\Screenshot_٢٠٢٣١٠١٨-٢٣٣٦٥٨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5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ثانيا:. لاعب الجمباز دائما </a:t>
            </a:r>
            <a:r>
              <a:rPr lang="ar-IQ" sz="4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اصابتة</a:t>
            </a:r>
            <a:r>
              <a:rPr lang="ar-IQ" sz="4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تكون كسور اثناء السقوط</a:t>
            </a:r>
            <a:endParaRPr lang="ar-IQ" sz="4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endParaRPr lang="ar-IQ" sz="4400" b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endParaRPr lang="ar-IQ" sz="4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endParaRPr lang="ar-IQ" sz="4400" b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endParaRPr lang="ar-IQ" sz="4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endParaRPr lang="ar-IQ" sz="4400" b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endParaRPr lang="en-US" sz="4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C:\Users\al marsa\Desktop\Screenshot_٢٠٢٣١٠١٨-٢٣٤٢٥١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268760"/>
            <a:ext cx="4332157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 marsa\Desktop\Screenshot_٢٠٢٣١٠١٨-٢٣٤٣٢٥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" y="1252137"/>
            <a:ext cx="4781308" cy="56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619</TotalTime>
  <Words>472</Words>
  <Application>Microsoft Office PowerPoint</Application>
  <PresentationFormat>عرض على الشاشة (3:4)‏</PresentationFormat>
  <Paragraphs>78</Paragraphs>
  <Slides>16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ملتقى</vt:lpstr>
      <vt:lpstr>دفق الهواء</vt:lpstr>
      <vt:lpstr>1_ملتقى</vt:lpstr>
      <vt:lpstr>محاضرة علمية الاصابات الرياضية والتأهيل  مقدمة من قبل  د . امجد محمد وهاب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شكرا لحسن الاصغاء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 marsa</dc:creator>
  <cp:lastModifiedBy>al marsa</cp:lastModifiedBy>
  <cp:revision>52</cp:revision>
  <dcterms:created xsi:type="dcterms:W3CDTF">2017-11-10T20:45:48Z</dcterms:created>
  <dcterms:modified xsi:type="dcterms:W3CDTF">2023-10-23T22:01:40Z</dcterms:modified>
</cp:coreProperties>
</file>