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13/07/1442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13/07/1442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13/07/1442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13/07/1442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13/07/1442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13/07/1442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13/07/1442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13/07/1442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B8ABB09-4A1D-463E-8065-109CC2B7EFAA}" type="datetimeFigureOut">
              <a:rPr lang="ar-SA" smtClean="0"/>
              <a:t>13/07/1442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13/07/1442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13/07/1442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B8ABB09-4A1D-463E-8065-109CC2B7EFAA}" type="datetimeFigureOut">
              <a:rPr lang="ar-SA" smtClean="0"/>
              <a:t>13/07/1442</a:t>
            </a:fld>
            <a:endParaRPr lang="ar-SA"/>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SA"/>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B34F065-1154-456A-91E3-76DE8E75E17B}" type="slidenum">
              <a:rPr lang="ar-SA" smtClean="0"/>
              <a:t>‹#›</a:t>
            </a:fld>
            <a:endParaRPr lang="ar-SA"/>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http://rafed.net/e-cards/images/script/besm/besm14.gif"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1" y="0"/>
            <a:ext cx="9144000" cy="6858000"/>
          </a:xfrm>
          <a:prstGeom prst="rect">
            <a:avLst/>
          </a:prstGeom>
          <a:effectLst/>
        </p:spPr>
        <p:txBody>
          <a:bodyPr vert="horz" lIns="91440" tIns="45720" rIns="91440" bIns="45720" rtlCol="0" anchor="t" anchorCtr="0">
            <a:noAutofit/>
          </a:bodyPr>
          <a:lst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ctr" defTabSz="914400" rtl="1" eaLnBrk="1" fontAlgn="auto" latinLnBrk="0" hangingPunct="1">
              <a:lnSpc>
                <a:spcPct val="150000"/>
              </a:lnSpc>
              <a:spcBef>
                <a:spcPct val="0"/>
              </a:spcBef>
              <a:spcAft>
                <a:spcPts val="0"/>
              </a:spcAft>
              <a:buClr>
                <a:srgbClr val="F14124">
                  <a:lumMod val="75000"/>
                </a:srgbClr>
              </a:buClr>
              <a:buSzPct val="128000"/>
              <a:buFont typeface="Georgia" pitchFamily="18" charset="0"/>
              <a:buNone/>
              <a:tabLst/>
              <a:defRPr/>
            </a:pPr>
            <a:r>
              <a:rPr kumimoji="0" lang="ar-IQ" sz="4400" b="1" i="0" u="none" strike="noStrike" kern="1200" cap="none" spc="0" normalizeH="0" baseline="0" noProof="0" dirty="0" smtClean="0">
                <a:ln>
                  <a:noFill/>
                </a:ln>
                <a:solidFill>
                  <a:srgbClr val="FF0000"/>
                </a:solidFill>
                <a:effectLst>
                  <a:reflection blurRad="6350" stA="55000" endA="300" endPos="45500" dir="5400000" sy="-100000" algn="bl" rotWithShape="0"/>
                </a:effectLst>
                <a:uLnTx/>
                <a:uFillTx/>
                <a:latin typeface="Trebuchet MS"/>
                <a:ea typeface="+mj-ea"/>
                <a:cs typeface="Tahoma"/>
              </a:rPr>
              <a:t>محاضرة اليوم</a:t>
            </a:r>
            <a:r>
              <a:rPr kumimoji="0" lang="ar-IQ" sz="4400" b="1" i="0" u="none" strike="noStrike" kern="1200" cap="none" spc="0" normalizeH="0" baseline="0" noProof="0" dirty="0" smtClean="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Tahoma"/>
              </a:rPr>
              <a:t/>
            </a:r>
            <a:br>
              <a:rPr kumimoji="0" lang="ar-IQ" sz="4400" b="1" i="0" u="none" strike="noStrike" kern="1200" cap="none" spc="0" normalizeH="0" baseline="0" noProof="0" dirty="0" smtClean="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Tahoma"/>
              </a:rPr>
            </a:br>
            <a:r>
              <a:rPr kumimoji="0" lang="ar-IQ" sz="4400" b="1" i="0" u="none" strike="noStrike" kern="1200" cap="none" spc="0" normalizeH="0" baseline="0" noProof="0" dirty="0" smtClean="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Tahoma"/>
              </a:rPr>
              <a:t>مقدمة من قبل </a:t>
            </a:r>
            <a:br>
              <a:rPr kumimoji="0" lang="ar-IQ" sz="4400" b="1" i="0" u="none" strike="noStrike" kern="1200" cap="none" spc="0" normalizeH="0" baseline="0" noProof="0" dirty="0" smtClean="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Tahoma"/>
              </a:rPr>
            </a:br>
            <a:r>
              <a:rPr kumimoji="0" lang="ar-IQ" sz="4400" b="1" i="0" u="none" strike="noStrike" kern="1200" cap="none" spc="0" normalizeH="0" baseline="0" noProof="0" dirty="0" smtClean="0">
                <a:ln>
                  <a:noFill/>
                </a:ln>
                <a:solidFill>
                  <a:srgbClr val="C00000"/>
                </a:solidFill>
                <a:effectLst>
                  <a:reflection blurRad="6350" stA="55000" endA="300" endPos="45500" dir="5400000" sy="-100000" algn="bl" rotWithShape="0"/>
                </a:effectLst>
                <a:uLnTx/>
                <a:uFillTx/>
                <a:latin typeface="Trebuchet MS"/>
                <a:ea typeface="+mj-ea"/>
                <a:cs typeface="Tahoma"/>
              </a:rPr>
              <a:t>م . د امجد محمد وهاب</a:t>
            </a:r>
            <a:r>
              <a:rPr kumimoji="0" lang="ar-IQ" sz="4400" b="1" i="0" u="none" strike="noStrike" kern="1200" cap="none" spc="0" normalizeH="0" baseline="0" noProof="0" dirty="0" smtClean="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Tahoma"/>
              </a:rPr>
              <a:t/>
            </a:r>
            <a:br>
              <a:rPr kumimoji="0" lang="ar-IQ" sz="4400" b="1" i="0" u="none" strike="noStrike" kern="1200" cap="none" spc="0" normalizeH="0" baseline="0" noProof="0" dirty="0" smtClean="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Tahoma"/>
              </a:rPr>
            </a:br>
            <a:r>
              <a:rPr kumimoji="0" lang="ar-IQ" sz="3600" b="1" i="0" u="none" strike="noStrike" kern="1200" cap="none" spc="0" normalizeH="0" baseline="0" noProof="0" dirty="0" smtClean="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Tahoma"/>
              </a:rPr>
              <a:t>وهي جزء من متطلبات مادة فسلجه التدريب </a:t>
            </a:r>
            <a:r>
              <a:rPr kumimoji="0" lang="ar-IQ" sz="4000" b="1" i="0" u="none" strike="noStrike" kern="1200" cap="none" spc="0" normalizeH="0" baseline="0" noProof="0" dirty="0" smtClean="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Tahoma"/>
              </a:rPr>
              <a:t/>
            </a:r>
            <a:br>
              <a:rPr kumimoji="0" lang="ar-IQ" sz="4000" b="1" i="0" u="none" strike="noStrike" kern="1200" cap="none" spc="0" normalizeH="0" baseline="0" noProof="0" dirty="0" smtClean="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Tahoma"/>
              </a:rPr>
            </a:br>
            <a:r>
              <a:rPr kumimoji="0" lang="ar-IQ" sz="3200" b="1" i="0" u="none" strike="noStrike" kern="1200" cap="none" spc="0" normalizeH="0" baseline="0" noProof="0" dirty="0" smtClean="0">
                <a:ln>
                  <a:noFill/>
                </a:ln>
                <a:solidFill>
                  <a:srgbClr val="00B050"/>
                </a:solidFill>
                <a:effectLst>
                  <a:reflection blurRad="6350" stA="55000" endA="300" endPos="45500" dir="5400000" sy="-100000" algn="bl" rotWithShape="0"/>
                </a:effectLst>
                <a:uLnTx/>
                <a:uFillTx/>
                <a:latin typeface="Trebuchet MS"/>
                <a:cs typeface="Tahoma"/>
              </a:rPr>
              <a:t>لطلبة المرحلة الثانية (مسائي)</a:t>
            </a:r>
          </a:p>
          <a:p>
            <a:pPr marL="0" marR="0" lvl="0" indent="0" algn="ctr" defTabSz="914400" rtl="1" eaLnBrk="1" fontAlgn="auto" latinLnBrk="0" hangingPunct="1">
              <a:lnSpc>
                <a:spcPct val="150000"/>
              </a:lnSpc>
              <a:spcBef>
                <a:spcPct val="0"/>
              </a:spcBef>
              <a:spcAft>
                <a:spcPts val="0"/>
              </a:spcAft>
              <a:buClr>
                <a:srgbClr val="F14124">
                  <a:lumMod val="75000"/>
                </a:srgbClr>
              </a:buClr>
              <a:buSzPct val="128000"/>
              <a:buFont typeface="Georgia" pitchFamily="18" charset="0"/>
              <a:buNone/>
              <a:tabLst/>
              <a:defRPr/>
            </a:pPr>
            <a:r>
              <a:rPr lang="ar-IQ" sz="3200" dirty="0" smtClean="0">
                <a:solidFill>
                  <a:srgbClr val="00B050"/>
                </a:solidFill>
                <a:latin typeface="Trebuchet MS"/>
                <a:cs typeface="Tahoma"/>
              </a:rPr>
              <a:t>جامعة ديالى- كلية التربية الاساسية- قسم التربية البدنية وعلوم الرياضة</a:t>
            </a:r>
            <a:r>
              <a:rPr kumimoji="0" lang="ar-IQ" sz="3200" b="1" i="0" u="none" strike="noStrike" kern="1200" cap="none" spc="0" normalizeH="0" baseline="0" noProof="0" dirty="0" smtClean="0">
                <a:ln>
                  <a:noFill/>
                </a:ln>
                <a:solidFill>
                  <a:srgbClr val="00B050"/>
                </a:solidFill>
                <a:effectLst>
                  <a:reflection blurRad="6350" stA="55000" endA="300" endPos="45500" dir="5400000" sy="-100000" algn="bl" rotWithShape="0"/>
                </a:effectLst>
                <a:uLnTx/>
                <a:uFillTx/>
                <a:latin typeface="Trebuchet MS"/>
                <a:cs typeface="Tahoma"/>
              </a:rPr>
              <a:t> </a:t>
            </a:r>
            <a:endParaRPr kumimoji="0" lang="ar-IQ" sz="3200" b="1" i="0" u="none" strike="noStrike" kern="1200" cap="none" spc="0" normalizeH="0" baseline="0" noProof="0" dirty="0">
              <a:ln>
                <a:noFill/>
              </a:ln>
              <a:solidFill>
                <a:srgbClr val="00B050"/>
              </a:solidFill>
              <a:effectLst>
                <a:reflection blurRad="6350" stA="55000" endA="300" endPos="45500" dir="5400000" sy="-100000" algn="bl" rotWithShape="0"/>
              </a:effectLst>
              <a:uLnTx/>
              <a:uFillTx/>
              <a:latin typeface="Trebuchet MS"/>
              <a:cs typeface="Tahoma"/>
            </a:endParaRPr>
          </a:p>
        </p:txBody>
      </p:sp>
    </p:spTree>
    <p:extLst>
      <p:ext uri="{BB962C8B-B14F-4D97-AF65-F5344CB8AC3E}">
        <p14:creationId xmlns:p14="http://schemas.microsoft.com/office/powerpoint/2010/main" val="83430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IQ"/>
          </a:p>
        </p:txBody>
      </p:sp>
      <p:sp>
        <p:nvSpPr>
          <p:cNvPr id="3" name="عنوان 2"/>
          <p:cNvSpPr>
            <a:spLocks noGrp="1"/>
          </p:cNvSpPr>
          <p:nvPr>
            <p:ph type="title"/>
          </p:nvPr>
        </p:nvSpPr>
        <p:spPr/>
        <p:txBody>
          <a:bodyPr/>
          <a:lstStyle/>
          <a:p>
            <a:endParaRPr lang="ar-IQ"/>
          </a:p>
        </p:txBody>
      </p:sp>
      <p:pic>
        <p:nvPicPr>
          <p:cNvPr id="4" name="صورة 3" descr="الوصف: C:\My Documents\إطارات جديدة\110_C.jpg"/>
          <p:cNvPicPr/>
          <p:nvPr/>
        </p:nvPicPr>
        <p:blipFill>
          <a:blip r:embed="rId2">
            <a:lum bright="-24000" contrast="42000"/>
            <a:extLst>
              <a:ext uri="{28A0092B-C50C-407E-A947-70E740481C1C}">
                <a14:useLocalDpi xmlns:a14="http://schemas.microsoft.com/office/drawing/2010/main" val="0"/>
              </a:ext>
            </a:extLst>
          </a:blip>
          <a:srcRect/>
          <a:stretch>
            <a:fillRect/>
          </a:stretch>
        </p:blipFill>
        <p:spPr bwMode="auto">
          <a:xfrm>
            <a:off x="0" y="-200110"/>
            <a:ext cx="9144000" cy="7029400"/>
          </a:xfrm>
          <a:prstGeom prst="rect">
            <a:avLst/>
          </a:prstGeom>
          <a:noFill/>
          <a:ln>
            <a:noFill/>
          </a:ln>
        </p:spPr>
      </p:pic>
      <p:pic>
        <p:nvPicPr>
          <p:cNvPr id="5" name="صورة 4" descr="الوصف: http://rafed.net/e-cards/images/script/besm/besm14.gif"/>
          <p:cNvPicPr/>
          <p:nvPr/>
        </p:nvPicPr>
        <p:blipFill>
          <a:blip r:embed="rId3" r:link="rId5" cstate="print">
            <a:extLst>
              <a:ext uri="{BEBA8EAE-BF5A-486C-A8C5-ECC9F3942E4B}">
                <a14:imgProps xmlns:a14="http://schemas.microsoft.com/office/drawing/2010/main">
                  <a14:imgLayer r:embed="rId4">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a:off x="2267744" y="1"/>
            <a:ext cx="4608512" cy="2060847"/>
          </a:xfrm>
          <a:prstGeom prst="rect">
            <a:avLst/>
          </a:prstGeom>
          <a:noFill/>
          <a:ln>
            <a:solidFill>
              <a:srgbClr val="C00000"/>
            </a:solidFill>
          </a:ln>
          <a:effectLst>
            <a:glow rad="139700">
              <a:srgbClr val="C0504D">
                <a:satMod val="175000"/>
                <a:alpha val="40000"/>
              </a:srgbClr>
            </a:glow>
          </a:effectLst>
        </p:spPr>
      </p:pic>
      <p:pic>
        <p:nvPicPr>
          <p:cNvPr id="6" name="صورة 5" descr="الوصف: mr09$002"/>
          <p:cNvPicPr/>
          <p:nvPr/>
        </p:nvPicPr>
        <p:blipFill>
          <a:blip r:embed="rId6">
            <a:duotone>
              <a:prstClr val="black"/>
              <a:srgbClr val="F79646">
                <a:tint val="45000"/>
                <a:satMod val="400000"/>
              </a:srgbClr>
            </a:duotone>
            <a:extLst>
              <a:ext uri="{28A0092B-C50C-407E-A947-70E740481C1C}">
                <a14:useLocalDpi xmlns:a14="http://schemas.microsoft.com/office/drawing/2010/main" val="0"/>
              </a:ext>
            </a:extLst>
          </a:blip>
          <a:srcRect/>
          <a:stretch>
            <a:fillRect/>
          </a:stretch>
        </p:blipFill>
        <p:spPr bwMode="auto">
          <a:xfrm>
            <a:off x="1475656" y="2276279"/>
            <a:ext cx="6336704" cy="2076623"/>
          </a:xfrm>
          <a:prstGeom prst="rect">
            <a:avLst/>
          </a:prstGeom>
          <a:ln w="127000" cap="rnd">
            <a:solidFill>
              <a:srgbClr val="C000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مستطيل 6"/>
          <p:cNvSpPr/>
          <p:nvPr/>
        </p:nvSpPr>
        <p:spPr>
          <a:xfrm>
            <a:off x="323528" y="4653136"/>
            <a:ext cx="5220072" cy="1115049"/>
          </a:xfrm>
          <a:prstGeom prst="rect">
            <a:avLst/>
          </a:prstGeom>
          <a:solidFill>
            <a:srgbClr val="00B050"/>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rgbClr val="FF8021">
                <a:shade val="30000"/>
                <a:satMod val="120000"/>
              </a:srgbClr>
            </a:contourClr>
          </a:sp3d>
        </p:spPr>
        <p:txBody>
          <a:bodyPr wrap="square">
            <a:spAutoFit/>
          </a:bodyPr>
          <a:lstStyle/>
          <a:p>
            <a:pPr marL="2286000" marR="0" lvl="0" indent="0" defTabSz="914400" eaLnBrk="1" fontAlgn="auto" latinLnBrk="0" hangingPunct="1">
              <a:lnSpc>
                <a:spcPct val="100000"/>
              </a:lnSpc>
              <a:spcBef>
                <a:spcPts val="0"/>
              </a:spcBef>
              <a:spcAft>
                <a:spcPts val="1500"/>
              </a:spcAft>
              <a:buClrTx/>
              <a:buSzTx/>
              <a:buFontTx/>
              <a:buNone/>
              <a:tabLst/>
              <a:defRPr/>
            </a:pPr>
            <a:r>
              <a:rPr kumimoji="0" lang="ar-SA" sz="2400" b="1" i="1" u="none" strike="noStrike" kern="1400" cap="none" spc="25" normalizeH="0" baseline="0" noProof="0" dirty="0" smtClean="0">
                <a:ln>
                  <a:noFill/>
                </a:ln>
                <a:solidFill>
                  <a:srgbClr val="002060"/>
                </a:solidFill>
                <a:effectLst/>
                <a:uLnTx/>
                <a:uFillTx/>
                <a:latin typeface="Cambria"/>
                <a:ea typeface="Times New Roman"/>
                <a:cs typeface="Simplified Arabic"/>
              </a:rPr>
              <a:t>صدق الله العلي العَظيم</a:t>
            </a:r>
            <a:endParaRPr kumimoji="0" lang="en-US" sz="2400" b="1" i="1" u="none" strike="noStrike" kern="1400" cap="none" spc="25" normalizeH="0" baseline="0" noProof="0" dirty="0" smtClean="0">
              <a:ln>
                <a:noFill/>
              </a:ln>
              <a:solidFill>
                <a:srgbClr val="002060"/>
              </a:solidFill>
              <a:effectLst/>
              <a:uLnTx/>
              <a:uFillTx/>
              <a:latin typeface="Cambria"/>
              <a:ea typeface="Times New Roman"/>
              <a:cs typeface="Times New Roman"/>
            </a:endParaRPr>
          </a:p>
          <a:p>
            <a:pPr marL="2286000" marR="0" lvl="0" indent="0" algn="ctr" defTabSz="914400" eaLnBrk="1" fontAlgn="auto" latinLnBrk="0" hangingPunct="1">
              <a:lnSpc>
                <a:spcPct val="107000"/>
              </a:lnSpc>
              <a:spcBef>
                <a:spcPts val="0"/>
              </a:spcBef>
              <a:spcAft>
                <a:spcPts val="0"/>
              </a:spcAft>
              <a:buClrTx/>
              <a:buSzTx/>
              <a:buFontTx/>
              <a:buNone/>
              <a:tabLst/>
              <a:defRPr/>
            </a:pPr>
            <a:r>
              <a:rPr kumimoji="0" lang="ar-SA" sz="1400" b="1" i="1" u="none" strike="noStrike" kern="0" cap="none" spc="0" normalizeH="0" baseline="0" noProof="0" dirty="0" smtClean="0">
                <a:ln>
                  <a:noFill/>
                </a:ln>
                <a:solidFill>
                  <a:srgbClr val="002060"/>
                </a:solidFill>
                <a:effectLst/>
                <a:uLnTx/>
                <a:uFillTx/>
                <a:latin typeface="Trebuchet MS"/>
                <a:ea typeface="Times New Roman"/>
                <a:cs typeface="Simplified Arabic"/>
              </a:rPr>
              <a:t>سورة البقرة</a:t>
            </a:r>
            <a:endParaRPr kumimoji="0" lang="en-US" sz="1050" b="1" i="1" u="none" strike="noStrike" kern="0" cap="none" spc="0" normalizeH="0" baseline="0" noProof="0" dirty="0" smtClean="0">
              <a:ln>
                <a:noFill/>
              </a:ln>
              <a:solidFill>
                <a:srgbClr val="002060"/>
              </a:solidFill>
              <a:effectLst/>
              <a:uLnTx/>
              <a:uFillTx/>
              <a:latin typeface="Trebuchet MS"/>
              <a:ea typeface="Calibri"/>
              <a:cs typeface="Arial"/>
            </a:endParaRPr>
          </a:p>
          <a:p>
            <a:pPr marL="2286000" marR="0" lvl="0" indent="0" algn="ctr" defTabSz="914400" eaLnBrk="1" fontAlgn="auto" latinLnBrk="0" hangingPunct="1">
              <a:lnSpc>
                <a:spcPct val="107000"/>
              </a:lnSpc>
              <a:spcBef>
                <a:spcPts val="0"/>
              </a:spcBef>
              <a:spcAft>
                <a:spcPts val="0"/>
              </a:spcAft>
              <a:buClrTx/>
              <a:buSzTx/>
              <a:buFontTx/>
              <a:buNone/>
              <a:tabLst/>
              <a:defRPr/>
            </a:pPr>
            <a:r>
              <a:rPr kumimoji="0" lang="ar-SA" sz="1400" b="1" i="1" u="none" strike="noStrike" kern="0" cap="none" spc="0" normalizeH="0" baseline="0" noProof="0" dirty="0" smtClean="0">
                <a:ln>
                  <a:noFill/>
                </a:ln>
                <a:solidFill>
                  <a:srgbClr val="002060"/>
                </a:solidFill>
                <a:effectLst/>
                <a:uLnTx/>
                <a:uFillTx/>
                <a:latin typeface="Trebuchet MS"/>
                <a:ea typeface="Times New Roman"/>
                <a:cs typeface="Simplified Arabic"/>
              </a:rPr>
              <a:t>الآية (32)</a:t>
            </a:r>
            <a:endParaRPr kumimoji="0" lang="en-US" sz="1050" b="1" i="1" u="none" strike="noStrike" kern="0" cap="none" spc="0" normalizeH="0" baseline="0" noProof="0" dirty="0" smtClean="0">
              <a:ln>
                <a:noFill/>
              </a:ln>
              <a:solidFill>
                <a:srgbClr val="002060"/>
              </a:solidFill>
              <a:effectLst/>
              <a:uLnTx/>
              <a:uFillTx/>
              <a:latin typeface="Trebuchet MS"/>
              <a:ea typeface="Calibri"/>
              <a:cs typeface="Arial"/>
            </a:endParaRPr>
          </a:p>
        </p:txBody>
      </p:sp>
    </p:spTree>
    <p:extLst>
      <p:ext uri="{BB962C8B-B14F-4D97-AF65-F5344CB8AC3E}">
        <p14:creationId xmlns:p14="http://schemas.microsoft.com/office/powerpoint/2010/main" val="60901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6"/>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628800"/>
            <a:ext cx="9143999" cy="5229200"/>
          </a:xfrm>
        </p:spPr>
        <p:txBody>
          <a:bodyPr>
            <a:noAutofit/>
          </a:bodyPr>
          <a:lstStyle/>
          <a:p>
            <a:pPr algn="just"/>
            <a:r>
              <a:rPr lang="ar-IQ"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التحمل:- </a:t>
            </a:r>
            <a:r>
              <a:rPr lang="ar-IQ" sz="3200" b="1" dirty="0" smtClean="0">
                <a:latin typeface="Tahoma" panose="020B0604030504040204" pitchFamily="34" charset="0"/>
                <a:ea typeface="Tahoma" panose="020B0604030504040204" pitchFamily="34" charset="0"/>
                <a:cs typeface="Tahoma" panose="020B0604030504040204" pitchFamily="34" charset="0"/>
              </a:rPr>
              <a:t>هو عبارة عن قدرة الرياضي على مقاومة التعب عند القيام بمجهود رياضي</a:t>
            </a:r>
          </a:p>
          <a:p>
            <a:pPr algn="just"/>
            <a:r>
              <a:rPr lang="ar-IQ" sz="3200" b="1" dirty="0" smtClean="0">
                <a:latin typeface="Tahoma" panose="020B0604030504040204" pitchFamily="34" charset="0"/>
                <a:ea typeface="Tahoma" panose="020B0604030504040204" pitchFamily="34" charset="0"/>
                <a:cs typeface="Tahoma" panose="020B0604030504040204" pitchFamily="34" charset="0"/>
              </a:rPr>
              <a:t>انواعه:-</a:t>
            </a:r>
          </a:p>
          <a:p>
            <a:pPr algn="just"/>
            <a:r>
              <a:rPr lang="ar-IQ"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1- التحمل العام :- </a:t>
            </a:r>
            <a:r>
              <a:rPr lang="ar-IQ" sz="3200" b="1" dirty="0" smtClean="0">
                <a:latin typeface="Tahoma" panose="020B0604030504040204" pitchFamily="34" charset="0"/>
                <a:ea typeface="Tahoma" panose="020B0604030504040204" pitchFamily="34" charset="0"/>
                <a:cs typeface="Tahoma" panose="020B0604030504040204" pitchFamily="34" charset="0"/>
              </a:rPr>
              <a:t>هو قابلية الاستمرار بعملية رفع مستوى كفاءة الاجهزة العضوية كالقلب والرئتين.</a:t>
            </a:r>
          </a:p>
          <a:p>
            <a:pPr algn="just"/>
            <a:r>
              <a:rPr lang="ar-IQ" sz="3200" b="1" dirty="0" smtClean="0">
                <a:latin typeface="Tahoma" panose="020B0604030504040204" pitchFamily="34" charset="0"/>
                <a:ea typeface="Tahoma" panose="020B0604030504040204" pitchFamily="34" charset="0"/>
                <a:cs typeface="Tahoma" panose="020B0604030504040204" pitchFamily="34" charset="0"/>
              </a:rPr>
              <a:t>2- التحمل الخاص:- هو المطاولة التي تهدف الى تنمية العضلات في الاجهزة العضوية.</a:t>
            </a:r>
            <a:endParaRPr lang="ar-IQ" sz="3200" b="1" dirty="0">
              <a:latin typeface="Tahoma" panose="020B0604030504040204" pitchFamily="34" charset="0"/>
              <a:ea typeface="Tahoma" panose="020B0604030504040204" pitchFamily="34" charset="0"/>
              <a:cs typeface="Tahoma" panose="020B0604030504040204" pitchFamily="34" charset="0"/>
            </a:endParaRPr>
          </a:p>
        </p:txBody>
      </p:sp>
      <p:sp>
        <p:nvSpPr>
          <p:cNvPr id="3" name="عنوان 2"/>
          <p:cNvSpPr>
            <a:spLocks noGrp="1"/>
          </p:cNvSpPr>
          <p:nvPr>
            <p:ph type="title"/>
          </p:nvPr>
        </p:nvSpPr>
        <p:spPr>
          <a:solidFill>
            <a:srgbClr val="FFFF00"/>
          </a:solidFill>
        </p:spPr>
        <p:txBody>
          <a:bodyPr/>
          <a:lstStyle/>
          <a:p>
            <a:r>
              <a:rPr lang="ar-IQ" b="1" dirty="0" smtClean="0">
                <a:solidFill>
                  <a:srgbClr val="FF0000"/>
                </a:solidFill>
                <a:latin typeface="Tahoma" panose="020B0604030504040204" pitchFamily="34" charset="0"/>
                <a:ea typeface="Tahoma" panose="020B0604030504040204" pitchFamily="34" charset="0"/>
                <a:cs typeface="Tahoma" panose="020B0604030504040204" pitchFamily="34" charset="0"/>
              </a:rPr>
              <a:t>التحمل وانواعه</a:t>
            </a:r>
            <a:endParaRPr lang="ar-IQ"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44046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 y="1916832"/>
            <a:ext cx="9143999" cy="4941168"/>
          </a:xfrm>
          <a:solidFill>
            <a:schemeClr val="bg1">
              <a:lumMod val="95000"/>
            </a:schemeClr>
          </a:solidFill>
        </p:spPr>
        <p:txBody>
          <a:bodyPr>
            <a:normAutofit fontScale="55000" lnSpcReduction="20000"/>
          </a:bodyPr>
          <a:lstStyle/>
          <a:p>
            <a:pPr algn="just">
              <a:lnSpc>
                <a:spcPct val="170000"/>
              </a:lnSpc>
            </a:pPr>
            <a:r>
              <a:rPr lang="ar-IQ" sz="3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1- التحمل القصير الزمن:- عبارة عن قدرة الرياضي على مقاومة التعب عند القيام بمجهود مدته 45/</a:t>
            </a:r>
            <a:r>
              <a:rPr lang="ar-IQ" sz="38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ثا</a:t>
            </a:r>
            <a:r>
              <a:rPr lang="ar-IQ" sz="3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الى 2/د حيث يتم انتاج الطاقة بالطرق اللاهوائية.</a:t>
            </a:r>
          </a:p>
          <a:p>
            <a:pPr lvl="0" algn="just">
              <a:lnSpc>
                <a:spcPct val="170000"/>
              </a:lnSpc>
              <a:buClr>
                <a:srgbClr val="31B6FD"/>
              </a:buClr>
            </a:pPr>
            <a:r>
              <a:rPr lang="ar-IQ" sz="3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2- التحمل المتوسط الزمن:- هي عبارة عن قدرة الرياضي على مقاومة التعب عند القيام بمجهود مدته ما بين 2/د الى 11/د </a:t>
            </a:r>
            <a:r>
              <a:rPr lang="ar-IQ" sz="3800" b="1" dirty="0">
                <a:solidFill>
                  <a:srgbClr val="FF0000"/>
                </a:solidFill>
                <a:latin typeface="Tahoma" panose="020B0604030504040204" pitchFamily="34" charset="0"/>
                <a:ea typeface="Tahoma" panose="020B0604030504040204" pitchFamily="34" charset="0"/>
                <a:cs typeface="Tahoma" panose="020B0604030504040204" pitchFamily="34" charset="0"/>
              </a:rPr>
              <a:t>حيث يتم انتاج الطاقة بالطرق </a:t>
            </a:r>
            <a:r>
              <a:rPr lang="ar-IQ" sz="3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الهوائية - واللاهوائية.</a:t>
            </a:r>
          </a:p>
          <a:p>
            <a:pPr lvl="0" algn="just">
              <a:lnSpc>
                <a:spcPct val="170000"/>
              </a:lnSpc>
              <a:buClr>
                <a:srgbClr val="31B6FD"/>
              </a:buClr>
            </a:pPr>
            <a:r>
              <a:rPr lang="ar-IQ" sz="3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3- التحمل الطويل الزمن :- </a:t>
            </a:r>
            <a:r>
              <a:rPr lang="ar-IQ" sz="3800" b="1" dirty="0">
                <a:solidFill>
                  <a:srgbClr val="FF0000"/>
                </a:solidFill>
                <a:latin typeface="Tahoma" panose="020B0604030504040204" pitchFamily="34" charset="0"/>
                <a:ea typeface="Tahoma" panose="020B0604030504040204" pitchFamily="34" charset="0"/>
                <a:cs typeface="Tahoma" panose="020B0604030504040204" pitchFamily="34" charset="0"/>
              </a:rPr>
              <a:t>عبارة عن قدرة الرياضي على مقاومة التعب عند القيام بمجهود مدته </a:t>
            </a:r>
            <a:r>
              <a:rPr lang="ar-IQ" sz="3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11/د  الى عدة ساعات حيث </a:t>
            </a:r>
            <a:r>
              <a:rPr lang="ar-IQ" sz="3800" b="1" dirty="0">
                <a:solidFill>
                  <a:srgbClr val="FF0000"/>
                </a:solidFill>
                <a:latin typeface="Tahoma" panose="020B0604030504040204" pitchFamily="34" charset="0"/>
                <a:ea typeface="Tahoma" panose="020B0604030504040204" pitchFamily="34" charset="0"/>
                <a:cs typeface="Tahoma" panose="020B0604030504040204" pitchFamily="34" charset="0"/>
              </a:rPr>
              <a:t>يتم انتاج الطاقة بالطرق </a:t>
            </a:r>
            <a:r>
              <a:rPr lang="ar-IQ" sz="3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الهوائية</a:t>
            </a:r>
            <a:r>
              <a:rPr lang="ar-IQ" sz="3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lvl="0">
              <a:buClr>
                <a:srgbClr val="31B6FD"/>
              </a:buClr>
            </a:pPr>
            <a:endParaRPr lang="ar-IQ" dirty="0">
              <a:solidFill>
                <a:srgbClr val="073E87"/>
              </a:solidFill>
            </a:endParaRPr>
          </a:p>
          <a:p>
            <a:endParaRPr lang="ar-IQ" dirty="0"/>
          </a:p>
        </p:txBody>
      </p:sp>
      <p:sp>
        <p:nvSpPr>
          <p:cNvPr id="3" name="عنوان 2"/>
          <p:cNvSpPr>
            <a:spLocks noGrp="1"/>
          </p:cNvSpPr>
          <p:nvPr>
            <p:ph type="title"/>
          </p:nvPr>
        </p:nvSpPr>
        <p:spPr>
          <a:xfrm>
            <a:off x="0" y="0"/>
            <a:ext cx="9144000" cy="1916832"/>
          </a:xfrm>
          <a:solidFill>
            <a:srgbClr val="FFFF00"/>
          </a:solidFill>
        </p:spPr>
        <p:txBody>
          <a:bodyPr>
            <a:normAutofit fontScale="90000"/>
          </a:bodyPr>
          <a:lstStyle/>
          <a:p>
            <a:r>
              <a:rPr lang="ar-IQ" b="1" dirty="0" smtClean="0">
                <a:solidFill>
                  <a:srgbClr val="FF0000"/>
                </a:solidFill>
                <a:latin typeface="Tahoma" panose="020B0604030504040204" pitchFamily="34" charset="0"/>
                <a:ea typeface="Tahoma" panose="020B0604030504040204" pitchFamily="34" charset="0"/>
                <a:cs typeface="Tahoma" panose="020B0604030504040204" pitchFamily="34" charset="0"/>
              </a:rPr>
              <a:t>تنقسم المطاولة من ناحية عدة دوام المجهود المبذول في المباراة الى:- </a:t>
            </a:r>
            <a:endParaRPr lang="ar-IQ"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6294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196752"/>
            <a:ext cx="9144000" cy="5661248"/>
          </a:xfrm>
          <a:solidFill>
            <a:srgbClr val="FFFF00"/>
          </a:solidFill>
        </p:spPr>
        <p:txBody>
          <a:bodyPr>
            <a:noAutofit/>
          </a:bodyPr>
          <a:lstStyle/>
          <a:p>
            <a:pPr>
              <a:lnSpc>
                <a:spcPct val="150000"/>
              </a:lnSpc>
            </a:pPr>
            <a:r>
              <a:rPr lang="ar-IQ"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للقوة أهمية كبيرة وخاصة في انواع الرياضة التي يجب ان يتغلب الرياضي فيها على مقاومات ولمدة طويلة نسبيا كما هو الحال في سباحة المسافات القصيرة كذلك لها اهمية في انواع الرياضة ذات الحركات غير دورية كما في الجمناستك.</a:t>
            </a:r>
          </a:p>
          <a:p>
            <a:pPr>
              <a:lnSpc>
                <a:spcPct val="150000"/>
              </a:lnSpc>
            </a:pPr>
            <a:r>
              <a:rPr lang="ar-IQ"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هناك عاملين أساسيين تتوقف عليها القدرة الأوكسجينية:-</a:t>
            </a:r>
          </a:p>
          <a:p>
            <a:pPr>
              <a:lnSpc>
                <a:spcPct val="150000"/>
              </a:lnSpc>
            </a:pPr>
            <a:r>
              <a:rPr lang="ar-IQ"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1- القدرة الكيميائية لأنسجة الجسم على استخدام *الاوكسجين في تحليل المواد الغذائية لاستخدامه كوقود للطاقة.</a:t>
            </a:r>
          </a:p>
          <a:p>
            <a:pPr>
              <a:lnSpc>
                <a:spcPct val="150000"/>
              </a:lnSpc>
            </a:pPr>
            <a:r>
              <a:rPr lang="ar-IQ"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2- القدرات المشتركة للرئتين والقلب والدم والاوعية </a:t>
            </a:r>
            <a:r>
              <a:rPr lang="ar-IQ" b="1" dirty="0" err="1" smtClean="0">
                <a:solidFill>
                  <a:schemeClr val="accent1"/>
                </a:solidFill>
                <a:latin typeface="Tahoma" panose="020B0604030504040204" pitchFamily="34" charset="0"/>
                <a:ea typeface="Tahoma" panose="020B0604030504040204" pitchFamily="34" charset="0"/>
                <a:cs typeface="Tahoma" panose="020B0604030504040204" pitchFamily="34" charset="0"/>
              </a:rPr>
              <a:t>الدموعية</a:t>
            </a:r>
            <a:r>
              <a:rPr lang="ar-IQ"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ومدى فاعليتها جميعا في نقل الاوكسجين الى العضلات.</a:t>
            </a:r>
            <a:endParaRPr lang="ar-IQ"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عنوان 2"/>
          <p:cNvSpPr>
            <a:spLocks noGrp="1"/>
          </p:cNvSpPr>
          <p:nvPr>
            <p:ph type="title"/>
          </p:nvPr>
        </p:nvSpPr>
        <p:spPr>
          <a:xfrm>
            <a:off x="0" y="0"/>
            <a:ext cx="9144000" cy="1196752"/>
          </a:xfrm>
          <a:solidFill>
            <a:schemeClr val="tx1">
              <a:lumMod val="50000"/>
              <a:lumOff val="50000"/>
            </a:schemeClr>
          </a:solidFill>
        </p:spPr>
        <p:txBody>
          <a:bodyPr>
            <a:normAutofit/>
          </a:bodyPr>
          <a:lstStyle/>
          <a:p>
            <a:r>
              <a:rPr lang="ar-IQ" dirty="0" smtClean="0">
                <a:latin typeface="Tahoma" panose="020B0604030504040204" pitchFamily="34" charset="0"/>
                <a:ea typeface="Tahoma" panose="020B0604030504040204" pitchFamily="34" charset="0"/>
                <a:cs typeface="Tahoma" panose="020B0604030504040204" pitchFamily="34" charset="0"/>
              </a:rPr>
              <a:t>أهمية التحمل العضلي وعلاقته بالقوة </a:t>
            </a:r>
            <a:endParaRPr lang="ar-IQ"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71729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052736"/>
            <a:ext cx="9144000" cy="5805264"/>
          </a:xfrm>
          <a:solidFill>
            <a:srgbClr val="FFC000"/>
          </a:solidFill>
        </p:spPr>
        <p:txBody>
          <a:bodyPr>
            <a:noAutofit/>
          </a:bodyPr>
          <a:lstStyle/>
          <a:p>
            <a:pPr algn="just">
              <a:lnSpc>
                <a:spcPct val="150000"/>
              </a:lnSpc>
            </a:pPr>
            <a:r>
              <a:rPr lang="ar-IQ" b="1" dirty="0" smtClean="0">
                <a:latin typeface="Tahoma" panose="020B0604030504040204" pitchFamily="34" charset="0"/>
                <a:ea typeface="Tahoma" panose="020B0604030504040204" pitchFamily="34" charset="0"/>
                <a:cs typeface="Tahoma" panose="020B0604030504040204" pitchFamily="34" charset="0"/>
              </a:rPr>
              <a:t>1- القدرة اللاهوائية الفوسفاجينية:- تعني انتاج اقصى طاقة ممكنة لجميع الانشطة البدنية او جميع الحرِكات ذات القوة السريعة التي يؤديها اللاعبون مثلا/ القفز والانطلاق من أوضاع الجسم المختلفة لمسافات قصيرة ضمن زمن يتراوح بين 5-10 /</a:t>
            </a:r>
            <a:r>
              <a:rPr lang="ar-IQ" b="1" dirty="0" err="1" smtClean="0">
                <a:latin typeface="Tahoma" panose="020B0604030504040204" pitchFamily="34" charset="0"/>
                <a:ea typeface="Tahoma" panose="020B0604030504040204" pitchFamily="34" charset="0"/>
                <a:cs typeface="Tahoma" panose="020B0604030504040204" pitchFamily="34" charset="0"/>
              </a:rPr>
              <a:t>ثا</a:t>
            </a:r>
            <a:r>
              <a:rPr lang="ar-IQ" b="1"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50000"/>
              </a:lnSpc>
            </a:pPr>
            <a:r>
              <a:rPr lang="ar-IQ" b="1" dirty="0" smtClean="0">
                <a:latin typeface="Tahoma" panose="020B0604030504040204" pitchFamily="34" charset="0"/>
                <a:ea typeface="Tahoma" panose="020B0604030504040204" pitchFamily="34" charset="0"/>
                <a:cs typeface="Tahoma" panose="020B0604030504040204" pitchFamily="34" charset="0"/>
              </a:rPr>
              <a:t>أذ تقدر كمية (</a:t>
            </a:r>
            <a:r>
              <a:rPr lang="en-US" b="1" dirty="0" smtClean="0">
                <a:latin typeface="Tahoma" panose="020B0604030504040204" pitchFamily="34" charset="0"/>
                <a:ea typeface="Tahoma" panose="020B0604030504040204" pitchFamily="34" charset="0"/>
                <a:cs typeface="Tahoma" panose="020B0604030504040204" pitchFamily="34" charset="0"/>
              </a:rPr>
              <a:t>ATP</a:t>
            </a:r>
            <a:r>
              <a:rPr lang="ar-IQ" b="1" dirty="0" smtClean="0">
                <a:latin typeface="Tahoma" panose="020B0604030504040204" pitchFamily="34" charset="0"/>
                <a:ea typeface="Tahoma" panose="020B0604030504040204" pitchFamily="34" charset="0"/>
                <a:cs typeface="Tahoma" panose="020B0604030504040204" pitchFamily="34" charset="0"/>
              </a:rPr>
              <a:t>) في العضلات بحدود (4 – 6 ملي مول /كغم من وزن العضلة)</a:t>
            </a:r>
          </a:p>
          <a:p>
            <a:pPr algn="just"/>
            <a:r>
              <a:rPr lang="ar-IQ" b="1" dirty="0" smtClean="0">
                <a:latin typeface="Tahoma" panose="020B0604030504040204" pitchFamily="34" charset="0"/>
                <a:ea typeface="Tahoma" panose="020B0604030504040204" pitchFamily="34" charset="0"/>
                <a:cs typeface="Tahoma" panose="020B0604030504040204" pitchFamily="34" charset="0"/>
              </a:rPr>
              <a:t>2- القدرة اللاهوائية اللاكتيكية:- هي القدرة على الاحتفاظ او تكرار انقباضات عضلية قصوى اعتمادا على انتاج الطاقة اللاهوائية بنظام اللاكتيك وتتضمن جميع الالعاب ذات الزمن من 1/د الى 2/د .</a:t>
            </a:r>
            <a:endParaRPr lang="ar-IQ" b="1" dirty="0">
              <a:latin typeface="Tahoma" panose="020B0604030504040204" pitchFamily="34" charset="0"/>
              <a:ea typeface="Tahoma" panose="020B0604030504040204" pitchFamily="34" charset="0"/>
              <a:cs typeface="Tahoma" panose="020B0604030504040204" pitchFamily="34" charset="0"/>
            </a:endParaRPr>
          </a:p>
        </p:txBody>
      </p:sp>
      <p:sp>
        <p:nvSpPr>
          <p:cNvPr id="3" name="عنوان 2"/>
          <p:cNvSpPr>
            <a:spLocks noGrp="1"/>
          </p:cNvSpPr>
          <p:nvPr>
            <p:ph type="title"/>
          </p:nvPr>
        </p:nvSpPr>
        <p:spPr>
          <a:xfrm>
            <a:off x="0" y="12215"/>
            <a:ext cx="9144000" cy="1040521"/>
          </a:xfrm>
          <a:solidFill>
            <a:srgbClr val="FFFF00"/>
          </a:solidFill>
        </p:spPr>
        <p:txBody>
          <a:bodyPr/>
          <a:lstStyle/>
          <a:p>
            <a:r>
              <a:rPr lang="ar-IQ"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أنواع القدرات اللاهوائية</a:t>
            </a:r>
            <a:endParaRPr lang="ar-IQ"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1783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0"/>
            <a:ext cx="9144000" cy="6858000"/>
          </a:xfrm>
          <a:solidFill>
            <a:schemeClr val="accent4">
              <a:lumMod val="20000"/>
              <a:lumOff val="80000"/>
            </a:schemeClr>
          </a:solidFill>
        </p:spPr>
        <p:txBody>
          <a:bodyPr>
            <a:noAutofit/>
          </a:bodyPr>
          <a:lstStyle/>
          <a:p>
            <a:pPr>
              <a:lnSpc>
                <a:spcPct val="170000"/>
              </a:lnSpc>
            </a:pPr>
            <a:r>
              <a:rPr lang="ar-IQ"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النقص الاوكسجيني:- </a:t>
            </a:r>
            <a:r>
              <a:rPr lang="ar-IQ" sz="2000" b="1" dirty="0" smtClean="0">
                <a:latin typeface="Tahoma" panose="020B0604030504040204" pitchFamily="34" charset="0"/>
                <a:ea typeface="Tahoma" panose="020B0604030504040204" pitchFamily="34" charset="0"/>
                <a:cs typeface="Tahoma" panose="020B0604030504040204" pitchFamily="34" charset="0"/>
              </a:rPr>
              <a:t>هو عبارة عن كمية الاوكسجين التي يحتاجها الجسم وبشكل متزايد خلال الجهد العضلي المتوسط او العالي.</a:t>
            </a:r>
          </a:p>
          <a:p>
            <a:pPr>
              <a:lnSpc>
                <a:spcPct val="170000"/>
              </a:lnSpc>
            </a:pPr>
            <a:r>
              <a:rPr lang="ar-IQ"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الدين الاوكسجيني :- </a:t>
            </a:r>
            <a:r>
              <a:rPr lang="ar-IQ" sz="2000" b="1" dirty="0" smtClean="0">
                <a:latin typeface="Tahoma" panose="020B0604030504040204" pitchFamily="34" charset="0"/>
                <a:ea typeface="Tahoma" panose="020B0604030504040204" pitchFamily="34" charset="0"/>
                <a:cs typeface="Tahoma" panose="020B0604030504040204" pitchFamily="34" charset="0"/>
              </a:rPr>
              <a:t>هو كمية الاوكسجين الاضافي الفائضة عن حاجة الجسم والتي توفر مباشرا بعد انتهاء الجهد العضلي.</a:t>
            </a:r>
          </a:p>
          <a:p>
            <a:pPr>
              <a:lnSpc>
                <a:spcPct val="170000"/>
              </a:lnSpc>
            </a:pPr>
            <a:r>
              <a:rPr lang="ar-IQ"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الدلائل التي تشير الى وصول اللاعب الى الحد الاقصى لاستهلاك الاوكسجين :-</a:t>
            </a:r>
          </a:p>
          <a:p>
            <a:pPr>
              <a:lnSpc>
                <a:spcPct val="170000"/>
              </a:lnSpc>
            </a:pPr>
            <a:r>
              <a:rPr lang="ar-IQ" sz="2000" b="1" dirty="0" smtClean="0">
                <a:latin typeface="Tahoma" panose="020B0604030504040204" pitchFamily="34" charset="0"/>
                <a:ea typeface="Tahoma" panose="020B0604030504040204" pitchFamily="34" charset="0"/>
                <a:cs typeface="Tahoma" panose="020B0604030504040204" pitchFamily="34" charset="0"/>
              </a:rPr>
              <a:t>1- عدم زيادة استهلاك الاوكسجين عند زيادة شدة الحمل البدني.</a:t>
            </a:r>
          </a:p>
          <a:p>
            <a:pPr>
              <a:lnSpc>
                <a:spcPct val="170000"/>
              </a:lnSpc>
            </a:pPr>
            <a:r>
              <a:rPr lang="ar-IQ" sz="2000" b="1" dirty="0" smtClean="0">
                <a:latin typeface="Tahoma" panose="020B0604030504040204" pitchFamily="34" charset="0"/>
                <a:ea typeface="Tahoma" panose="020B0604030504040204" pitchFamily="34" charset="0"/>
                <a:cs typeface="Tahoma" panose="020B0604030504040204" pitchFamily="34" charset="0"/>
              </a:rPr>
              <a:t>2- زيادة معدل القلب عن 180 – 185 ض /د</a:t>
            </a:r>
          </a:p>
          <a:p>
            <a:pPr>
              <a:lnSpc>
                <a:spcPct val="170000"/>
              </a:lnSpc>
            </a:pPr>
            <a:r>
              <a:rPr lang="ar-IQ" sz="2000" b="1" dirty="0" smtClean="0">
                <a:latin typeface="Tahoma" panose="020B0604030504040204" pitchFamily="34" charset="0"/>
                <a:ea typeface="Tahoma" panose="020B0604030504040204" pitchFamily="34" charset="0"/>
                <a:cs typeface="Tahoma" panose="020B0604030504040204" pitchFamily="34" charset="0"/>
              </a:rPr>
              <a:t>3- زيادة نسبة التنفس .</a:t>
            </a:r>
          </a:p>
          <a:p>
            <a:pPr>
              <a:lnSpc>
                <a:spcPct val="170000"/>
              </a:lnSpc>
            </a:pPr>
            <a:r>
              <a:rPr lang="ar-IQ" sz="2000" b="1" dirty="0" smtClean="0">
                <a:latin typeface="Tahoma" panose="020B0604030504040204" pitchFamily="34" charset="0"/>
                <a:ea typeface="Tahoma" panose="020B0604030504040204" pitchFamily="34" charset="0"/>
                <a:cs typeface="Tahoma" panose="020B0604030504040204" pitchFamily="34" charset="0"/>
              </a:rPr>
              <a:t>4- لا يقل تركيز حامض اللاكتيك في الدم عن 80 – 100 ملليغرام .</a:t>
            </a:r>
            <a:endParaRPr lang="ar-IQ" sz="2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2264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268760"/>
            <a:ext cx="9144000" cy="5589240"/>
          </a:xfrm>
          <a:solidFill>
            <a:schemeClr val="accent1">
              <a:lumMod val="20000"/>
              <a:lumOff val="80000"/>
            </a:schemeClr>
          </a:solidFill>
        </p:spPr>
        <p:txBody>
          <a:bodyPr>
            <a:normAutofit fontScale="32500" lnSpcReduction="20000"/>
          </a:bodyPr>
          <a:lstStyle/>
          <a:p>
            <a:pPr>
              <a:lnSpc>
                <a:spcPct val="170000"/>
              </a:lnSpc>
            </a:pPr>
            <a:r>
              <a:rPr lang="ar-IQ" sz="12300" b="1" dirty="0" smtClean="0">
                <a:latin typeface="Tahoma" panose="020B0604030504040204" pitchFamily="34" charset="0"/>
                <a:ea typeface="Tahoma" panose="020B0604030504040204" pitchFamily="34" charset="0"/>
                <a:cs typeface="Tahoma" panose="020B0604030504040204" pitchFamily="34" charset="0"/>
              </a:rPr>
              <a:t>1</a:t>
            </a:r>
            <a:r>
              <a:rPr lang="ar-IQ" sz="10000" b="1" dirty="0" smtClean="0">
                <a:latin typeface="Tahoma" panose="020B0604030504040204" pitchFamily="34" charset="0"/>
                <a:ea typeface="Tahoma" panose="020B0604030504040204" pitchFamily="34" charset="0"/>
                <a:cs typeface="Tahoma" panose="020B0604030504040204" pitchFamily="34" charset="0"/>
              </a:rPr>
              <a:t>- بناء الجسم وشكله :- </a:t>
            </a:r>
          </a:p>
          <a:p>
            <a:pPr>
              <a:lnSpc>
                <a:spcPct val="170000"/>
              </a:lnSpc>
            </a:pPr>
            <a:r>
              <a:rPr lang="ar-IQ" sz="10000" b="1" dirty="0" smtClean="0">
                <a:latin typeface="Tahoma" panose="020B0604030504040204" pitchFamily="34" charset="0"/>
                <a:ea typeface="Tahoma" panose="020B0604030504040204" pitchFamily="34" charset="0"/>
                <a:cs typeface="Tahoma" panose="020B0604030504040204" pitchFamily="34" charset="0"/>
              </a:rPr>
              <a:t>2- نمو الهيكل العظمي:-</a:t>
            </a:r>
          </a:p>
          <a:p>
            <a:pPr>
              <a:lnSpc>
                <a:spcPct val="170000"/>
              </a:lnSpc>
            </a:pPr>
            <a:r>
              <a:rPr lang="ar-IQ" sz="10000" b="1" dirty="0" smtClean="0">
                <a:latin typeface="Tahoma" panose="020B0604030504040204" pitchFamily="34" charset="0"/>
                <a:ea typeface="Tahoma" panose="020B0604030504040204" pitchFamily="34" charset="0"/>
                <a:cs typeface="Tahoma" panose="020B0604030504040204" pitchFamily="34" charset="0"/>
              </a:rPr>
              <a:t>3- مرحلة الطفولة المبكرة:-</a:t>
            </a:r>
          </a:p>
          <a:p>
            <a:pPr>
              <a:lnSpc>
                <a:spcPct val="170000"/>
              </a:lnSpc>
            </a:pPr>
            <a:r>
              <a:rPr lang="ar-IQ" sz="10000" b="1" dirty="0" smtClean="0">
                <a:latin typeface="Tahoma" panose="020B0604030504040204" pitchFamily="34" charset="0"/>
                <a:ea typeface="Tahoma" panose="020B0604030504040204" pitchFamily="34" charset="0"/>
                <a:cs typeface="Tahoma" panose="020B0604030504040204" pitchFamily="34" charset="0"/>
              </a:rPr>
              <a:t>4- مرحلة الطفولة المتوسطة:- </a:t>
            </a:r>
          </a:p>
          <a:p>
            <a:pPr>
              <a:lnSpc>
                <a:spcPct val="170000"/>
              </a:lnSpc>
            </a:pPr>
            <a:r>
              <a:rPr lang="ar-IQ" sz="10000" b="1" dirty="0" smtClean="0">
                <a:latin typeface="Tahoma" panose="020B0604030504040204" pitchFamily="34" charset="0"/>
                <a:ea typeface="Tahoma" panose="020B0604030504040204" pitchFamily="34" charset="0"/>
                <a:cs typeface="Tahoma" panose="020B0604030504040204" pitchFamily="34" charset="0"/>
              </a:rPr>
              <a:t>5- مرحلة الطفولة المتأخرة:- </a:t>
            </a:r>
          </a:p>
          <a:p>
            <a:pPr>
              <a:lnSpc>
                <a:spcPct val="170000"/>
              </a:lnSpc>
            </a:pPr>
            <a:r>
              <a:rPr lang="ar-IQ" sz="10000" b="1" dirty="0" smtClean="0">
                <a:latin typeface="Tahoma" panose="020B0604030504040204" pitchFamily="34" charset="0"/>
                <a:ea typeface="Tahoma" panose="020B0604030504040204" pitchFamily="34" charset="0"/>
                <a:cs typeface="Tahoma" panose="020B0604030504040204" pitchFamily="34" charset="0"/>
              </a:rPr>
              <a:t>6- مرحلة المراهقة:-</a:t>
            </a:r>
          </a:p>
        </p:txBody>
      </p:sp>
      <p:sp>
        <p:nvSpPr>
          <p:cNvPr id="3" name="عنوان 2"/>
          <p:cNvSpPr>
            <a:spLocks noGrp="1"/>
          </p:cNvSpPr>
          <p:nvPr>
            <p:ph type="title"/>
          </p:nvPr>
        </p:nvSpPr>
        <p:spPr>
          <a:xfrm>
            <a:off x="0" y="0"/>
            <a:ext cx="9144000" cy="1252728"/>
          </a:xfrm>
          <a:solidFill>
            <a:srgbClr val="FFFF00"/>
          </a:solidFill>
        </p:spPr>
        <p:txBody>
          <a:bodyPr>
            <a:normAutofit fontScale="90000"/>
          </a:bodyPr>
          <a:lstStyle/>
          <a:p>
            <a:r>
              <a:rPr lang="ar-IQ" b="1" dirty="0" smtClean="0">
                <a:solidFill>
                  <a:schemeClr val="tx1"/>
                </a:solidFill>
                <a:latin typeface="Tahoma" panose="020B0604030504040204" pitchFamily="34" charset="0"/>
                <a:ea typeface="Tahoma" panose="020B0604030504040204" pitchFamily="34" charset="0"/>
                <a:cs typeface="Tahoma" panose="020B0604030504040204" pitchFamily="34" charset="0"/>
              </a:rPr>
              <a:t>ما هو تأثير التدريب الرياضي في النمو الجسمي</a:t>
            </a:r>
            <a:endParaRPr lang="ar-IQ"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009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9029" y="1196752"/>
            <a:ext cx="9144000" cy="5632829"/>
          </a:xfrm>
          <a:solidFill>
            <a:srgbClr val="FFFF00"/>
          </a:solidFill>
        </p:spPr>
        <p:txBody>
          <a:bodyPr>
            <a:normAutofit/>
          </a:bodyPr>
          <a:lstStyle/>
          <a:p>
            <a:pPr algn="just">
              <a:lnSpc>
                <a:spcPct val="150000"/>
              </a:lnSpc>
            </a:pPr>
            <a:r>
              <a:rPr lang="ar-IQ" sz="3200" b="1" dirty="0" smtClean="0">
                <a:latin typeface="Tahoma" panose="020B0604030504040204" pitchFamily="34" charset="0"/>
                <a:ea typeface="Tahoma" panose="020B0604030504040204" pitchFamily="34" charset="0"/>
                <a:cs typeface="Tahoma" panose="020B0604030504040204" pitchFamily="34" charset="0"/>
              </a:rPr>
              <a:t>يتكون النسيج العضلي من ألياف لحمية حمراء اللون طويلة نسبيا فقد يصل طولها الى نحو 30سم ودقيقة للغاية أذ يتراوح سمكها ما بين 10 الى 100 ميكرون ويتميز هذا النسيج بخاصية الانقباض والانبساط فأن طولها ينقص بمقدار 60% من طولها في حالة الارتخاء ( الانبساط). </a:t>
            </a:r>
            <a:endParaRPr lang="ar-IQ" sz="3200" b="1" dirty="0">
              <a:latin typeface="Tahoma" panose="020B0604030504040204" pitchFamily="34" charset="0"/>
              <a:ea typeface="Tahoma" panose="020B0604030504040204" pitchFamily="34" charset="0"/>
              <a:cs typeface="Tahoma" panose="020B0604030504040204" pitchFamily="34" charset="0"/>
            </a:endParaRPr>
          </a:p>
        </p:txBody>
      </p:sp>
      <p:sp>
        <p:nvSpPr>
          <p:cNvPr id="3" name="عنوان 2"/>
          <p:cNvSpPr>
            <a:spLocks noGrp="1"/>
          </p:cNvSpPr>
          <p:nvPr>
            <p:ph type="title"/>
          </p:nvPr>
        </p:nvSpPr>
        <p:spPr>
          <a:xfrm>
            <a:off x="0" y="0"/>
            <a:ext cx="9144000" cy="1196752"/>
          </a:xfrm>
          <a:solidFill>
            <a:schemeClr val="bg2">
              <a:lumMod val="75000"/>
            </a:schemeClr>
          </a:solidFill>
        </p:spPr>
        <p:txBody>
          <a:bodyPr/>
          <a:lstStyle/>
          <a:p>
            <a:r>
              <a:rPr lang="ar-IQ" b="1" dirty="0" smtClean="0">
                <a:latin typeface="Tahoma" panose="020B0604030504040204" pitchFamily="34" charset="0"/>
                <a:ea typeface="Tahoma" panose="020B0604030504040204" pitchFamily="34" charset="0"/>
                <a:cs typeface="Tahoma" panose="020B0604030504040204" pitchFamily="34" charset="0"/>
              </a:rPr>
              <a:t>النسيج العضلي </a:t>
            </a:r>
            <a:endParaRPr lang="ar-IQ"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122806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102</TotalTime>
  <Words>516</Words>
  <Application>Microsoft Office PowerPoint</Application>
  <PresentationFormat>عرض على الشاشة (3:4)‏</PresentationFormat>
  <Paragraphs>39</Paragraphs>
  <Slides>9</Slides>
  <Notes>0</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شكل موجة</vt:lpstr>
      <vt:lpstr>عرض تقديمي في PowerPoint</vt:lpstr>
      <vt:lpstr>عرض تقديمي في PowerPoint</vt:lpstr>
      <vt:lpstr>التحمل وانواعه</vt:lpstr>
      <vt:lpstr>تنقسم المطاولة من ناحية عدة دوام المجهود المبذول في المباراة الى:- </vt:lpstr>
      <vt:lpstr>أهمية التحمل العضلي وعلاقته بالقوة </vt:lpstr>
      <vt:lpstr>أنواع القدرات اللاهوائية</vt:lpstr>
      <vt:lpstr>عرض تقديمي في PowerPoint</vt:lpstr>
      <vt:lpstr>ما هو تأثير التدريب الرياضي في النمو الجسمي</vt:lpstr>
      <vt:lpstr>النسيج العضلي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 marsa</dc:creator>
  <cp:lastModifiedBy>al marsa</cp:lastModifiedBy>
  <cp:revision>10</cp:revision>
  <dcterms:created xsi:type="dcterms:W3CDTF">2021-02-24T08:17:09Z</dcterms:created>
  <dcterms:modified xsi:type="dcterms:W3CDTF">2021-02-24T12:53:54Z</dcterms:modified>
</cp:coreProperties>
</file>