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194" y="-84"/>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E22D6D9-41B4-4265-94F7-CC4AEEFD8E52}" type="datetimeFigureOut">
              <a:rPr lang="ar-IQ" smtClean="0"/>
              <a:t>12/09/1445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912F124-73BD-4B6A-8A35-37AE6412247D}" type="slidenum">
              <a:rPr lang="ar-IQ" smtClean="0"/>
              <a:t>‹#›</a:t>
            </a:fld>
            <a:endParaRPr lang="ar-IQ"/>
          </a:p>
        </p:txBody>
      </p:sp>
    </p:spTree>
    <p:extLst>
      <p:ext uri="{BB962C8B-B14F-4D97-AF65-F5344CB8AC3E}">
        <p14:creationId xmlns:p14="http://schemas.microsoft.com/office/powerpoint/2010/main" val="33654407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a:p>
        </p:txBody>
      </p:sp>
      <p:sp>
        <p:nvSpPr>
          <p:cNvPr id="4" name="عنصر نائب لرقم الشريحة 3"/>
          <p:cNvSpPr>
            <a:spLocks noGrp="1"/>
          </p:cNvSpPr>
          <p:nvPr>
            <p:ph type="sldNum" sz="quarter" idx="10"/>
          </p:nvPr>
        </p:nvSpPr>
        <p:spPr/>
        <p:txBody>
          <a:bodyPr/>
          <a:lstStyle/>
          <a:p>
            <a:fld id="{6912F124-73BD-4B6A-8A35-37AE6412247D}" type="slidenum">
              <a:rPr lang="ar-IQ" smtClean="0"/>
              <a:t>1</a:t>
            </a:fld>
            <a:endParaRPr lang="ar-IQ"/>
          </a:p>
        </p:txBody>
      </p:sp>
    </p:spTree>
    <p:extLst>
      <p:ext uri="{BB962C8B-B14F-4D97-AF65-F5344CB8AC3E}">
        <p14:creationId xmlns:p14="http://schemas.microsoft.com/office/powerpoint/2010/main" val="93652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12/09/1445</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12/09/1445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12/09/1445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12/09/1445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12/09/1445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12/09/1445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12/09/1445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12/09/1445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12/09/1445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12/09/1445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12/09/1445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12/09/1445</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1"/>
          <p:cNvSpPr txBox="1">
            <a:spLocks/>
          </p:cNvSpPr>
          <p:nvPr/>
        </p:nvSpPr>
        <p:spPr>
          <a:xfrm>
            <a:off x="1" y="0"/>
            <a:ext cx="9144000" cy="6858000"/>
          </a:xfrm>
          <a:prstGeom prst="rect">
            <a:avLst/>
          </a:prstGeom>
          <a:gradFill rotWithShape="1">
            <a:gsLst>
              <a:gs pos="0">
                <a:srgbClr val="A19574">
                  <a:tint val="30000"/>
                  <a:satMod val="250000"/>
                </a:srgbClr>
              </a:gs>
              <a:gs pos="72000">
                <a:srgbClr val="A19574">
                  <a:tint val="75000"/>
                  <a:satMod val="210000"/>
                </a:srgbClr>
              </a:gs>
              <a:gs pos="100000">
                <a:srgbClr val="A19574">
                  <a:tint val="85000"/>
                  <a:satMod val="210000"/>
                </a:srgbClr>
              </a:gs>
            </a:gsLst>
            <a:lin ang="5400000" scaled="1"/>
          </a:gradFill>
          <a:ln w="10000" cap="flat" cmpd="sng" algn="ctr">
            <a:solidFill>
              <a:srgbClr val="A19574"/>
            </a:solidFill>
            <a:prstDash val="solid"/>
          </a:ln>
          <a:effectLst>
            <a:outerShdw blurRad="76200" dist="50800" dir="5400000" rotWithShape="0">
              <a:srgbClr val="4E3B30">
                <a:alpha val="60000"/>
              </a:srgbClr>
            </a:outerShdw>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marR="0" lvl="0" indent="0" algn="ctr" defTabSz="914400" rtl="1" eaLnBrk="1" fontAlgn="auto" latinLnBrk="0" hangingPunct="1">
              <a:lnSpc>
                <a:spcPct val="150000"/>
              </a:lnSpc>
              <a:spcBef>
                <a:spcPct val="0"/>
              </a:spcBef>
              <a:spcAft>
                <a:spcPts val="0"/>
              </a:spcAft>
              <a:buClr>
                <a:srgbClr val="F14124">
                  <a:lumMod val="75000"/>
                </a:srgbClr>
              </a:buClr>
              <a:buSzPct val="128000"/>
              <a:buFont typeface="Georgia" pitchFamily="18" charset="0"/>
              <a:buNone/>
              <a:tabLst/>
              <a:defRPr/>
            </a:pPr>
            <a:r>
              <a:rPr kumimoji="0" lang="ar-IQ" sz="4400" b="1" i="0" u="none" strike="noStrike" kern="1200" cap="none" spc="0" normalizeH="0" baseline="0" noProof="0" dirty="0" smtClean="0">
                <a:ln>
                  <a:noFill/>
                </a:ln>
                <a:solidFill>
                  <a:srgbClr val="FF0000"/>
                </a:solidFill>
                <a:effectLst>
                  <a:reflection blurRad="6350" stA="55000" endA="300" endPos="45500" dir="5400000" sy="-100000" algn="bl" rotWithShape="0"/>
                </a:effectLst>
                <a:uLnTx/>
                <a:uFillTx/>
                <a:latin typeface="Trebuchet MS"/>
                <a:ea typeface="+mj-ea"/>
                <a:cs typeface="Tahoma"/>
              </a:rPr>
              <a:t>محاضرة اليوم</a:t>
            </a:r>
            <a:r>
              <a:rPr kumimoji="0" lang="ar-IQ" sz="4400" b="1" i="0" u="none" strike="noStrike" kern="1200" cap="none" spc="0" normalizeH="0" baseline="0" noProof="0" dirty="0" smtClean="0">
                <a:ln>
                  <a:noFill/>
                </a:ln>
                <a:gradFill>
                  <a:gsLst>
                    <a:gs pos="0">
                      <a:sysClr val="windowText" lastClr="000000"/>
                    </a:gs>
                    <a:gs pos="40000">
                      <a:sysClr val="windowText" lastClr="000000">
                        <a:lumMod val="75000"/>
                        <a:lumOff val="25000"/>
                      </a:sysClr>
                    </a:gs>
                    <a:gs pos="100000">
                      <a:srgbClr val="212745">
                        <a:alpha val="65000"/>
                      </a:srgbClr>
                    </a:gs>
                  </a:gsLst>
                  <a:lin ang="5400000" scaled="0"/>
                </a:gradFill>
                <a:effectLst>
                  <a:reflection blurRad="6350" stA="55000" endA="300" endPos="45500" dir="5400000" sy="-100000" algn="bl" rotWithShape="0"/>
                </a:effectLst>
                <a:uLnTx/>
                <a:uFillTx/>
                <a:latin typeface="Trebuchet MS"/>
                <a:ea typeface="+mj-ea"/>
                <a:cs typeface="Tahoma"/>
              </a:rPr>
              <a:t/>
            </a:r>
            <a:br>
              <a:rPr kumimoji="0" lang="ar-IQ" sz="4400" b="1" i="0" u="none" strike="noStrike" kern="1200" cap="none" spc="0" normalizeH="0" baseline="0" noProof="0" dirty="0" smtClean="0">
                <a:ln>
                  <a:noFill/>
                </a:ln>
                <a:gradFill>
                  <a:gsLst>
                    <a:gs pos="0">
                      <a:sysClr val="windowText" lastClr="000000"/>
                    </a:gs>
                    <a:gs pos="40000">
                      <a:sysClr val="windowText" lastClr="000000">
                        <a:lumMod val="75000"/>
                        <a:lumOff val="25000"/>
                      </a:sysClr>
                    </a:gs>
                    <a:gs pos="100000">
                      <a:srgbClr val="212745">
                        <a:alpha val="65000"/>
                      </a:srgbClr>
                    </a:gs>
                  </a:gsLst>
                  <a:lin ang="5400000" scaled="0"/>
                </a:gradFill>
                <a:effectLst>
                  <a:reflection blurRad="6350" stA="55000" endA="300" endPos="45500" dir="5400000" sy="-100000" algn="bl" rotWithShape="0"/>
                </a:effectLst>
                <a:uLnTx/>
                <a:uFillTx/>
                <a:latin typeface="Trebuchet MS"/>
                <a:ea typeface="+mj-ea"/>
                <a:cs typeface="Tahoma"/>
              </a:rPr>
            </a:br>
            <a:r>
              <a:rPr kumimoji="0" lang="ar-IQ" sz="4400" b="1" i="0" u="none" strike="noStrike" kern="1200" cap="none" spc="0" normalizeH="0" baseline="0" noProof="0" dirty="0" smtClean="0">
                <a:ln>
                  <a:noFill/>
                </a:ln>
                <a:gradFill>
                  <a:gsLst>
                    <a:gs pos="0">
                      <a:sysClr val="windowText" lastClr="000000"/>
                    </a:gs>
                    <a:gs pos="40000">
                      <a:sysClr val="windowText" lastClr="000000">
                        <a:lumMod val="75000"/>
                        <a:lumOff val="25000"/>
                      </a:sysClr>
                    </a:gs>
                    <a:gs pos="100000">
                      <a:srgbClr val="212745">
                        <a:alpha val="65000"/>
                      </a:srgbClr>
                    </a:gs>
                  </a:gsLst>
                  <a:lin ang="5400000" scaled="0"/>
                </a:gradFill>
                <a:effectLst>
                  <a:reflection blurRad="6350" stA="55000" endA="300" endPos="45500" dir="5400000" sy="-100000" algn="bl" rotWithShape="0"/>
                </a:effectLst>
                <a:uLnTx/>
                <a:uFillTx/>
                <a:latin typeface="Trebuchet MS"/>
                <a:ea typeface="+mj-ea"/>
                <a:cs typeface="Tahoma"/>
              </a:rPr>
              <a:t>مقدمة من قبل </a:t>
            </a:r>
            <a:br>
              <a:rPr kumimoji="0" lang="ar-IQ" sz="4400" b="1" i="0" u="none" strike="noStrike" kern="1200" cap="none" spc="0" normalizeH="0" baseline="0" noProof="0" dirty="0" smtClean="0">
                <a:ln>
                  <a:noFill/>
                </a:ln>
                <a:gradFill>
                  <a:gsLst>
                    <a:gs pos="0">
                      <a:sysClr val="windowText" lastClr="000000"/>
                    </a:gs>
                    <a:gs pos="40000">
                      <a:sysClr val="windowText" lastClr="000000">
                        <a:lumMod val="75000"/>
                        <a:lumOff val="25000"/>
                      </a:sysClr>
                    </a:gs>
                    <a:gs pos="100000">
                      <a:srgbClr val="212745">
                        <a:alpha val="65000"/>
                      </a:srgbClr>
                    </a:gs>
                  </a:gsLst>
                  <a:lin ang="5400000" scaled="0"/>
                </a:gradFill>
                <a:effectLst>
                  <a:reflection blurRad="6350" stA="55000" endA="300" endPos="45500" dir="5400000" sy="-100000" algn="bl" rotWithShape="0"/>
                </a:effectLst>
                <a:uLnTx/>
                <a:uFillTx/>
                <a:latin typeface="Trebuchet MS"/>
                <a:ea typeface="+mj-ea"/>
                <a:cs typeface="Tahoma"/>
              </a:rPr>
            </a:br>
            <a:r>
              <a:rPr kumimoji="0" lang="ar-IQ" sz="4400" b="1" i="0" u="none" strike="noStrike" kern="1200" cap="none" spc="0" normalizeH="0" baseline="0" noProof="0" dirty="0" smtClean="0">
                <a:ln>
                  <a:noFill/>
                </a:ln>
                <a:solidFill>
                  <a:srgbClr val="C00000"/>
                </a:solidFill>
                <a:effectLst>
                  <a:reflection blurRad="6350" stA="55000" endA="300" endPos="45500" dir="5400000" sy="-100000" algn="bl" rotWithShape="0"/>
                </a:effectLst>
                <a:uLnTx/>
                <a:uFillTx/>
                <a:latin typeface="Trebuchet MS"/>
                <a:ea typeface="+mj-ea"/>
                <a:cs typeface="Tahoma"/>
              </a:rPr>
              <a:t>م . د امجد محمد وهاب</a:t>
            </a:r>
            <a:r>
              <a:rPr kumimoji="0" lang="ar-IQ" sz="4400" b="1" i="0" u="none" strike="noStrike" kern="1200" cap="none" spc="0" normalizeH="0" baseline="0" noProof="0" dirty="0" smtClean="0">
                <a:ln>
                  <a:noFill/>
                </a:ln>
                <a:gradFill>
                  <a:gsLst>
                    <a:gs pos="0">
                      <a:sysClr val="windowText" lastClr="000000"/>
                    </a:gs>
                    <a:gs pos="40000">
                      <a:sysClr val="windowText" lastClr="000000">
                        <a:lumMod val="75000"/>
                        <a:lumOff val="25000"/>
                      </a:sysClr>
                    </a:gs>
                    <a:gs pos="100000">
                      <a:srgbClr val="212745">
                        <a:alpha val="65000"/>
                      </a:srgbClr>
                    </a:gs>
                  </a:gsLst>
                  <a:lin ang="5400000" scaled="0"/>
                </a:gradFill>
                <a:effectLst>
                  <a:reflection blurRad="6350" stA="55000" endA="300" endPos="45500" dir="5400000" sy="-100000" algn="bl" rotWithShape="0"/>
                </a:effectLst>
                <a:uLnTx/>
                <a:uFillTx/>
                <a:latin typeface="Trebuchet MS"/>
                <a:ea typeface="+mj-ea"/>
                <a:cs typeface="Tahoma"/>
              </a:rPr>
              <a:t/>
            </a:r>
            <a:br>
              <a:rPr kumimoji="0" lang="ar-IQ" sz="4400" b="1" i="0" u="none" strike="noStrike" kern="1200" cap="none" spc="0" normalizeH="0" baseline="0" noProof="0" dirty="0" smtClean="0">
                <a:ln>
                  <a:noFill/>
                </a:ln>
                <a:gradFill>
                  <a:gsLst>
                    <a:gs pos="0">
                      <a:sysClr val="windowText" lastClr="000000"/>
                    </a:gs>
                    <a:gs pos="40000">
                      <a:sysClr val="windowText" lastClr="000000">
                        <a:lumMod val="75000"/>
                        <a:lumOff val="25000"/>
                      </a:sysClr>
                    </a:gs>
                    <a:gs pos="100000">
                      <a:srgbClr val="212745">
                        <a:alpha val="65000"/>
                      </a:srgbClr>
                    </a:gs>
                  </a:gsLst>
                  <a:lin ang="5400000" scaled="0"/>
                </a:gradFill>
                <a:effectLst>
                  <a:reflection blurRad="6350" stA="55000" endA="300" endPos="45500" dir="5400000" sy="-100000" algn="bl" rotWithShape="0"/>
                </a:effectLst>
                <a:uLnTx/>
                <a:uFillTx/>
                <a:latin typeface="Trebuchet MS"/>
                <a:ea typeface="+mj-ea"/>
                <a:cs typeface="Tahoma"/>
              </a:rPr>
            </a:br>
            <a:r>
              <a:rPr kumimoji="0" lang="ar-IQ" sz="3600" b="1" i="0" u="none" strike="noStrike" kern="1200" cap="none" spc="0" normalizeH="0" baseline="0" noProof="0" dirty="0" smtClean="0">
                <a:ln>
                  <a:noFill/>
                </a:ln>
                <a:gradFill>
                  <a:gsLst>
                    <a:gs pos="0">
                      <a:sysClr val="windowText" lastClr="000000"/>
                    </a:gs>
                    <a:gs pos="40000">
                      <a:sysClr val="windowText" lastClr="000000">
                        <a:lumMod val="75000"/>
                        <a:lumOff val="25000"/>
                      </a:sysClr>
                    </a:gs>
                    <a:gs pos="100000">
                      <a:srgbClr val="212745">
                        <a:alpha val="65000"/>
                      </a:srgbClr>
                    </a:gs>
                  </a:gsLst>
                  <a:lin ang="5400000" scaled="0"/>
                </a:gradFill>
                <a:effectLst>
                  <a:reflection blurRad="6350" stA="55000" endA="300" endPos="45500" dir="5400000" sy="-100000" algn="bl" rotWithShape="0"/>
                </a:effectLst>
                <a:uLnTx/>
                <a:uFillTx/>
                <a:latin typeface="Trebuchet MS"/>
                <a:ea typeface="+mj-ea"/>
                <a:cs typeface="Tahoma"/>
              </a:rPr>
              <a:t>وهي جزء من متطلبات مادة علم التشريح</a:t>
            </a:r>
            <a:endParaRPr lang="ar-IQ" sz="4000" dirty="0">
              <a:gradFill>
                <a:gsLst>
                  <a:gs pos="0">
                    <a:sysClr val="windowText" lastClr="000000"/>
                  </a:gs>
                  <a:gs pos="40000">
                    <a:sysClr val="windowText" lastClr="000000">
                      <a:lumMod val="75000"/>
                      <a:lumOff val="25000"/>
                    </a:sysClr>
                  </a:gs>
                  <a:gs pos="100000">
                    <a:srgbClr val="212745">
                      <a:alpha val="65000"/>
                    </a:srgbClr>
                  </a:gs>
                </a:gsLst>
                <a:lin ang="5400000" scaled="0"/>
              </a:gradFill>
              <a:latin typeface="Trebuchet MS"/>
              <a:cs typeface="Tahoma"/>
            </a:endParaRPr>
          </a:p>
          <a:p>
            <a:pPr marL="0" marR="0" lvl="0" indent="0" algn="ctr" defTabSz="914400" rtl="1" eaLnBrk="1" fontAlgn="auto" latinLnBrk="0" hangingPunct="1">
              <a:lnSpc>
                <a:spcPct val="150000"/>
              </a:lnSpc>
              <a:spcBef>
                <a:spcPct val="0"/>
              </a:spcBef>
              <a:spcAft>
                <a:spcPts val="0"/>
              </a:spcAft>
              <a:buClr>
                <a:srgbClr val="F14124">
                  <a:lumMod val="75000"/>
                </a:srgbClr>
              </a:buClr>
              <a:buSzPct val="128000"/>
              <a:buFont typeface="Georgia" pitchFamily="18" charset="0"/>
              <a:buNone/>
              <a:tabLst/>
              <a:defRPr/>
            </a:pPr>
            <a:r>
              <a:rPr kumimoji="0" lang="ar-IQ" sz="3200" b="1" i="0" u="none" strike="noStrike" kern="1200" cap="none" spc="0" normalizeH="0" baseline="0" noProof="0" dirty="0" smtClean="0">
                <a:ln>
                  <a:noFill/>
                </a:ln>
                <a:solidFill>
                  <a:srgbClr val="00B050"/>
                </a:solidFill>
                <a:effectLst>
                  <a:reflection blurRad="6350" stA="55000" endA="300" endPos="45500" dir="5400000" sy="-100000" algn="bl" rotWithShape="0"/>
                </a:effectLst>
                <a:uLnTx/>
                <a:uFillTx/>
                <a:latin typeface="Trebuchet MS"/>
                <a:cs typeface="Tahoma"/>
              </a:rPr>
              <a:t>لطلبة المرحلة الاولى (صباحي </a:t>
            </a:r>
          </a:p>
          <a:p>
            <a:pPr marL="0" marR="0" lvl="0" indent="0" algn="ctr" defTabSz="914400" rtl="1" eaLnBrk="1" fontAlgn="auto" latinLnBrk="0" hangingPunct="1">
              <a:lnSpc>
                <a:spcPct val="150000"/>
              </a:lnSpc>
              <a:spcBef>
                <a:spcPct val="0"/>
              </a:spcBef>
              <a:spcAft>
                <a:spcPts val="0"/>
              </a:spcAft>
              <a:buClr>
                <a:srgbClr val="F14124">
                  <a:lumMod val="75000"/>
                </a:srgbClr>
              </a:buClr>
              <a:buSzPct val="128000"/>
              <a:buFont typeface="Georgia" pitchFamily="18" charset="0"/>
              <a:buNone/>
              <a:tabLst/>
              <a:defRPr/>
            </a:pPr>
            <a:r>
              <a:rPr lang="ar-IQ" sz="3200" noProof="0" dirty="0" smtClean="0">
                <a:solidFill>
                  <a:srgbClr val="00B050"/>
                </a:solidFill>
                <a:latin typeface="Trebuchet MS"/>
                <a:cs typeface="Tahoma"/>
              </a:rPr>
              <a:t>+</a:t>
            </a:r>
            <a:r>
              <a:rPr kumimoji="0" lang="ar-IQ" sz="3200" b="1" i="0" u="none" strike="noStrike" kern="1200" cap="none" spc="0" normalizeH="0" baseline="0" noProof="0" dirty="0" smtClean="0">
                <a:ln>
                  <a:noFill/>
                </a:ln>
                <a:solidFill>
                  <a:srgbClr val="00B050"/>
                </a:solidFill>
                <a:effectLst>
                  <a:reflection blurRad="6350" stA="55000" endA="300" endPos="45500" dir="5400000" sy="-100000" algn="bl" rotWithShape="0"/>
                </a:effectLst>
                <a:uLnTx/>
                <a:uFillTx/>
                <a:latin typeface="Trebuchet MS"/>
                <a:cs typeface="Tahoma"/>
              </a:rPr>
              <a:t>مسائي)</a:t>
            </a:r>
          </a:p>
          <a:p>
            <a:pPr marL="0" marR="0" lvl="0" indent="0" algn="ctr" defTabSz="914400" rtl="1" eaLnBrk="1" fontAlgn="auto" latinLnBrk="0" hangingPunct="1">
              <a:lnSpc>
                <a:spcPct val="150000"/>
              </a:lnSpc>
              <a:spcBef>
                <a:spcPct val="0"/>
              </a:spcBef>
              <a:spcAft>
                <a:spcPts val="0"/>
              </a:spcAft>
              <a:buClr>
                <a:srgbClr val="F14124">
                  <a:lumMod val="75000"/>
                </a:srgbClr>
              </a:buClr>
              <a:buSzPct val="128000"/>
              <a:buFont typeface="Georgia" pitchFamily="18" charset="0"/>
              <a:buNone/>
              <a:tabLst/>
              <a:defRPr/>
            </a:pPr>
            <a:r>
              <a:rPr kumimoji="0" lang="ar-IQ" sz="3200" b="1" i="0" u="none" strike="noStrike" kern="1200" cap="none" spc="0" normalizeH="0" baseline="0" noProof="0" dirty="0" smtClean="0">
                <a:ln>
                  <a:noFill/>
                </a:ln>
                <a:solidFill>
                  <a:srgbClr val="00B050"/>
                </a:solidFill>
                <a:effectLst>
                  <a:reflection blurRad="6350" stA="55000" endA="300" endPos="45500" dir="5400000" sy="-100000" algn="bl" rotWithShape="0"/>
                </a:effectLst>
                <a:uLnTx/>
                <a:uFillTx/>
                <a:latin typeface="Trebuchet MS"/>
                <a:ea typeface="+mj-ea"/>
                <a:cs typeface="Tahoma"/>
              </a:rPr>
              <a:t>جامعة ديالى- كلية التربية الاساسية- قسم التربية البدنية وعلوم الرياضة </a:t>
            </a:r>
            <a:endParaRPr kumimoji="0" lang="ar-IQ" sz="3200" b="1" i="0" u="none" strike="noStrike" kern="1200" cap="none" spc="0" normalizeH="0" baseline="0" noProof="0" dirty="0">
              <a:ln>
                <a:noFill/>
              </a:ln>
              <a:solidFill>
                <a:srgbClr val="00B050"/>
              </a:solidFill>
              <a:effectLst>
                <a:reflection blurRad="6350" stA="55000" endA="300" endPos="45500" dir="5400000" sy="-100000" algn="bl" rotWithShape="0"/>
              </a:effectLst>
              <a:uLnTx/>
              <a:uFillTx/>
              <a:latin typeface="Trebuchet MS"/>
              <a:ea typeface="+mj-ea"/>
              <a:cs typeface="Tahoma"/>
            </a:endParaRPr>
          </a:p>
        </p:txBody>
      </p:sp>
    </p:spTree>
    <p:extLst>
      <p:ext uri="{BB962C8B-B14F-4D97-AF65-F5344CB8AC3E}">
        <p14:creationId xmlns:p14="http://schemas.microsoft.com/office/powerpoint/2010/main" val="234748778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64704"/>
            <a:ext cx="8229600" cy="1296144"/>
          </a:xfrm>
        </p:spPr>
        <p:txBody>
          <a:bodyPr>
            <a:normAutofit fontScale="90000"/>
          </a:bodyPr>
          <a:lstStyle/>
          <a:p>
            <a:pPr algn="r"/>
            <a:r>
              <a:rPr lang="ar-IQ" dirty="0" smtClean="0"/>
              <a:t>رابعاً :</a:t>
            </a:r>
            <a:r>
              <a:rPr lang="ar-IQ" dirty="0"/>
              <a:t>المصطلحات التشريحية التي تستعمل لتوضيح الحركة في مفاصل جسم الانسان </a:t>
            </a:r>
          </a:p>
        </p:txBody>
      </p:sp>
      <p:sp>
        <p:nvSpPr>
          <p:cNvPr id="3" name="عنصر نائب للمحتوى 2"/>
          <p:cNvSpPr>
            <a:spLocks noGrp="1"/>
          </p:cNvSpPr>
          <p:nvPr>
            <p:ph idx="1"/>
          </p:nvPr>
        </p:nvSpPr>
        <p:spPr>
          <a:xfrm>
            <a:off x="457200" y="2132856"/>
            <a:ext cx="8229600" cy="4191744"/>
          </a:xfrm>
        </p:spPr>
        <p:txBody>
          <a:bodyPr/>
          <a:lstStyle/>
          <a:p>
            <a:pPr lvl="0">
              <a:lnSpc>
                <a:spcPct val="200000"/>
              </a:lnSpc>
            </a:pPr>
            <a:r>
              <a:rPr lang="ar-IQ" dirty="0"/>
              <a:t>الثني : هي تصغير زاوية المفصل الى اصغر مدى ممكن .</a:t>
            </a:r>
            <a:endParaRPr lang="en-US" dirty="0"/>
          </a:p>
          <a:p>
            <a:pPr lvl="0">
              <a:lnSpc>
                <a:spcPct val="200000"/>
              </a:lnSpc>
            </a:pPr>
            <a:r>
              <a:rPr lang="ar-IQ" dirty="0"/>
              <a:t>المد : هي تكبير زاوية المفصل الى ابعد مدى ممكن .</a:t>
            </a:r>
            <a:endParaRPr lang="en-US" dirty="0"/>
          </a:p>
          <a:p>
            <a:pPr lvl="0">
              <a:lnSpc>
                <a:spcPct val="200000"/>
              </a:lnSpc>
            </a:pPr>
            <a:r>
              <a:rPr lang="ar-IQ" dirty="0"/>
              <a:t>الابعاد : هي ابعاد الاطراف عن الجذع او عن المستوى الوسطي</a:t>
            </a:r>
            <a:endParaRPr lang="en-US" dirty="0"/>
          </a:p>
          <a:p>
            <a:pPr>
              <a:lnSpc>
                <a:spcPct val="200000"/>
              </a:lnSpc>
            </a:pPr>
            <a:r>
              <a:rPr lang="ar-IQ" dirty="0"/>
              <a:t>التقريب : هي تقريب الاطراف الى الجذع او الى المستوى الوسطي .</a:t>
            </a:r>
          </a:p>
        </p:txBody>
      </p:sp>
    </p:spTree>
    <p:extLst>
      <p:ext uri="{BB962C8B-B14F-4D97-AF65-F5344CB8AC3E}">
        <p14:creationId xmlns:p14="http://schemas.microsoft.com/office/powerpoint/2010/main" val="98462172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64704"/>
            <a:ext cx="8229600" cy="1224136"/>
          </a:xfrm>
        </p:spPr>
        <p:txBody>
          <a:bodyPr>
            <a:normAutofit fontScale="90000"/>
          </a:bodyPr>
          <a:lstStyle/>
          <a:p>
            <a:pPr algn="r"/>
            <a:r>
              <a:rPr lang="ar-IQ" dirty="0" smtClean="0"/>
              <a:t>رابعاً :</a:t>
            </a:r>
            <a:r>
              <a:rPr lang="ar-IQ" dirty="0"/>
              <a:t>المصطلحات التشريحية التي تستعمل لتوضيح الحركة في مفاصل جسم الانسان </a:t>
            </a:r>
          </a:p>
        </p:txBody>
      </p:sp>
      <p:sp>
        <p:nvSpPr>
          <p:cNvPr id="3" name="عنصر نائب للمحتوى 2"/>
          <p:cNvSpPr>
            <a:spLocks noGrp="1"/>
          </p:cNvSpPr>
          <p:nvPr>
            <p:ph idx="1"/>
          </p:nvPr>
        </p:nvSpPr>
        <p:spPr/>
        <p:txBody>
          <a:bodyPr/>
          <a:lstStyle/>
          <a:p>
            <a:pPr lvl="0">
              <a:lnSpc>
                <a:spcPct val="150000"/>
              </a:lnSpc>
            </a:pPr>
            <a:r>
              <a:rPr lang="ar-IQ" dirty="0"/>
              <a:t>التدوير الداخلي : هي تحريك المفصل بحركة دورانية الى الداخل .</a:t>
            </a:r>
            <a:endParaRPr lang="en-US" dirty="0"/>
          </a:p>
          <a:p>
            <a:pPr lvl="0">
              <a:lnSpc>
                <a:spcPct val="150000"/>
              </a:lnSpc>
            </a:pPr>
            <a:r>
              <a:rPr lang="ar-IQ" dirty="0"/>
              <a:t>التدوير الخارجي : هي تحريك المفصل بحركة دورانية الى الخارج .</a:t>
            </a:r>
            <a:endParaRPr lang="en-US" dirty="0"/>
          </a:p>
          <a:p>
            <a:pPr lvl="0">
              <a:lnSpc>
                <a:spcPct val="150000"/>
              </a:lnSpc>
            </a:pPr>
            <a:r>
              <a:rPr lang="ar-IQ" dirty="0"/>
              <a:t>الكب : تدوير الساعد الى الجهة الداخلية .</a:t>
            </a:r>
            <a:endParaRPr lang="en-US" dirty="0"/>
          </a:p>
          <a:p>
            <a:pPr lvl="0">
              <a:lnSpc>
                <a:spcPct val="150000"/>
              </a:lnSpc>
            </a:pPr>
            <a:r>
              <a:rPr lang="ar-IQ" dirty="0"/>
              <a:t>الغرف : تدوير الساعد الى الجهة الخارجية .</a:t>
            </a:r>
            <a:endParaRPr lang="en-US" dirty="0"/>
          </a:p>
          <a:p>
            <a:pPr lvl="0">
              <a:lnSpc>
                <a:spcPct val="150000"/>
              </a:lnSpc>
            </a:pPr>
            <a:r>
              <a:rPr lang="ar-IQ" dirty="0"/>
              <a:t>انقلاب القدم للداخل : عملية تدوير القدم الى الداخل .</a:t>
            </a:r>
            <a:endParaRPr lang="en-US" dirty="0"/>
          </a:p>
          <a:p>
            <a:pPr>
              <a:lnSpc>
                <a:spcPct val="150000"/>
              </a:lnSpc>
            </a:pPr>
            <a:r>
              <a:rPr lang="ar-IQ" dirty="0"/>
              <a:t>انقلاب القدم للخارج : عملية تدوير القدم الى الخارج .</a:t>
            </a:r>
          </a:p>
        </p:txBody>
      </p:sp>
    </p:spTree>
    <p:extLst>
      <p:ext uri="{BB962C8B-B14F-4D97-AF65-F5344CB8AC3E}">
        <p14:creationId xmlns:p14="http://schemas.microsoft.com/office/powerpoint/2010/main" val="145310474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601" y="0"/>
            <a:ext cx="9288786" cy="6957392"/>
          </a:xfrm>
        </p:spPr>
      </p:pic>
    </p:spTree>
    <p:extLst>
      <p:ext uri="{BB962C8B-B14F-4D97-AF65-F5344CB8AC3E}">
        <p14:creationId xmlns:p14="http://schemas.microsoft.com/office/powerpoint/2010/main" val="36641321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267" y="0"/>
            <a:ext cx="9264634" cy="6858000"/>
          </a:xfrm>
        </p:spPr>
      </p:pic>
    </p:spTree>
    <p:extLst>
      <p:ext uri="{BB962C8B-B14F-4D97-AF65-F5344CB8AC3E}">
        <p14:creationId xmlns:p14="http://schemas.microsoft.com/office/powerpoint/2010/main" val="381871229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txBox="1">
            <a:spLocks/>
          </p:cNvSpPr>
          <p:nvPr/>
        </p:nvSpPr>
        <p:spPr>
          <a:xfrm rot="20813322">
            <a:off x="561636" y="2400785"/>
            <a:ext cx="8208002" cy="1148031"/>
          </a:xfrm>
          <a:prstGeom prst="rect">
            <a:avLst/>
          </a:prstGeom>
          <a:solidFill>
            <a:srgbClr val="00B0F0"/>
          </a:solidFill>
          <a:ln w="25400" cap="flat" cmpd="sng" algn="ctr">
            <a:solidFill>
              <a:srgbClr val="FFFF00"/>
            </a:solidFill>
            <a:prstDash val="solid"/>
          </a:ln>
          <a:effectLst>
            <a:glow rad="228600">
              <a:srgbClr val="7D3C4A">
                <a:satMod val="175000"/>
                <a:alpha val="40000"/>
              </a:srgbClr>
            </a:glow>
          </a:effectLst>
        </p:spPr>
        <p:txBody>
          <a:bodyPr vert="horz" rtlCol="0" anchor="ctr">
            <a:normAutofit/>
            <a:scene3d>
              <a:camera prst="orthographicFront"/>
              <a:lightRig rig="soft" dir="t"/>
            </a:scene3d>
            <a:sp3d prstMaterial="softEdge">
              <a:bevelT w="25400" h="25400"/>
            </a:sp3d>
          </a:bodyPr>
          <a:lstStyle>
            <a:lvl1pPr algn="l" rtl="1" eaLnBrk="1" latinLnBrk="0" hangingPunct="1">
              <a:spcBef>
                <a:spcPct val="0"/>
              </a:spcBef>
              <a:buNone/>
              <a:defRPr kumimoji="0" sz="4100" b="1" kern="1200">
                <a:solidFill>
                  <a:schemeClr val="dk1"/>
                </a:solidFill>
                <a:effectLst>
                  <a:outerShdw blurRad="31750" dist="25400" dir="5400000" algn="tl" rotWithShape="0">
                    <a:srgbClr val="000000">
                      <a:alpha val="2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ar-IQ" sz="4100" b="1" i="0" u="none" strike="noStrike" kern="1200" cap="none" spc="0" normalizeH="0" baseline="0" noProof="0" smtClean="0">
                <a:ln>
                  <a:noFill/>
                </a:ln>
                <a:solidFill>
                  <a:srgbClr val="FFFF00"/>
                </a:solidFill>
                <a:effectLst>
                  <a:glow rad="228600">
                    <a:srgbClr val="DA1F28">
                      <a:satMod val="175000"/>
                      <a:alpha val="40000"/>
                    </a:srgbClr>
                  </a:glow>
                </a:effectLst>
                <a:uLnTx/>
                <a:uFillTx/>
                <a:latin typeface="Lucida Sans Unicode"/>
                <a:ea typeface="+mn-ea"/>
                <a:cs typeface="Arial"/>
              </a:rPr>
              <a:t>شكرا لحسن الاصغاء</a:t>
            </a:r>
            <a:endParaRPr kumimoji="0" lang="ar-IQ" sz="4100" b="1" i="0" u="none" strike="noStrike" kern="1200" cap="none" spc="0" normalizeH="0" baseline="0" noProof="0" dirty="0">
              <a:ln>
                <a:noFill/>
              </a:ln>
              <a:solidFill>
                <a:srgbClr val="FFFF00"/>
              </a:solidFill>
              <a:effectLst>
                <a:glow rad="228600">
                  <a:srgbClr val="DA1F28">
                    <a:satMod val="175000"/>
                    <a:alpha val="40000"/>
                  </a:srgbClr>
                </a:glow>
              </a:effectLst>
              <a:uLnTx/>
              <a:uFillTx/>
              <a:latin typeface="Lucida Sans Unicode"/>
              <a:ea typeface="+mn-ea"/>
              <a:cs typeface="Arial"/>
            </a:endParaRPr>
          </a:p>
        </p:txBody>
      </p:sp>
    </p:spTree>
    <p:extLst>
      <p:ext uri="{BB962C8B-B14F-4D97-AF65-F5344CB8AC3E}">
        <p14:creationId xmlns:p14="http://schemas.microsoft.com/office/powerpoint/2010/main" val="87467308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dirty="0"/>
              <a:t>المحاضرة </a:t>
            </a:r>
            <a:r>
              <a:rPr lang="ar-IQ" dirty="0" smtClean="0"/>
              <a:t>الاولى</a:t>
            </a:r>
            <a:endParaRPr lang="ar-IQ" dirty="0"/>
          </a:p>
        </p:txBody>
      </p:sp>
      <p:sp>
        <p:nvSpPr>
          <p:cNvPr id="3" name="عنصر نائب للمحتوى 2"/>
          <p:cNvSpPr>
            <a:spLocks noGrp="1"/>
          </p:cNvSpPr>
          <p:nvPr>
            <p:ph idx="1"/>
          </p:nvPr>
        </p:nvSpPr>
        <p:spPr>
          <a:xfrm>
            <a:off x="457200" y="2132856"/>
            <a:ext cx="8229600" cy="4191744"/>
          </a:xfrm>
        </p:spPr>
        <p:txBody>
          <a:bodyPr>
            <a:normAutofit fontScale="92500" lnSpcReduction="10000"/>
          </a:bodyPr>
          <a:lstStyle/>
          <a:p>
            <a:r>
              <a:rPr lang="ar-IQ" b="1" dirty="0" smtClean="0"/>
              <a:t>مفهوم المصطلحات </a:t>
            </a:r>
            <a:r>
              <a:rPr lang="ar-IQ" b="1" dirty="0"/>
              <a:t>التشريحية </a:t>
            </a:r>
            <a:r>
              <a:rPr lang="ar-IQ" b="1" dirty="0" smtClean="0"/>
              <a:t>: </a:t>
            </a:r>
          </a:p>
          <a:p>
            <a:pPr marL="0" indent="0">
              <a:buNone/>
            </a:pPr>
            <a:r>
              <a:rPr lang="ar-IQ" b="1" dirty="0"/>
              <a:t> </a:t>
            </a:r>
            <a:r>
              <a:rPr lang="ar-IQ" b="1" dirty="0" smtClean="0"/>
              <a:t>    </a:t>
            </a:r>
            <a:r>
              <a:rPr lang="ar-IQ" sz="2800" dirty="0" smtClean="0"/>
              <a:t>هي </a:t>
            </a:r>
            <a:r>
              <a:rPr lang="ar-IQ" sz="2800" dirty="0"/>
              <a:t>تعبيرات يستعملها خبراء </a:t>
            </a:r>
            <a:r>
              <a:rPr lang="ar-IQ" sz="2800" dirty="0" smtClean="0"/>
              <a:t>علــم </a:t>
            </a:r>
            <a:r>
              <a:rPr lang="ar-IQ" sz="2800" dirty="0"/>
              <a:t>التشريح </a:t>
            </a:r>
            <a:r>
              <a:rPr lang="ar-IQ" sz="2800" dirty="0" smtClean="0"/>
              <a:t>فـي المجــالات العلميــة </a:t>
            </a:r>
            <a:r>
              <a:rPr lang="ar-IQ" sz="2800" dirty="0"/>
              <a:t>والمناهج الدراسية , وهي تحتوي على الكثير من التعبيرات المختلفة التي </a:t>
            </a:r>
            <a:r>
              <a:rPr lang="ar-IQ" sz="2800" dirty="0" smtClean="0"/>
              <a:t>تصـف </a:t>
            </a:r>
            <a:r>
              <a:rPr lang="ar-IQ" sz="2800" dirty="0"/>
              <a:t>الموقع التشريحي </a:t>
            </a:r>
            <a:r>
              <a:rPr lang="ar-IQ" sz="2800" dirty="0" smtClean="0"/>
              <a:t>وكـــذلك وظيفـة </a:t>
            </a:r>
            <a:r>
              <a:rPr lang="ar-IQ" sz="2800" dirty="0"/>
              <a:t>التراكيب </a:t>
            </a:r>
            <a:r>
              <a:rPr lang="ar-IQ" sz="2800" dirty="0" smtClean="0"/>
              <a:t>المختلفـــة فـي جسـم </a:t>
            </a:r>
            <a:r>
              <a:rPr lang="ar-IQ" sz="2800" dirty="0"/>
              <a:t>الانسان</a:t>
            </a:r>
            <a:r>
              <a:rPr lang="ar-IQ" sz="2800" dirty="0" smtClean="0"/>
              <a:t>.</a:t>
            </a:r>
          </a:p>
          <a:p>
            <a:pPr marL="0" indent="0">
              <a:buNone/>
            </a:pPr>
            <a:r>
              <a:rPr lang="ar-IQ" sz="2800" b="1" dirty="0" smtClean="0"/>
              <a:t>* المصطلحات </a:t>
            </a:r>
            <a:r>
              <a:rPr lang="ar-IQ" sz="2800" b="1" dirty="0"/>
              <a:t>التشريحية </a:t>
            </a:r>
            <a:r>
              <a:rPr lang="ar-IQ" sz="2800" b="1" dirty="0" smtClean="0"/>
              <a:t>:</a:t>
            </a:r>
          </a:p>
          <a:p>
            <a:pPr marL="0" indent="0">
              <a:buNone/>
            </a:pPr>
            <a:r>
              <a:rPr lang="ar-IQ" sz="2800" dirty="0" smtClean="0"/>
              <a:t>1- </a:t>
            </a:r>
            <a:r>
              <a:rPr lang="ar-IQ" sz="2800" dirty="0"/>
              <a:t>الوضع التشريحي </a:t>
            </a:r>
            <a:r>
              <a:rPr lang="ar-IQ" sz="2800" dirty="0" smtClean="0"/>
              <a:t> .  2- </a:t>
            </a:r>
            <a:r>
              <a:rPr lang="ar-IQ" sz="2800" dirty="0"/>
              <a:t>المستويات او المقاطع التشريحية </a:t>
            </a:r>
            <a:r>
              <a:rPr lang="ar-IQ" sz="2800" dirty="0" smtClean="0"/>
              <a:t>.</a:t>
            </a:r>
          </a:p>
          <a:p>
            <a:pPr marL="0" indent="0">
              <a:buNone/>
            </a:pPr>
            <a:r>
              <a:rPr lang="ar-IQ" sz="2800" dirty="0" smtClean="0"/>
              <a:t>3- </a:t>
            </a:r>
            <a:r>
              <a:rPr lang="ar-IQ" sz="2800" dirty="0"/>
              <a:t>المصطلحات التشريحية التي توصف المواقع </a:t>
            </a:r>
            <a:r>
              <a:rPr lang="ar-IQ" sz="2800" dirty="0" smtClean="0"/>
              <a:t>.</a:t>
            </a:r>
          </a:p>
          <a:p>
            <a:pPr marL="0" indent="0">
              <a:buNone/>
            </a:pPr>
            <a:r>
              <a:rPr lang="ar-IQ" sz="2800" dirty="0" smtClean="0"/>
              <a:t>4- </a:t>
            </a:r>
            <a:r>
              <a:rPr lang="ar-IQ" sz="2800" dirty="0"/>
              <a:t>المصطلحات التشريحية التي تستعمل لتوضيح الحركة في مفاصل جسم الانسان </a:t>
            </a:r>
            <a:r>
              <a:rPr lang="ar-IQ" sz="2800" dirty="0" smtClean="0"/>
              <a:t>.</a:t>
            </a:r>
            <a:endParaRPr lang="en-US" sz="2800" dirty="0"/>
          </a:p>
          <a:p>
            <a:endParaRPr lang="ar-IQ" b="1" dirty="0" smtClean="0"/>
          </a:p>
          <a:p>
            <a:pPr marL="0" indent="0">
              <a:buNone/>
            </a:pPr>
            <a:endParaRPr lang="ar-IQ" dirty="0"/>
          </a:p>
        </p:txBody>
      </p:sp>
    </p:spTree>
    <p:extLst>
      <p:ext uri="{BB962C8B-B14F-4D97-AF65-F5344CB8AC3E}">
        <p14:creationId xmlns:p14="http://schemas.microsoft.com/office/powerpoint/2010/main" val="36934377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اولاً : </a:t>
            </a:r>
            <a:r>
              <a:rPr lang="ar-IQ" dirty="0"/>
              <a:t>الوضع التشريحي </a:t>
            </a:r>
          </a:p>
        </p:txBody>
      </p:sp>
      <p:sp>
        <p:nvSpPr>
          <p:cNvPr id="3" name="عنصر نائب للمحتوى 2"/>
          <p:cNvSpPr>
            <a:spLocks noGrp="1"/>
          </p:cNvSpPr>
          <p:nvPr>
            <p:ph idx="1"/>
          </p:nvPr>
        </p:nvSpPr>
        <p:spPr/>
        <p:txBody>
          <a:bodyPr/>
          <a:lstStyle/>
          <a:p>
            <a:pPr lvl="0"/>
            <a:endParaRPr lang="ar-IQ" dirty="0" smtClean="0"/>
          </a:p>
          <a:p>
            <a:pPr lvl="0"/>
            <a:endParaRPr lang="ar-IQ" dirty="0"/>
          </a:p>
          <a:p>
            <a:pPr lvl="0"/>
            <a:r>
              <a:rPr lang="ar-IQ" sz="3200" dirty="0" smtClean="0"/>
              <a:t>هو </a:t>
            </a:r>
            <a:r>
              <a:rPr lang="ar-IQ" sz="3200" dirty="0"/>
              <a:t>وضع انتصاب القامة , ويكون فيه الوجه للأمام وراحتا اليد للأمام واصابع القدمين مؤشرة الى الامام, والغرض من الوضع التشريحي هو دراسة تشريح الجسم البشري بصورة موحدة على الرغم من اختلاف اللغات والاماكن على سطح الكرة الارضية .</a:t>
            </a:r>
            <a:endParaRPr lang="en-US" sz="3200" dirty="0"/>
          </a:p>
          <a:p>
            <a:pPr marL="0" indent="0">
              <a:buNone/>
            </a:pPr>
            <a:endParaRPr lang="ar-IQ" dirty="0"/>
          </a:p>
        </p:txBody>
      </p:sp>
    </p:spTree>
    <p:extLst>
      <p:ext uri="{BB962C8B-B14F-4D97-AF65-F5344CB8AC3E}">
        <p14:creationId xmlns:p14="http://schemas.microsoft.com/office/powerpoint/2010/main" val="157307254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3342"/>
            <a:ext cx="8280920" cy="6844658"/>
          </a:xfrm>
        </p:spPr>
      </p:pic>
    </p:spTree>
    <p:extLst>
      <p:ext uri="{BB962C8B-B14F-4D97-AF65-F5344CB8AC3E}">
        <p14:creationId xmlns:p14="http://schemas.microsoft.com/office/powerpoint/2010/main" val="940932429"/>
      </p:ext>
    </p:extLst>
  </p:cSld>
  <p:clrMapOvr>
    <a:masterClrMapping/>
  </p:clrMapOvr>
  <p:transition spd="slow">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ثانياً : </a:t>
            </a:r>
            <a:r>
              <a:rPr lang="ar-IQ" dirty="0"/>
              <a:t>المستويات او المقاطع التشريحية </a:t>
            </a:r>
          </a:p>
        </p:txBody>
      </p:sp>
      <p:sp>
        <p:nvSpPr>
          <p:cNvPr id="3" name="عنصر نائب للمحتوى 2"/>
          <p:cNvSpPr>
            <a:spLocks noGrp="1"/>
          </p:cNvSpPr>
          <p:nvPr>
            <p:ph idx="1"/>
          </p:nvPr>
        </p:nvSpPr>
        <p:spPr/>
        <p:txBody>
          <a:bodyPr>
            <a:normAutofit/>
          </a:bodyPr>
          <a:lstStyle/>
          <a:p>
            <a:pPr marL="0" indent="0">
              <a:buNone/>
            </a:pPr>
            <a:r>
              <a:rPr lang="ar-IQ" sz="2800" dirty="0" smtClean="0"/>
              <a:t>   ان </a:t>
            </a:r>
            <a:r>
              <a:rPr lang="ar-IQ" sz="2800" dirty="0"/>
              <a:t>الغرض من دراسة المستويات التشريحية هو تسهيل تعين مواقع الانسجة المختلفة على الجسم البشري وهنالك ثلاثة مستويات تشريحية رئيسية هي ؛</a:t>
            </a:r>
            <a:endParaRPr lang="en-US" sz="2800" dirty="0"/>
          </a:p>
          <a:p>
            <a:pPr lvl="0"/>
            <a:r>
              <a:rPr lang="ar-IQ" sz="2800" dirty="0"/>
              <a:t>المستوى الوسطي : وهو المستوى الذي يقسم جسم الانسان من الوسط الى نصفين متشابهين ايمن وايسر .</a:t>
            </a:r>
            <a:endParaRPr lang="en-US" sz="2800" dirty="0"/>
          </a:p>
          <a:p>
            <a:pPr lvl="0"/>
            <a:r>
              <a:rPr lang="ar-IQ" sz="2800" dirty="0"/>
              <a:t>المستوى التاجي : وهو المستوى الذي يقطع جسم الانسان من الجانب الى نصفين غير متشابهين امامي وخلفي .</a:t>
            </a:r>
            <a:endParaRPr lang="en-US" sz="2800" dirty="0"/>
          </a:p>
          <a:p>
            <a:pPr lvl="0"/>
            <a:r>
              <a:rPr lang="ar-IQ" sz="2800" dirty="0"/>
              <a:t>المستوى المستعرض : هو المستوى الذي يقطع جسم الانسان من المنتصف بصورة مستعرضة الى نصفين غير متشابهين علوي وسفلي </a:t>
            </a:r>
            <a:endParaRPr lang="en-US" sz="2800" dirty="0"/>
          </a:p>
          <a:p>
            <a:endParaRPr lang="ar-IQ" dirty="0"/>
          </a:p>
        </p:txBody>
      </p:sp>
    </p:spTree>
    <p:extLst>
      <p:ext uri="{BB962C8B-B14F-4D97-AF65-F5344CB8AC3E}">
        <p14:creationId xmlns:p14="http://schemas.microsoft.com/office/powerpoint/2010/main" val="548557971"/>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0050" y="-23781"/>
            <a:ext cx="9254050" cy="6881782"/>
          </a:xfrm>
        </p:spPr>
      </p:pic>
    </p:spTree>
    <p:extLst>
      <p:ext uri="{BB962C8B-B14F-4D97-AF65-F5344CB8AC3E}">
        <p14:creationId xmlns:p14="http://schemas.microsoft.com/office/powerpoint/2010/main" val="4030881142"/>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ثالثاً : </a:t>
            </a:r>
            <a:r>
              <a:rPr lang="ar-IQ" dirty="0"/>
              <a:t>المصطلحات التشريحية التي توصف المواقع </a:t>
            </a:r>
          </a:p>
        </p:txBody>
      </p:sp>
      <p:sp>
        <p:nvSpPr>
          <p:cNvPr id="3" name="عنصر نائب للمحتوى 2"/>
          <p:cNvSpPr>
            <a:spLocks noGrp="1"/>
          </p:cNvSpPr>
          <p:nvPr>
            <p:ph idx="1"/>
          </p:nvPr>
        </p:nvSpPr>
        <p:spPr/>
        <p:txBody>
          <a:bodyPr/>
          <a:lstStyle/>
          <a:p>
            <a:pPr lvl="0">
              <a:lnSpc>
                <a:spcPct val="150000"/>
              </a:lnSpc>
            </a:pPr>
            <a:r>
              <a:rPr lang="ar-IQ" sz="2800" dirty="0"/>
              <a:t>السطحي : هو اي جزء او نسيج يقع قريب من سطح الجلد .</a:t>
            </a:r>
            <a:endParaRPr lang="en-US" sz="2800" dirty="0"/>
          </a:p>
          <a:p>
            <a:pPr lvl="0">
              <a:lnSpc>
                <a:spcPct val="150000"/>
              </a:lnSpc>
            </a:pPr>
            <a:r>
              <a:rPr lang="ar-IQ" sz="2800" dirty="0"/>
              <a:t>العميق : هو اي جزء او نسيج يقع ابعد عن سطح الجلد داخل الجسم .</a:t>
            </a:r>
            <a:endParaRPr lang="en-US" sz="2800" dirty="0"/>
          </a:p>
          <a:p>
            <a:pPr lvl="0">
              <a:lnSpc>
                <a:spcPct val="150000"/>
              </a:lnSpc>
            </a:pPr>
            <a:r>
              <a:rPr lang="ar-IQ" sz="2800" dirty="0"/>
              <a:t>الانسي : هو اي جزء او نسيج يقع اقرب الى مستوى الوسطي .</a:t>
            </a:r>
            <a:endParaRPr lang="en-US" sz="2800" dirty="0"/>
          </a:p>
          <a:p>
            <a:pPr lvl="0">
              <a:lnSpc>
                <a:spcPct val="150000"/>
              </a:lnSpc>
            </a:pPr>
            <a:r>
              <a:rPr lang="ar-IQ" sz="2800" dirty="0"/>
              <a:t>الوحشي : هو اي جزء او نسيج يقع ابعد عن المستوى الوسطي.</a:t>
            </a:r>
            <a:endParaRPr lang="en-US" sz="2800" dirty="0"/>
          </a:p>
          <a:p>
            <a:pPr lvl="0">
              <a:lnSpc>
                <a:spcPct val="150000"/>
              </a:lnSpc>
            </a:pPr>
            <a:r>
              <a:rPr lang="ar-IQ" sz="2800" dirty="0"/>
              <a:t>الامامي : هو اي جزء او نسيج يقع امام المستوى التاجي .</a:t>
            </a:r>
            <a:endParaRPr lang="en-US" sz="2800" dirty="0"/>
          </a:p>
          <a:p>
            <a:pPr lvl="0">
              <a:lnSpc>
                <a:spcPct val="150000"/>
              </a:lnSpc>
            </a:pPr>
            <a:r>
              <a:rPr lang="ar-IQ" sz="2800" dirty="0"/>
              <a:t>الخلفي : هو اي جزء او نسيج يقع خلف المستوى التاجي .</a:t>
            </a:r>
            <a:endParaRPr lang="en-US" sz="2800" dirty="0"/>
          </a:p>
          <a:p>
            <a:pPr marL="0" indent="0">
              <a:buNone/>
            </a:pPr>
            <a:endParaRPr lang="ar-IQ" dirty="0"/>
          </a:p>
        </p:txBody>
      </p:sp>
    </p:spTree>
    <p:extLst>
      <p:ext uri="{BB962C8B-B14F-4D97-AF65-F5344CB8AC3E}">
        <p14:creationId xmlns:p14="http://schemas.microsoft.com/office/powerpoint/2010/main" val="234312895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ثالثاً : المصطلحات التشريحية التي توصف المواقع </a:t>
            </a:r>
          </a:p>
        </p:txBody>
      </p:sp>
      <p:sp>
        <p:nvSpPr>
          <p:cNvPr id="3" name="عنصر نائب للمحتوى 2"/>
          <p:cNvSpPr>
            <a:spLocks noGrp="1"/>
          </p:cNvSpPr>
          <p:nvPr>
            <p:ph idx="1"/>
          </p:nvPr>
        </p:nvSpPr>
        <p:spPr/>
        <p:txBody>
          <a:bodyPr/>
          <a:lstStyle/>
          <a:p>
            <a:pPr lvl="0">
              <a:lnSpc>
                <a:spcPct val="150000"/>
              </a:lnSpc>
            </a:pPr>
            <a:r>
              <a:rPr lang="ar-IQ" dirty="0"/>
              <a:t>العلوي : هو اي جزء او نسيج يقع فوق او اعلى من المستوى المستعرض .</a:t>
            </a:r>
            <a:endParaRPr lang="en-US" dirty="0"/>
          </a:p>
          <a:p>
            <a:pPr lvl="0">
              <a:lnSpc>
                <a:spcPct val="150000"/>
              </a:lnSpc>
            </a:pPr>
            <a:r>
              <a:rPr lang="ar-IQ" dirty="0"/>
              <a:t>السفلي : هو اي جزء او نسيج يقع تحت او اسفل المستوى المستعرض .</a:t>
            </a:r>
            <a:endParaRPr lang="en-US" dirty="0"/>
          </a:p>
          <a:p>
            <a:pPr lvl="0">
              <a:lnSpc>
                <a:spcPct val="150000"/>
              </a:lnSpc>
            </a:pPr>
            <a:r>
              <a:rPr lang="ar-IQ" dirty="0"/>
              <a:t>الاقرب : يستخدم لدراسة تشريح الاطراف العليا والسفلى ويقصد به جزء الجسم او النسيج الاقرب الى الجذع او الخط الوسطي .</a:t>
            </a:r>
            <a:endParaRPr lang="en-US" dirty="0"/>
          </a:p>
          <a:p>
            <a:pPr>
              <a:lnSpc>
                <a:spcPct val="150000"/>
              </a:lnSpc>
            </a:pPr>
            <a:r>
              <a:rPr lang="ar-IQ" dirty="0"/>
              <a:t>الابعد : جزء الجسم او النسيج الابعد عن الجذع او الخط الوسطي , ويستخدم في دراسة تشريح الاطراف العليا والسفلى.</a:t>
            </a:r>
          </a:p>
        </p:txBody>
      </p:sp>
    </p:spTree>
    <p:extLst>
      <p:ext uri="{BB962C8B-B14F-4D97-AF65-F5344CB8AC3E}">
        <p14:creationId xmlns:p14="http://schemas.microsoft.com/office/powerpoint/2010/main" val="37957422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8520" y="-99392"/>
            <a:ext cx="9369938" cy="7018396"/>
          </a:xfrm>
        </p:spPr>
      </p:pic>
    </p:spTree>
    <p:extLst>
      <p:ext uri="{BB962C8B-B14F-4D97-AF65-F5344CB8AC3E}">
        <p14:creationId xmlns:p14="http://schemas.microsoft.com/office/powerpoint/2010/main" val="22711968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TotalTime>
  <Words>494</Words>
  <Application>Microsoft Office PowerPoint</Application>
  <PresentationFormat>عرض على الشاشة (3:4)‏</PresentationFormat>
  <Paragraphs>46</Paragraphs>
  <Slides>14</Slides>
  <Notes>1</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تدفق</vt:lpstr>
      <vt:lpstr>عرض تقديمي في PowerPoint</vt:lpstr>
      <vt:lpstr>المحاضرة الاولى</vt:lpstr>
      <vt:lpstr>اولاً : الوضع التشريحي </vt:lpstr>
      <vt:lpstr>عرض تقديمي في PowerPoint</vt:lpstr>
      <vt:lpstr>ثانياً : المستويات او المقاطع التشريحية </vt:lpstr>
      <vt:lpstr>عرض تقديمي في PowerPoint</vt:lpstr>
      <vt:lpstr>ثالثاً : المصطلحات التشريحية التي توصف المواقع </vt:lpstr>
      <vt:lpstr>ثالثاً : المصطلحات التشريحية التي توصف المواقع </vt:lpstr>
      <vt:lpstr>عرض تقديمي في PowerPoint</vt:lpstr>
      <vt:lpstr>رابعاً :المصطلحات التشريحية التي تستعمل لتوضيح الحركة في مفاصل جسم الانسان </vt:lpstr>
      <vt:lpstr>رابعاً :المصطلحات التشريحية التي تستعمل لتوضيح الحركة في مفاصل جسم الانسان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التشريح الرياضي</dc:title>
  <dc:creator>s</dc:creator>
  <cp:lastModifiedBy>al marsa</cp:lastModifiedBy>
  <cp:revision>14</cp:revision>
  <dcterms:created xsi:type="dcterms:W3CDTF">2024-03-08T13:37:47Z</dcterms:created>
  <dcterms:modified xsi:type="dcterms:W3CDTF">2024-03-21T11:23:04Z</dcterms:modified>
</cp:coreProperties>
</file>