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64" r:id="rId2"/>
    <p:sldId id="257" r:id="rId3"/>
    <p:sldId id="266" r:id="rId4"/>
    <p:sldId id="258" r:id="rId5"/>
    <p:sldId id="260" r:id="rId6"/>
    <p:sldId id="261" r:id="rId7"/>
    <p:sldId id="267" r:id="rId8"/>
    <p:sldId id="263"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87273" autoAdjust="0"/>
  </p:normalViewPr>
  <p:slideViewPr>
    <p:cSldViewPr>
      <p:cViewPr varScale="1">
        <p:scale>
          <a:sx n="64" d="100"/>
          <a:sy n="64" d="100"/>
        </p:scale>
        <p:origin x="-155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1B8ABB09-4A1D-463E-8065-109CC2B7EFAA}" type="datetimeFigureOut">
              <a:rPr lang="ar-SA" smtClean="0"/>
              <a:t>12/09/1445</a:t>
            </a:fld>
            <a:endParaRPr lang="ar-SA"/>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12/09/1445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12/09/1445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12/09/1445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12/09/1445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12/09/1445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t>12/09/1445</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1B8ABB09-4A1D-463E-8065-109CC2B7EFAA}" type="datetimeFigureOut">
              <a:rPr lang="ar-SA" smtClean="0"/>
              <a:t>12/09/1445</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1B8ABB09-4A1D-463E-8065-109CC2B7EFAA}" type="datetimeFigureOut">
              <a:rPr lang="ar-SA" smtClean="0"/>
              <a:t>12/09/1445</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1B8ABB09-4A1D-463E-8065-109CC2B7EFAA}" type="datetimeFigureOut">
              <a:rPr lang="ar-SA" smtClean="0"/>
              <a:t>12/09/1445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الأيقونة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1B8ABB09-4A1D-463E-8065-109CC2B7EFAA}" type="datetimeFigureOut">
              <a:rPr lang="ar-SA" smtClean="0"/>
              <a:t>12/09/1445</a:t>
            </a:fld>
            <a:endParaRPr lang="ar-SA"/>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0B34F065-1154-456A-91E3-76DE8E75E17B}" type="slidenum">
              <a:rPr lang="ar-SA" smtClean="0"/>
              <a:t>‹#›</a:t>
            </a:fld>
            <a:endParaRPr lang="ar-SA"/>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B8ABB09-4A1D-463E-8065-109CC2B7EFAA}" type="datetimeFigureOut">
              <a:rPr lang="ar-SA" smtClean="0"/>
              <a:t>12/09/1445</a:t>
            </a:fld>
            <a:endParaRPr lang="ar-SA"/>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 name="سهم إلى اليسار 3"/>
          <p:cNvSpPr/>
          <p:nvPr/>
        </p:nvSpPr>
        <p:spPr>
          <a:xfrm>
            <a:off x="3131840" y="-531440"/>
            <a:ext cx="5760640" cy="5040560"/>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5400" b="1" dirty="0" smtClean="0">
                <a:solidFill>
                  <a:srgbClr val="FF0000"/>
                </a:solidFill>
              </a:rPr>
              <a:t>ما هو الجهاز التنفسي</a:t>
            </a:r>
            <a:endParaRPr lang="ar-IQ" sz="5400" b="1" dirty="0">
              <a:solidFill>
                <a:srgbClr val="FF0000"/>
              </a:solidFill>
            </a:endParaRPr>
          </a:p>
        </p:txBody>
      </p:sp>
    </p:spTree>
    <p:extLst>
      <p:ext uri="{BB962C8B-B14F-4D97-AF65-F5344CB8AC3E}">
        <p14:creationId xmlns:p14="http://schemas.microsoft.com/office/powerpoint/2010/main" val="1999578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1" fill="hold" nodeType="clickEffect">
                                  <p:stCondLst>
                                    <p:cond delay="0"/>
                                  </p:stCondLst>
                                  <p:childTnLst>
                                    <p:animEffect transition="out" filter="wheel(1)">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9144000" cy="6740307"/>
          </a:xfrm>
          <a:prstGeom prst="rect">
            <a:avLst/>
          </a:prstGeom>
          <a:noFill/>
        </p:spPr>
        <p:txBody>
          <a:bodyPr wrap="square">
            <a:spAutoFit/>
          </a:bodyPr>
          <a:lstStyle/>
          <a:p>
            <a:pPr lvl="0">
              <a:lnSpc>
                <a:spcPct val="150000"/>
              </a:lnSpc>
            </a:pPr>
            <a:r>
              <a:rPr lang="ar-IQ" sz="4800" b="1" u="sng" dirty="0" smtClean="0">
                <a:ln w="10541" cmpd="sng">
                  <a:solidFill>
                    <a:schemeClr val="accent1">
                      <a:shade val="88000"/>
                      <a:satMod val="110000"/>
                    </a:schemeClr>
                  </a:solidFill>
                  <a:prstDash val="solid"/>
                </a:ln>
                <a:solidFill>
                  <a:srgbClr val="FF0000"/>
                </a:solidFill>
                <a:ea typeface="Calibri"/>
              </a:rPr>
              <a:t>الجهاز التنفسي:- </a:t>
            </a:r>
            <a:r>
              <a:rPr lang="ar-IQ" sz="4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a typeface="Calibri"/>
              </a:rPr>
              <a:t>هو جهاز يضم مجموعة من الاعضاء تمكن مع عملية التنفس.</a:t>
            </a:r>
          </a:p>
          <a:p>
            <a:pPr lvl="0">
              <a:lnSpc>
                <a:spcPct val="150000"/>
              </a:lnSpc>
            </a:pPr>
            <a:r>
              <a:rPr lang="ar-IQ" sz="4800" b="1" u="sng" dirty="0" smtClean="0">
                <a:ln w="10541" cmpd="sng">
                  <a:solidFill>
                    <a:schemeClr val="accent1">
                      <a:shade val="88000"/>
                      <a:satMod val="110000"/>
                    </a:schemeClr>
                  </a:solidFill>
                  <a:prstDash val="solid"/>
                </a:ln>
                <a:solidFill>
                  <a:srgbClr val="FF0000"/>
                </a:solidFill>
                <a:ea typeface="Calibri"/>
                <a:cs typeface="Arial"/>
              </a:rPr>
              <a:t>التنفس :- </a:t>
            </a:r>
            <a:r>
              <a:rPr lang="ar-IQ" sz="4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a typeface="Calibri"/>
                <a:cs typeface="Arial"/>
              </a:rPr>
              <a:t>هو مجموعة من العمليات التي تمكن الجسم من الحصول على حاجته من الاوكسجين وتخليصه من ثاني أكسيد الكاربون.</a:t>
            </a:r>
            <a:endParaRPr lang="en-US" sz="4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a typeface="Calibri"/>
              <a:cs typeface="Arial"/>
            </a:endParaRPr>
          </a:p>
        </p:txBody>
      </p:sp>
      <p:sp>
        <p:nvSpPr>
          <p:cNvPr id="3" name="مستطيل 2"/>
          <p:cNvSpPr/>
          <p:nvPr/>
        </p:nvSpPr>
        <p:spPr>
          <a:xfrm>
            <a:off x="0" y="0"/>
            <a:ext cx="4680520" cy="1143903"/>
          </a:xfrm>
          <a:prstGeom prst="rect">
            <a:avLst/>
          </a:prstGeom>
        </p:spPr>
        <p:txBody>
          <a:bodyPr wrap="square">
            <a:spAutoFit/>
          </a:bodyPr>
          <a:lstStyle/>
          <a:p>
            <a:pPr lvl="0" algn="just">
              <a:lnSpc>
                <a:spcPct val="150000"/>
              </a:lnSpc>
              <a:spcAft>
                <a:spcPts val="1000"/>
              </a:spcAft>
            </a:pPr>
            <a:r>
              <a:rPr lang="en-US" sz="2400" b="1" dirty="0" smtClean="0">
                <a:ln>
                  <a:solidFill>
                    <a:srgbClr val="FF0000"/>
                  </a:solidFill>
                </a:ln>
                <a:solidFill>
                  <a:srgbClr val="FF0000"/>
                </a:solidFill>
              </a:rPr>
              <a:t> </a:t>
            </a:r>
            <a:endParaRPr lang="ar-IQ" sz="2400" b="1" dirty="0" smtClean="0">
              <a:ln>
                <a:solidFill>
                  <a:srgbClr val="FF0000"/>
                </a:solidFill>
              </a:ln>
              <a:solidFill>
                <a:srgbClr val="FF0000"/>
              </a:solidFill>
            </a:endParaRPr>
          </a:p>
          <a:p>
            <a:pPr lvl="0" algn="just"/>
            <a:endParaRPr lang="en-US" sz="2400" b="1" dirty="0">
              <a:ln>
                <a:solidFill>
                  <a:srgbClr val="FF0000"/>
                </a:solidFill>
              </a:ln>
              <a:solidFill>
                <a:srgbClr val="FF0000"/>
              </a:solidFill>
              <a:ea typeface="Calibri"/>
              <a:cs typeface="Arial"/>
            </a:endParaRPr>
          </a:p>
        </p:txBody>
      </p:sp>
    </p:spTree>
    <p:extLst>
      <p:ext uri="{BB962C8B-B14F-4D97-AF65-F5344CB8AC3E}">
        <p14:creationId xmlns:p14="http://schemas.microsoft.com/office/powerpoint/2010/main" val="52989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8911"/>
            <a:ext cx="9188544" cy="6714659"/>
          </a:xfrm>
          <a:prstGeom prst="rect">
            <a:avLst/>
          </a:prstGeom>
          <a:solidFill>
            <a:schemeClr val="bg2"/>
          </a:solidFill>
          <a:effectLst>
            <a:glow rad="228600">
              <a:schemeClr val="accent2">
                <a:satMod val="175000"/>
                <a:alpha val="40000"/>
              </a:schemeClr>
            </a:glow>
          </a:effectLst>
        </p:spPr>
        <p:txBody>
          <a:bodyPr wrap="square">
            <a:spAutoFit/>
          </a:bodyPr>
          <a:lstStyle/>
          <a:p>
            <a:pPr lvl="0" algn="just">
              <a:lnSpc>
                <a:spcPct val="150000"/>
              </a:lnSpc>
              <a:spcAft>
                <a:spcPts val="1000"/>
              </a:spcAft>
            </a:pPr>
            <a:r>
              <a:rPr lang="ar-IQ" sz="2800" b="1" u="sng" dirty="0" smtClean="0">
                <a:ln>
                  <a:solidFill>
                    <a:srgbClr val="FF0000"/>
                  </a:solidFill>
                </a:ln>
                <a:solidFill>
                  <a:srgbClr val="FF0000"/>
                </a:solidFill>
                <a:ea typeface="Calibri"/>
              </a:rPr>
              <a:t>التركيب التشريحي للجهاز التنفسي:- </a:t>
            </a:r>
          </a:p>
          <a:p>
            <a:pPr lvl="0" algn="just">
              <a:lnSpc>
                <a:spcPct val="150000"/>
              </a:lnSpc>
              <a:spcAft>
                <a:spcPts val="1000"/>
              </a:spcAft>
            </a:pPr>
            <a:r>
              <a:rPr lang="ar-IQ" sz="2800" b="1" u="sng" dirty="0" smtClean="0">
                <a:ln>
                  <a:solidFill>
                    <a:srgbClr val="FF0000"/>
                  </a:solidFill>
                </a:ln>
                <a:solidFill>
                  <a:srgbClr val="FF0000"/>
                </a:solidFill>
                <a:ea typeface="Calibri"/>
              </a:rPr>
              <a:t>يتكون الجهاز التنفسي بشكل عام من الاجزاء الرئيسية الخمسة:-</a:t>
            </a:r>
          </a:p>
          <a:p>
            <a:pPr lvl="0" algn="just">
              <a:lnSpc>
                <a:spcPct val="150000"/>
              </a:lnSpc>
              <a:spcAft>
                <a:spcPts val="1000"/>
              </a:spcAft>
            </a:pPr>
            <a:r>
              <a:rPr lang="ar-IQ" sz="2800" b="1" dirty="0" smtClean="0">
                <a:ln>
                  <a:solidFill>
                    <a:srgbClr val="FF0000"/>
                  </a:solidFill>
                </a:ln>
                <a:ea typeface="Calibri"/>
              </a:rPr>
              <a:t>1-</a:t>
            </a:r>
            <a:r>
              <a:rPr lang="ar-IQ" sz="2800" b="1" dirty="0" smtClean="0">
                <a:ln>
                  <a:solidFill>
                    <a:srgbClr val="FF0000"/>
                  </a:solidFill>
                </a:ln>
                <a:solidFill>
                  <a:srgbClr val="FF0000"/>
                </a:solidFill>
                <a:ea typeface="Calibri"/>
              </a:rPr>
              <a:t> </a:t>
            </a:r>
            <a:r>
              <a:rPr lang="ar-IQ" sz="2800" b="1" dirty="0" smtClean="0">
                <a:ln>
                  <a:solidFill>
                    <a:srgbClr val="FF0000"/>
                  </a:solidFill>
                </a:ln>
                <a:ea typeface="Calibri"/>
              </a:rPr>
              <a:t>الممرات الهوائية</a:t>
            </a:r>
          </a:p>
          <a:p>
            <a:pPr lvl="0" algn="just">
              <a:lnSpc>
                <a:spcPct val="150000"/>
              </a:lnSpc>
              <a:spcAft>
                <a:spcPts val="1000"/>
              </a:spcAft>
            </a:pPr>
            <a:r>
              <a:rPr lang="ar-IQ" sz="2800" b="1" dirty="0" smtClean="0">
                <a:ln>
                  <a:solidFill>
                    <a:srgbClr val="FF0000"/>
                  </a:solidFill>
                </a:ln>
                <a:ea typeface="Calibri"/>
              </a:rPr>
              <a:t>2- الرئتان</a:t>
            </a:r>
          </a:p>
          <a:p>
            <a:pPr lvl="0" algn="just">
              <a:lnSpc>
                <a:spcPct val="150000"/>
              </a:lnSpc>
              <a:spcAft>
                <a:spcPts val="1000"/>
              </a:spcAft>
            </a:pPr>
            <a:r>
              <a:rPr lang="ar-IQ" sz="2800" b="1" dirty="0" smtClean="0">
                <a:ln>
                  <a:solidFill>
                    <a:srgbClr val="FF0000"/>
                  </a:solidFill>
                </a:ln>
                <a:ea typeface="Calibri"/>
              </a:rPr>
              <a:t>3- عضلات التنفس تتكون من أ- عضلة الحجاب الحاجز ب – عضلات بين الضلوع</a:t>
            </a:r>
          </a:p>
          <a:p>
            <a:pPr lvl="0" algn="just">
              <a:lnSpc>
                <a:spcPct val="150000"/>
              </a:lnSpc>
              <a:spcAft>
                <a:spcPts val="1000"/>
              </a:spcAft>
            </a:pPr>
            <a:r>
              <a:rPr lang="ar-IQ" sz="2800" b="1" dirty="0" smtClean="0">
                <a:ln>
                  <a:solidFill>
                    <a:srgbClr val="FF0000"/>
                  </a:solidFill>
                </a:ln>
                <a:ea typeface="Calibri"/>
              </a:rPr>
              <a:t>4- الدورة الرئوية</a:t>
            </a:r>
          </a:p>
          <a:p>
            <a:pPr lvl="0" algn="just">
              <a:lnSpc>
                <a:spcPct val="150000"/>
              </a:lnSpc>
              <a:spcAft>
                <a:spcPts val="1000"/>
              </a:spcAft>
            </a:pPr>
            <a:r>
              <a:rPr lang="ar-IQ" sz="2800" b="1" dirty="0" smtClean="0">
                <a:ln>
                  <a:solidFill>
                    <a:srgbClr val="FF0000"/>
                  </a:solidFill>
                </a:ln>
                <a:ea typeface="Calibri"/>
              </a:rPr>
              <a:t>5- المركز التنفسي:- هو جزء من المخ مسئول عن تنظيم عمليات التنفس.</a:t>
            </a:r>
          </a:p>
          <a:p>
            <a:pPr lvl="0" algn="just">
              <a:lnSpc>
                <a:spcPct val="150000"/>
              </a:lnSpc>
              <a:spcAft>
                <a:spcPts val="1000"/>
              </a:spcAft>
            </a:pPr>
            <a:endParaRPr lang="ar-IQ" sz="2400" b="1" dirty="0" smtClean="0">
              <a:ln>
                <a:solidFill>
                  <a:srgbClr val="FF0000"/>
                </a:solidFill>
              </a:ln>
              <a:solidFill>
                <a:srgbClr val="FF0000"/>
              </a:solidFill>
              <a:ea typeface="Calibri"/>
            </a:endParaRPr>
          </a:p>
        </p:txBody>
      </p:sp>
    </p:spTree>
    <p:extLst>
      <p:ext uri="{BB962C8B-B14F-4D97-AF65-F5344CB8AC3E}">
        <p14:creationId xmlns:p14="http://schemas.microsoft.com/office/powerpoint/2010/main" val="2727464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0" y="37887"/>
            <a:ext cx="9128760" cy="7196842"/>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wrap="square">
            <a:spAutoFit/>
          </a:bodyPr>
          <a:lstStyle/>
          <a:p>
            <a:pPr lvl="0" algn="just">
              <a:lnSpc>
                <a:spcPct val="150000"/>
              </a:lnSpc>
              <a:spcAft>
                <a:spcPts val="1000"/>
              </a:spcAft>
            </a:pPr>
            <a:r>
              <a:rPr lang="ar-IQ" sz="4000" b="1" u="sng" dirty="0" smtClean="0">
                <a:solidFill>
                  <a:srgbClr val="7030A0"/>
                </a:solidFill>
                <a:ea typeface="Calibri"/>
                <a:cs typeface="Arial"/>
              </a:rPr>
              <a:t>الممرات الهوائية :- </a:t>
            </a:r>
          </a:p>
          <a:p>
            <a:pPr lvl="0" algn="just">
              <a:lnSpc>
                <a:spcPct val="150000"/>
              </a:lnSpc>
              <a:spcAft>
                <a:spcPts val="1000"/>
              </a:spcAft>
            </a:pPr>
            <a:r>
              <a:rPr lang="ar-IQ" sz="4000" b="1" u="sng" dirty="0" smtClean="0">
                <a:solidFill>
                  <a:srgbClr val="7030A0"/>
                </a:solidFill>
                <a:ea typeface="Calibri"/>
                <a:cs typeface="Arial"/>
              </a:rPr>
              <a:t>تتكون الممرات الهوائية من مجموعة من الاجزاء :- </a:t>
            </a:r>
          </a:p>
          <a:p>
            <a:pPr lvl="0" algn="just">
              <a:lnSpc>
                <a:spcPct val="150000"/>
              </a:lnSpc>
              <a:spcAft>
                <a:spcPts val="1000"/>
              </a:spcAft>
            </a:pPr>
            <a:r>
              <a:rPr lang="ar-IQ" sz="4000" b="1" dirty="0" smtClean="0">
                <a:solidFill>
                  <a:srgbClr val="C00000"/>
                </a:solidFill>
                <a:ea typeface="Calibri"/>
                <a:cs typeface="Arial"/>
              </a:rPr>
              <a:t>1- الانف :- يعد جهاز متميز لتنقية الهواء المتنفس  أذ ان الهواء المستنشق يمر بالعمليات الثلاثة الرئيسية:-</a:t>
            </a:r>
          </a:p>
          <a:p>
            <a:pPr marL="342900" lvl="0" indent="-342900" algn="just">
              <a:lnSpc>
                <a:spcPct val="150000"/>
              </a:lnSpc>
              <a:spcAft>
                <a:spcPts val="1000"/>
              </a:spcAft>
              <a:buAutoNum type="arabic1Minus"/>
            </a:pPr>
            <a:r>
              <a:rPr lang="ar-IQ" sz="4000" b="1" dirty="0" smtClean="0">
                <a:solidFill>
                  <a:srgbClr val="C00000"/>
                </a:solidFill>
                <a:ea typeface="Calibri"/>
                <a:cs typeface="Arial"/>
              </a:rPr>
              <a:t>العمل على رفع درجة حرارة الجسم</a:t>
            </a:r>
          </a:p>
          <a:p>
            <a:pPr marL="342900" lvl="0" indent="-342900" algn="just">
              <a:lnSpc>
                <a:spcPct val="150000"/>
              </a:lnSpc>
              <a:spcAft>
                <a:spcPts val="1000"/>
              </a:spcAft>
              <a:buAutoNum type="arabic1Minus"/>
            </a:pPr>
            <a:r>
              <a:rPr lang="ar-IQ" sz="4000" b="1" dirty="0" smtClean="0">
                <a:solidFill>
                  <a:srgbClr val="C00000"/>
                </a:solidFill>
                <a:ea typeface="Calibri"/>
                <a:cs typeface="Arial"/>
              </a:rPr>
              <a:t>تنقية هواء المتنفس من الاتربة والغبار </a:t>
            </a:r>
          </a:p>
          <a:p>
            <a:pPr marL="342900" lvl="0" indent="-342900" algn="just">
              <a:lnSpc>
                <a:spcPct val="150000"/>
              </a:lnSpc>
              <a:spcAft>
                <a:spcPts val="1000"/>
              </a:spcAft>
              <a:buAutoNum type="arabic1Minus"/>
            </a:pPr>
            <a:r>
              <a:rPr lang="ar-IQ" sz="4000" b="1" dirty="0" smtClean="0">
                <a:solidFill>
                  <a:srgbClr val="C00000"/>
                </a:solidFill>
                <a:ea typeface="Calibri"/>
                <a:cs typeface="Arial"/>
              </a:rPr>
              <a:t>ترطيب الهواء الجاف المتنفس</a:t>
            </a:r>
          </a:p>
        </p:txBody>
      </p:sp>
    </p:spTree>
    <p:extLst>
      <p:ext uri="{BB962C8B-B14F-4D97-AF65-F5344CB8AC3E}">
        <p14:creationId xmlns:p14="http://schemas.microsoft.com/office/powerpoint/2010/main" val="1903579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0" y="25889"/>
            <a:ext cx="9144000" cy="699678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lvl="0" algn="just">
              <a:lnSpc>
                <a:spcPct val="150000"/>
              </a:lnSpc>
              <a:spcAft>
                <a:spcPts val="1000"/>
              </a:spcAft>
            </a:pPr>
            <a:r>
              <a:rPr lang="ar-IQ" sz="3200" b="1" u="sng" dirty="0">
                <a:solidFill>
                  <a:schemeClr val="accent3"/>
                </a:solidFill>
                <a:ea typeface="Calibri"/>
              </a:rPr>
              <a:t>2- البلعوم :- </a:t>
            </a:r>
            <a:r>
              <a:rPr lang="ar-IQ" sz="3200" b="1" dirty="0">
                <a:solidFill>
                  <a:srgbClr val="0070C0"/>
                </a:solidFill>
                <a:ea typeface="Calibri"/>
              </a:rPr>
              <a:t>يوجد خلف الانف والفم معا ويتصل به كلا التجويفان يمرر البلعوم هواء الشهيق او الزفير خلال فتحة في الجدار الامامي تؤدي الى الحنجرة.</a:t>
            </a:r>
          </a:p>
          <a:p>
            <a:pPr lvl="0" algn="just">
              <a:lnSpc>
                <a:spcPct val="150000"/>
              </a:lnSpc>
              <a:spcAft>
                <a:spcPts val="1000"/>
              </a:spcAft>
            </a:pPr>
            <a:r>
              <a:rPr lang="ar-IQ" sz="3200" b="1" u="sng" dirty="0">
                <a:solidFill>
                  <a:srgbClr val="FF0000"/>
                </a:solidFill>
                <a:ea typeface="Calibri"/>
              </a:rPr>
              <a:t>3- الحنجرة :- </a:t>
            </a:r>
            <a:r>
              <a:rPr lang="ar-IQ" sz="3200" b="1" dirty="0">
                <a:solidFill>
                  <a:srgbClr val="0070C0"/>
                </a:solidFill>
                <a:ea typeface="Calibri"/>
              </a:rPr>
              <a:t>هي جزء بارز في مقدم العنق يسمى تفاحة ادم ويفصل بين الحنجرة والبلعوم غشاء متحرك يسمى لسان  المزمار او اللهاة  وهو جزء غضروفي يسمح بمرور الهواء الى القصبة الهوائية ويمنع الطعام من ذلك .</a:t>
            </a:r>
          </a:p>
          <a:p>
            <a:pPr lvl="0" algn="just">
              <a:lnSpc>
                <a:spcPct val="150000"/>
              </a:lnSpc>
              <a:spcAft>
                <a:spcPts val="1000"/>
              </a:spcAft>
            </a:pPr>
            <a:r>
              <a:rPr lang="ar-IQ" sz="3200" b="1" u="sng" dirty="0">
                <a:solidFill>
                  <a:srgbClr val="FF0000"/>
                </a:solidFill>
                <a:ea typeface="Calibri"/>
              </a:rPr>
              <a:t>4- القصبة الهوائية :- </a:t>
            </a:r>
            <a:r>
              <a:rPr lang="ar-IQ" sz="3200" b="1" dirty="0">
                <a:solidFill>
                  <a:srgbClr val="0070C0"/>
                </a:solidFill>
                <a:ea typeface="Calibri"/>
              </a:rPr>
              <a:t>عبارة عن انبوبة اسطوانية الشكل طولها 10-12 سم تسمح بمرور الهواء دون عائق ما.</a:t>
            </a:r>
            <a:endParaRPr lang="en-US" sz="3200" b="1" dirty="0">
              <a:solidFill>
                <a:srgbClr val="0070C0"/>
              </a:solidFill>
              <a:ea typeface="Calibri"/>
              <a:cs typeface="Arial"/>
            </a:endParaRPr>
          </a:p>
        </p:txBody>
      </p:sp>
    </p:spTree>
    <p:extLst>
      <p:ext uri="{BB962C8B-B14F-4D97-AF65-F5344CB8AC3E}">
        <p14:creationId xmlns:p14="http://schemas.microsoft.com/office/powerpoint/2010/main" val="2999519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9144000" cy="6463308"/>
          </a:xfrm>
          <a:prstGeom prst="rect">
            <a:avLst/>
          </a:prstGeom>
        </p:spPr>
        <p:txBody>
          <a:bodyPr wrap="square">
            <a:spAutoFit/>
          </a:bodyPr>
          <a:lstStyle/>
          <a:p>
            <a:pPr lvl="0" algn="just">
              <a:lnSpc>
                <a:spcPct val="115000"/>
              </a:lnSpc>
            </a:pPr>
            <a:r>
              <a:rPr lang="ar-IQ" sz="4000" b="1" cap="all" dirty="0" smtClean="0">
                <a:ln w="4496" cap="flat" cmpd="sng" algn="ctr">
                  <a:solidFill>
                    <a:srgbClr val="5C437A"/>
                  </a:solidFill>
                  <a:prstDash val="solid"/>
                  <a:round/>
                </a:ln>
                <a:solidFill>
                  <a:srgbClr val="FF0000"/>
                </a:solidFill>
                <a:effectLst>
                  <a:reflection blurRad="12700" stA="28000" endPos="45000" dist="1003" dir="5400000" sy="-100000" algn="bl"/>
                </a:effectLst>
                <a:ea typeface="Calibri"/>
                <a:cs typeface="Times New Roman"/>
              </a:rPr>
              <a:t>الرئتان:- </a:t>
            </a:r>
            <a:r>
              <a:rPr lang="ar-IQ" sz="4000" b="1" cap="all" dirty="0" smtClean="0">
                <a:ln w="4496" cap="flat" cmpd="sng" algn="ctr">
                  <a:solidFill>
                    <a:srgbClr val="5C437A"/>
                  </a:solidFill>
                  <a:prstDash val="solid"/>
                  <a:round/>
                </a:ln>
                <a:gradFill>
                  <a:gsLst>
                    <a:gs pos="0">
                      <a:srgbClr val="381563"/>
                    </a:gs>
                    <a:gs pos="43000">
                      <a:srgbClr val="7B34D2"/>
                    </a:gs>
                    <a:gs pos="48000">
                      <a:srgbClr val="7230C3"/>
                    </a:gs>
                    <a:gs pos="100000">
                      <a:srgbClr val="381563"/>
                    </a:gs>
                  </a:gsLst>
                  <a:lin ang="5400000" scaled="0"/>
                </a:gradFill>
                <a:effectLst>
                  <a:reflection blurRad="12700" stA="28000" endPos="45000" dist="1003" dir="5400000" sy="-100000" algn="bl"/>
                </a:effectLst>
                <a:ea typeface="Calibri"/>
                <a:cs typeface="Times New Roman"/>
              </a:rPr>
              <a:t>عبارة عن نسيج يشبه الاسفنج من حيث خفة الوزن والمطاطية اي القدرة على التمدد وتغلف من الخارج بغشاء من طبقتين يسمى </a:t>
            </a:r>
            <a:r>
              <a:rPr lang="ar-IQ" sz="4000" b="1" u="sng" cap="all" dirty="0" err="1" smtClean="0">
                <a:ln w="4496" cap="flat" cmpd="sng" algn="ctr">
                  <a:solidFill>
                    <a:srgbClr val="5C437A"/>
                  </a:solidFill>
                  <a:prstDash val="solid"/>
                  <a:round/>
                </a:ln>
                <a:solidFill>
                  <a:srgbClr val="FF0000"/>
                </a:solidFill>
                <a:effectLst>
                  <a:reflection blurRad="12700" stA="28000" endPos="45000" dist="1003" dir="5400000" sy="-100000" algn="bl"/>
                </a:effectLst>
                <a:ea typeface="Calibri"/>
                <a:cs typeface="Times New Roman"/>
              </a:rPr>
              <a:t>البلورا</a:t>
            </a:r>
            <a:r>
              <a:rPr lang="ar-IQ" sz="4000" b="1" u="sng" cap="all" dirty="0" smtClean="0">
                <a:ln w="4496" cap="flat" cmpd="sng" algn="ctr">
                  <a:solidFill>
                    <a:srgbClr val="5C437A"/>
                  </a:solidFill>
                  <a:prstDash val="solid"/>
                  <a:round/>
                </a:ln>
                <a:solidFill>
                  <a:srgbClr val="FF0000"/>
                </a:solidFill>
                <a:effectLst>
                  <a:reflection blurRad="12700" stA="28000" endPos="45000" dist="1003" dir="5400000" sy="-100000" algn="bl"/>
                </a:effectLst>
                <a:ea typeface="Calibri"/>
                <a:cs typeface="Times New Roman"/>
              </a:rPr>
              <a:t>. </a:t>
            </a:r>
            <a:endParaRPr lang="ar-IQ" sz="4000" b="1" u="sng" cap="all" dirty="0">
              <a:ln w="4496" cap="flat" cmpd="sng" algn="ctr">
                <a:solidFill>
                  <a:srgbClr val="5C437A"/>
                </a:solidFill>
                <a:prstDash val="solid"/>
                <a:round/>
              </a:ln>
              <a:solidFill>
                <a:srgbClr val="FF0000"/>
              </a:solidFill>
              <a:effectLst>
                <a:reflection blurRad="12700" stA="28000" endPos="45000" dist="1003" dir="5400000" sy="-100000" algn="bl"/>
              </a:effectLst>
              <a:ea typeface="Calibri"/>
              <a:cs typeface="Times New Roman"/>
            </a:endParaRPr>
          </a:p>
          <a:p>
            <a:pPr lvl="0" algn="just">
              <a:lnSpc>
                <a:spcPct val="115000"/>
              </a:lnSpc>
            </a:pPr>
            <a:r>
              <a:rPr lang="ar-IQ" sz="4000" b="1" cap="all" dirty="0" smtClean="0">
                <a:ln w="4496" cap="flat" cmpd="sng" algn="ctr">
                  <a:solidFill>
                    <a:srgbClr val="5C437A"/>
                  </a:solidFill>
                  <a:prstDash val="solid"/>
                  <a:round/>
                </a:ln>
                <a:solidFill>
                  <a:srgbClr val="FF0000"/>
                </a:solidFill>
                <a:effectLst>
                  <a:reflection blurRad="12700" stA="28000" endPos="45000" dist="1003" dir="5400000" sy="-100000" algn="bl"/>
                </a:effectLst>
                <a:ea typeface="Calibri"/>
                <a:cs typeface="Times New Roman"/>
              </a:rPr>
              <a:t>الرئة اليمنى:- </a:t>
            </a:r>
            <a:r>
              <a:rPr lang="ar-IQ" sz="4000" b="1" cap="all" dirty="0" smtClean="0">
                <a:ln w="4496" cap="flat" cmpd="sng" algn="ctr">
                  <a:solidFill>
                    <a:srgbClr val="5C437A"/>
                  </a:solidFill>
                  <a:prstDash val="solid"/>
                  <a:round/>
                </a:ln>
                <a:solidFill>
                  <a:srgbClr val="002060"/>
                </a:solidFill>
                <a:effectLst>
                  <a:reflection blurRad="12700" stA="28000" endPos="45000" dist="1003" dir="5400000" sy="-100000" algn="bl"/>
                </a:effectLst>
                <a:ea typeface="Calibri"/>
                <a:cs typeface="Times New Roman"/>
              </a:rPr>
              <a:t>تتصل بالشعبة اليمنى للقصبة الهوائية والرئة اليمنى اكبر قليلا من الرئة اليسرى وتنقسم بواسطة شقين الى ثلاثة فصوص متميزة وواضحة هي </a:t>
            </a:r>
          </a:p>
          <a:p>
            <a:pPr lvl="0" algn="just">
              <a:lnSpc>
                <a:spcPct val="115000"/>
              </a:lnSpc>
            </a:pPr>
            <a:r>
              <a:rPr lang="ar-IQ" sz="4000" b="1" cap="all" dirty="0" smtClean="0">
                <a:ln w="4496" cap="flat" cmpd="sng" algn="ctr">
                  <a:solidFill>
                    <a:srgbClr val="5C437A"/>
                  </a:solidFill>
                  <a:prstDash val="solid"/>
                  <a:round/>
                </a:ln>
                <a:solidFill>
                  <a:srgbClr val="FF0000"/>
                </a:solidFill>
                <a:effectLst>
                  <a:reflection blurRad="12700" stA="28000" endPos="45000" dist="1003" dir="5400000" sy="-100000" algn="bl"/>
                </a:effectLst>
                <a:ea typeface="Calibri"/>
                <a:cs typeface="Times New Roman"/>
              </a:rPr>
              <a:t>1- الفص العلوي </a:t>
            </a:r>
          </a:p>
          <a:p>
            <a:pPr lvl="0" algn="just">
              <a:lnSpc>
                <a:spcPct val="115000"/>
              </a:lnSpc>
            </a:pPr>
            <a:r>
              <a:rPr lang="ar-IQ" sz="4000" b="1" cap="all" dirty="0" smtClean="0">
                <a:ln w="4496" cap="flat" cmpd="sng" algn="ctr">
                  <a:solidFill>
                    <a:srgbClr val="5C437A"/>
                  </a:solidFill>
                  <a:prstDash val="solid"/>
                  <a:round/>
                </a:ln>
                <a:solidFill>
                  <a:srgbClr val="FF0000"/>
                </a:solidFill>
                <a:effectLst>
                  <a:reflection blurRad="12700" stA="28000" endPos="45000" dist="1003" dir="5400000" sy="-100000" algn="bl"/>
                </a:effectLst>
                <a:ea typeface="Calibri"/>
                <a:cs typeface="Times New Roman"/>
              </a:rPr>
              <a:t>2- الفص الاوسط</a:t>
            </a:r>
          </a:p>
          <a:p>
            <a:pPr lvl="0" algn="just">
              <a:lnSpc>
                <a:spcPct val="115000"/>
              </a:lnSpc>
            </a:pPr>
            <a:r>
              <a:rPr lang="ar-IQ" sz="4000" b="1" cap="all" dirty="0" smtClean="0">
                <a:ln w="4496" cap="flat" cmpd="sng" algn="ctr">
                  <a:solidFill>
                    <a:srgbClr val="5C437A"/>
                  </a:solidFill>
                  <a:prstDash val="solid"/>
                  <a:round/>
                </a:ln>
                <a:solidFill>
                  <a:srgbClr val="FF0000"/>
                </a:solidFill>
                <a:effectLst>
                  <a:reflection blurRad="12700" stA="28000" endPos="45000" dist="1003" dir="5400000" sy="-100000" algn="bl"/>
                </a:effectLst>
                <a:ea typeface="Calibri"/>
                <a:cs typeface="Times New Roman"/>
              </a:rPr>
              <a:t>3- الفص الاسفل</a:t>
            </a:r>
            <a:endParaRPr lang="en-US" sz="4000" dirty="0">
              <a:solidFill>
                <a:srgbClr val="FF0000"/>
              </a:solidFill>
              <a:ea typeface="Calibri"/>
              <a:cs typeface="Arial"/>
            </a:endParaRPr>
          </a:p>
        </p:txBody>
      </p:sp>
    </p:spTree>
    <p:extLst>
      <p:ext uri="{BB962C8B-B14F-4D97-AF65-F5344CB8AC3E}">
        <p14:creationId xmlns:p14="http://schemas.microsoft.com/office/powerpoint/2010/main" val="1473729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7358"/>
            <a:ext cx="9144000" cy="6056017"/>
          </a:xfrm>
          <a:prstGeom prst="rect">
            <a:avLst/>
          </a:prstGeom>
        </p:spPr>
        <p:txBody>
          <a:bodyPr wrap="square">
            <a:spAutoFit/>
          </a:bodyPr>
          <a:lstStyle/>
          <a:p>
            <a:pPr lvl="0" rtl="0">
              <a:lnSpc>
                <a:spcPct val="115000"/>
              </a:lnSpc>
              <a:spcAft>
                <a:spcPts val="1000"/>
              </a:spcAft>
            </a:pPr>
            <a:r>
              <a:rPr lang="ar-IQ" sz="4400" b="1" u="sng" cap="all" dirty="0" smtClean="0">
                <a:ln w="4496" cap="flat" cmpd="sng" algn="ctr">
                  <a:solidFill>
                    <a:srgbClr val="5C437A"/>
                  </a:solidFill>
                  <a:prstDash val="solid"/>
                  <a:round/>
                </a:ln>
                <a:solidFill>
                  <a:srgbClr val="FF0000"/>
                </a:solidFill>
                <a:effectLst>
                  <a:reflection blurRad="12700" stA="28000" endPos="45000" dist="1003" dir="5400000" sy="-100000" algn="bl"/>
                </a:effectLst>
                <a:ea typeface="Times New Roman"/>
                <a:cs typeface="Times New Roman"/>
              </a:rPr>
              <a:t>الرئة اليسرى :- </a:t>
            </a:r>
            <a:r>
              <a:rPr lang="ar-IQ" sz="4400" b="1" cap="all" dirty="0" smtClean="0">
                <a:ln w="4496" cap="flat" cmpd="sng" algn="ctr">
                  <a:solidFill>
                    <a:srgbClr val="5C437A"/>
                  </a:solidFill>
                  <a:prstDash val="solid"/>
                  <a:round/>
                </a:ln>
                <a:solidFill>
                  <a:srgbClr val="00B050"/>
                </a:solidFill>
                <a:effectLst>
                  <a:reflection blurRad="12700" stA="28000" endPos="45000" dist="1003" dir="5400000" sy="-100000" algn="bl"/>
                </a:effectLst>
                <a:ea typeface="Times New Roman"/>
                <a:cs typeface="Times New Roman"/>
              </a:rPr>
              <a:t>تتصل بالشعبة اليسرى للقصبة الهوائية </a:t>
            </a:r>
            <a:r>
              <a:rPr lang="ar-IQ" sz="4400" b="1" cap="all" dirty="0">
                <a:ln w="4496" cap="flat" cmpd="sng" algn="ctr">
                  <a:solidFill>
                    <a:srgbClr val="5C437A"/>
                  </a:solidFill>
                  <a:prstDash val="solid"/>
                  <a:round/>
                </a:ln>
                <a:solidFill>
                  <a:srgbClr val="00B050"/>
                </a:solidFill>
                <a:effectLst>
                  <a:reflection blurRad="12700" stA="28000" endPos="45000" dist="1003" dir="5400000" sy="-100000" algn="bl"/>
                </a:effectLst>
                <a:ea typeface="Calibri"/>
                <a:cs typeface="Times New Roman"/>
              </a:rPr>
              <a:t>ومن الملاحظ ان الرئة اليسرى اصغر حجما من الرئة اليمنى </a:t>
            </a:r>
            <a:r>
              <a:rPr lang="ar-IQ" sz="4400" b="1" cap="all" dirty="0" smtClean="0">
                <a:ln w="4496" cap="flat" cmpd="sng" algn="ctr">
                  <a:solidFill>
                    <a:srgbClr val="5C437A"/>
                  </a:solidFill>
                  <a:prstDash val="solid"/>
                  <a:round/>
                </a:ln>
                <a:solidFill>
                  <a:srgbClr val="00B050"/>
                </a:solidFill>
                <a:effectLst>
                  <a:reflection blurRad="12700" stA="28000" endPos="45000" dist="1003" dir="5400000" sy="-100000" algn="bl"/>
                </a:effectLst>
                <a:ea typeface="Calibri"/>
                <a:cs typeface="Times New Roman"/>
              </a:rPr>
              <a:t>.</a:t>
            </a:r>
            <a:endParaRPr lang="en-US" sz="4400" b="1" cap="all" dirty="0" smtClean="0">
              <a:ln w="4496" cap="flat" cmpd="sng" algn="ctr">
                <a:solidFill>
                  <a:srgbClr val="5C437A"/>
                </a:solidFill>
                <a:prstDash val="solid"/>
                <a:round/>
              </a:ln>
              <a:solidFill>
                <a:srgbClr val="00B050"/>
              </a:solidFill>
              <a:effectLst>
                <a:reflection blurRad="12700" stA="28000" endPos="45000" dist="1003" dir="5400000" sy="-100000" algn="bl"/>
              </a:effectLst>
              <a:ea typeface="Times New Roman"/>
              <a:cs typeface="Times New Roman"/>
            </a:endParaRPr>
          </a:p>
          <a:p>
            <a:pPr rtl="0">
              <a:lnSpc>
                <a:spcPct val="115000"/>
              </a:lnSpc>
              <a:spcAft>
                <a:spcPts val="1000"/>
              </a:spcAft>
            </a:pPr>
            <a:r>
              <a:rPr lang="ar-IQ" sz="4400" b="1" u="sng" cap="all" dirty="0" smtClean="0">
                <a:ln w="4496" cap="flat" cmpd="sng" algn="ctr">
                  <a:solidFill>
                    <a:srgbClr val="5C437A"/>
                  </a:solidFill>
                  <a:prstDash val="solid"/>
                  <a:round/>
                </a:ln>
                <a:solidFill>
                  <a:srgbClr val="FF0000"/>
                </a:solidFill>
                <a:effectLst>
                  <a:reflection blurRad="12700" stA="28000" endPos="45000" dist="1003" dir="5400000" sy="-100000" algn="bl"/>
                </a:effectLst>
                <a:ea typeface="Times New Roman"/>
                <a:cs typeface="Times New Roman"/>
              </a:rPr>
              <a:t>وتنقسم الى فصين هما:-</a:t>
            </a:r>
          </a:p>
          <a:p>
            <a:pPr rtl="0">
              <a:lnSpc>
                <a:spcPct val="115000"/>
              </a:lnSpc>
              <a:spcAft>
                <a:spcPts val="1000"/>
              </a:spcAft>
            </a:pPr>
            <a:r>
              <a:rPr lang="ar-IQ" sz="4400" b="1" cap="all" dirty="0" smtClean="0">
                <a:ln w="4496" cap="flat" cmpd="sng" algn="ctr">
                  <a:solidFill>
                    <a:srgbClr val="5C437A"/>
                  </a:solidFill>
                  <a:prstDash val="solid"/>
                  <a:round/>
                </a:ln>
                <a:solidFill>
                  <a:srgbClr val="00B050"/>
                </a:solidFill>
                <a:effectLst>
                  <a:reflection blurRad="12700" stA="28000" endPos="45000" dist="1003" dir="5400000" sy="-100000" algn="bl"/>
                </a:effectLst>
                <a:ea typeface="Calibri"/>
                <a:cs typeface="Times New Roman"/>
              </a:rPr>
              <a:t>1- الفص الاعلى </a:t>
            </a:r>
          </a:p>
          <a:p>
            <a:pPr rtl="0">
              <a:lnSpc>
                <a:spcPct val="115000"/>
              </a:lnSpc>
              <a:spcAft>
                <a:spcPts val="1000"/>
              </a:spcAft>
            </a:pPr>
            <a:r>
              <a:rPr lang="ar-IQ" sz="4400" b="1" cap="all" dirty="0" smtClean="0">
                <a:ln w="4496" cap="flat" cmpd="sng" algn="ctr">
                  <a:solidFill>
                    <a:srgbClr val="5C437A"/>
                  </a:solidFill>
                  <a:prstDash val="solid"/>
                  <a:round/>
                </a:ln>
                <a:solidFill>
                  <a:srgbClr val="00B050"/>
                </a:solidFill>
                <a:effectLst>
                  <a:reflection blurRad="12700" stA="28000" endPos="45000" dist="1003" dir="5400000" sy="-100000" algn="bl"/>
                </a:effectLst>
                <a:ea typeface="Calibri"/>
                <a:cs typeface="Times New Roman"/>
              </a:rPr>
              <a:t>2- الفص الاسفل </a:t>
            </a:r>
          </a:p>
          <a:p>
            <a:pPr rtl="0">
              <a:lnSpc>
                <a:spcPct val="115000"/>
              </a:lnSpc>
              <a:spcAft>
                <a:spcPts val="1000"/>
              </a:spcAft>
            </a:pPr>
            <a:r>
              <a:rPr lang="ar-IQ" sz="4400" b="1" cap="all" dirty="0" smtClean="0">
                <a:ln w="4496" cap="flat" cmpd="sng" algn="ctr">
                  <a:solidFill>
                    <a:srgbClr val="5C437A"/>
                  </a:solidFill>
                  <a:prstDash val="solid"/>
                  <a:round/>
                </a:ln>
                <a:solidFill>
                  <a:srgbClr val="00B050"/>
                </a:solidFill>
                <a:effectLst>
                  <a:reflection blurRad="12700" stA="28000" endPos="45000" dist="1003" dir="5400000" sy="-100000" algn="bl"/>
                </a:effectLst>
                <a:ea typeface="Calibri"/>
                <a:cs typeface="Times New Roman"/>
              </a:rPr>
              <a:t>ينقسم كل فص بالرئة الى نحو 200 فصيص</a:t>
            </a:r>
          </a:p>
        </p:txBody>
      </p:sp>
    </p:spTree>
    <p:extLst>
      <p:ext uri="{BB962C8B-B14F-4D97-AF65-F5344CB8AC3E}">
        <p14:creationId xmlns:p14="http://schemas.microsoft.com/office/powerpoint/2010/main" val="1208640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rot="20813322">
            <a:off x="561636" y="2400785"/>
            <a:ext cx="8208002" cy="1148031"/>
          </a:xfrm>
          <a:solidFill>
            <a:srgbClr val="00B0F0"/>
          </a:solidFill>
          <a:ln>
            <a:solidFill>
              <a:srgbClr val="FFFF00"/>
            </a:solidFill>
          </a:ln>
          <a:effectLst>
            <a:glow rad="228600">
              <a:schemeClr val="accent6">
                <a:satMod val="175000"/>
                <a:alpha val="40000"/>
              </a:schemeClr>
            </a:glow>
          </a:effectLst>
        </p:spPr>
        <p:style>
          <a:lnRef idx="2">
            <a:schemeClr val="accent2"/>
          </a:lnRef>
          <a:fillRef idx="1">
            <a:schemeClr val="lt1"/>
          </a:fillRef>
          <a:effectRef idx="0">
            <a:schemeClr val="accent2"/>
          </a:effectRef>
          <a:fontRef idx="minor">
            <a:schemeClr val="dk1"/>
          </a:fontRef>
        </p:style>
        <p:txBody>
          <a:bodyPr/>
          <a:lstStyle/>
          <a:p>
            <a:r>
              <a:rPr lang="ar-IQ" dirty="0" smtClean="0">
                <a:solidFill>
                  <a:srgbClr val="FFFF00"/>
                </a:solidFill>
                <a:effectLst>
                  <a:glow rad="228600">
                    <a:schemeClr val="accent2">
                      <a:satMod val="175000"/>
                      <a:alpha val="40000"/>
                    </a:schemeClr>
                  </a:glow>
                </a:effectLst>
              </a:rPr>
              <a:t>شكرا لحسن الاصغاء</a:t>
            </a:r>
            <a:endParaRPr lang="ar-IQ" dirty="0">
              <a:solidFill>
                <a:srgbClr val="FFFF00"/>
              </a:solidFill>
              <a:effectLst>
                <a:glow rad="228600">
                  <a:schemeClr val="accent2">
                    <a:satMod val="175000"/>
                    <a:alpha val="40000"/>
                  </a:schemeClr>
                </a:glow>
              </a:effectLst>
            </a:endParaRPr>
          </a:p>
        </p:txBody>
      </p:sp>
    </p:spTree>
    <p:extLst>
      <p:ext uri="{BB962C8B-B14F-4D97-AF65-F5344CB8AC3E}">
        <p14:creationId xmlns:p14="http://schemas.microsoft.com/office/powerpoint/2010/main" val="534339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238</TotalTime>
  <Words>318</Words>
  <Application>Microsoft Office PowerPoint</Application>
  <PresentationFormat>عرض على الشاشة (3:4)‏</PresentationFormat>
  <Paragraphs>31</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ملتقى</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شكرا لحسن الاصغاء</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al marsa</dc:creator>
  <cp:lastModifiedBy>al marsa</cp:lastModifiedBy>
  <cp:revision>25</cp:revision>
  <dcterms:created xsi:type="dcterms:W3CDTF">2017-11-10T20:45:48Z</dcterms:created>
  <dcterms:modified xsi:type="dcterms:W3CDTF">2024-03-21T11:23:10Z</dcterms:modified>
</cp:coreProperties>
</file>