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62" r:id="rId3"/>
    <p:sldId id="261" r:id="rId4"/>
    <p:sldId id="257" r:id="rId5"/>
    <p:sldId id="258" r:id="rId6"/>
    <p:sldId id="259" r:id="rId7"/>
    <p:sldId id="260"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29/07/1442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29/07/1442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29/07/1442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73E87"/>
                </a:solidFill>
              </a:rPr>
              <a:pPr/>
              <a:t>29/07/1442</a:t>
            </a:fld>
            <a:endParaRPr lang="ar-SA">
              <a:solidFill>
                <a:srgbClr val="073E87"/>
              </a:solidFill>
            </a:endParaRPr>
          </a:p>
        </p:txBody>
      </p:sp>
      <p:sp>
        <p:nvSpPr>
          <p:cNvPr id="5" name="Footer Placeholder 4"/>
          <p:cNvSpPr>
            <a:spLocks noGrp="1"/>
          </p:cNvSpPr>
          <p:nvPr>
            <p:ph type="ftr" sz="quarter" idx="11"/>
          </p:nvPr>
        </p:nvSpPr>
        <p:spPr/>
        <p:txBody>
          <a:bodyPr/>
          <a:lstStyle/>
          <a:p>
            <a:endParaRPr lang="ar-SA">
              <a:solidFill>
                <a:srgbClr val="073E87"/>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73E87"/>
                </a:solidFill>
              </a:rPr>
              <a:pPr/>
              <a:t>‹#›</a:t>
            </a:fld>
            <a:endParaRPr lang="ar-SA">
              <a:solidFill>
                <a:srgbClr val="073E87"/>
              </a:solidFill>
            </a:endParaRPr>
          </a:p>
        </p:txBody>
      </p:sp>
    </p:spTree>
    <p:extLst>
      <p:ext uri="{BB962C8B-B14F-4D97-AF65-F5344CB8AC3E}">
        <p14:creationId xmlns:p14="http://schemas.microsoft.com/office/powerpoint/2010/main" val="1596079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73E87"/>
                </a:solidFill>
              </a:rPr>
              <a:pPr/>
              <a:t>29/07/1442</a:t>
            </a:fld>
            <a:endParaRPr lang="ar-SA">
              <a:solidFill>
                <a:srgbClr val="073E87"/>
              </a:solidFill>
            </a:endParaRPr>
          </a:p>
        </p:txBody>
      </p:sp>
      <p:sp>
        <p:nvSpPr>
          <p:cNvPr id="5" name="Footer Placeholder 4"/>
          <p:cNvSpPr>
            <a:spLocks noGrp="1"/>
          </p:cNvSpPr>
          <p:nvPr>
            <p:ph type="ftr" sz="quarter" idx="11"/>
          </p:nvPr>
        </p:nvSpPr>
        <p:spPr/>
        <p:txBody>
          <a:bodyPr/>
          <a:lstStyle/>
          <a:p>
            <a:endParaRPr lang="ar-SA">
              <a:solidFill>
                <a:srgbClr val="073E87"/>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73E87"/>
                </a:solidFill>
              </a:rPr>
              <a:pPr/>
              <a:t>‹#›</a:t>
            </a:fld>
            <a:endParaRPr lang="ar-SA">
              <a:solidFill>
                <a:srgbClr val="073E87"/>
              </a:solidFill>
            </a:endParaRPr>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extLst>
      <p:ext uri="{BB962C8B-B14F-4D97-AF65-F5344CB8AC3E}">
        <p14:creationId xmlns:p14="http://schemas.microsoft.com/office/powerpoint/2010/main" val="4123089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73E87"/>
                </a:solidFill>
              </a:rPr>
              <a:pPr/>
              <a:t>29/07/1442</a:t>
            </a:fld>
            <a:endParaRPr lang="ar-SA">
              <a:solidFill>
                <a:srgbClr val="073E87"/>
              </a:solidFill>
            </a:endParaRPr>
          </a:p>
        </p:txBody>
      </p:sp>
      <p:sp>
        <p:nvSpPr>
          <p:cNvPr id="5" name="Footer Placeholder 4"/>
          <p:cNvSpPr>
            <a:spLocks noGrp="1"/>
          </p:cNvSpPr>
          <p:nvPr>
            <p:ph type="ftr" sz="quarter" idx="11"/>
          </p:nvPr>
        </p:nvSpPr>
        <p:spPr/>
        <p:txBody>
          <a:bodyPr/>
          <a:lstStyle/>
          <a:p>
            <a:endParaRPr lang="ar-SA">
              <a:solidFill>
                <a:srgbClr val="073E87"/>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73E87"/>
                </a:solidFill>
              </a:rPr>
              <a:pPr/>
              <a:t>‹#›</a:t>
            </a:fld>
            <a:endParaRPr lang="ar-SA">
              <a:solidFill>
                <a:srgbClr val="073E87"/>
              </a:solidFill>
            </a:endParaRPr>
          </a:p>
        </p:txBody>
      </p:sp>
    </p:spTree>
    <p:extLst>
      <p:ext uri="{BB962C8B-B14F-4D97-AF65-F5344CB8AC3E}">
        <p14:creationId xmlns:p14="http://schemas.microsoft.com/office/powerpoint/2010/main" val="2835059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73E87"/>
                </a:solidFill>
              </a:rPr>
              <a:pPr/>
              <a:t>29/07/1442</a:t>
            </a:fld>
            <a:endParaRPr lang="ar-SA">
              <a:solidFill>
                <a:srgbClr val="073E87"/>
              </a:solidFill>
            </a:endParaRPr>
          </a:p>
        </p:txBody>
      </p:sp>
      <p:sp>
        <p:nvSpPr>
          <p:cNvPr id="6" name="Footer Placeholder 5"/>
          <p:cNvSpPr>
            <a:spLocks noGrp="1"/>
          </p:cNvSpPr>
          <p:nvPr>
            <p:ph type="ftr" sz="quarter" idx="11"/>
          </p:nvPr>
        </p:nvSpPr>
        <p:spPr/>
        <p:txBody>
          <a:bodyPr/>
          <a:lstStyle/>
          <a:p>
            <a:endParaRPr lang="ar-SA">
              <a:solidFill>
                <a:srgbClr val="073E87"/>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73E87"/>
                </a:solidFill>
              </a:rPr>
              <a:pPr/>
              <a:t>‹#›</a:t>
            </a:fld>
            <a:endParaRPr lang="ar-SA">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extLst>
      <p:ext uri="{BB962C8B-B14F-4D97-AF65-F5344CB8AC3E}">
        <p14:creationId xmlns:p14="http://schemas.microsoft.com/office/powerpoint/2010/main" val="954018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73E87"/>
                </a:solidFill>
              </a:rPr>
              <a:pPr/>
              <a:t>29/07/1442</a:t>
            </a:fld>
            <a:endParaRPr lang="ar-SA">
              <a:solidFill>
                <a:srgbClr val="073E87"/>
              </a:solidFill>
            </a:endParaRPr>
          </a:p>
        </p:txBody>
      </p:sp>
      <p:sp>
        <p:nvSpPr>
          <p:cNvPr id="8" name="Footer Placeholder 7"/>
          <p:cNvSpPr>
            <a:spLocks noGrp="1"/>
          </p:cNvSpPr>
          <p:nvPr>
            <p:ph type="ftr" sz="quarter" idx="11"/>
          </p:nvPr>
        </p:nvSpPr>
        <p:spPr/>
        <p:txBody>
          <a:bodyPr/>
          <a:lstStyle/>
          <a:p>
            <a:endParaRPr lang="ar-SA">
              <a:solidFill>
                <a:srgbClr val="073E87"/>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73E87"/>
                </a:solidFill>
              </a:rPr>
              <a:pPr/>
              <a:t>‹#›</a:t>
            </a:fld>
            <a:endParaRPr lang="ar-SA">
              <a:solidFill>
                <a:srgbClr val="073E87"/>
              </a:solidFill>
            </a:endParaRPr>
          </a:p>
        </p:txBody>
      </p:sp>
    </p:spTree>
    <p:extLst>
      <p:ext uri="{BB962C8B-B14F-4D97-AF65-F5344CB8AC3E}">
        <p14:creationId xmlns:p14="http://schemas.microsoft.com/office/powerpoint/2010/main" val="20546843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73E87"/>
                </a:solidFill>
              </a:rPr>
              <a:pPr/>
              <a:t>29/07/1442</a:t>
            </a:fld>
            <a:endParaRPr lang="ar-SA">
              <a:solidFill>
                <a:srgbClr val="073E87"/>
              </a:solidFill>
            </a:endParaRPr>
          </a:p>
        </p:txBody>
      </p:sp>
      <p:sp>
        <p:nvSpPr>
          <p:cNvPr id="4" name="Footer Placeholder 3"/>
          <p:cNvSpPr>
            <a:spLocks noGrp="1"/>
          </p:cNvSpPr>
          <p:nvPr>
            <p:ph type="ftr" sz="quarter" idx="11"/>
          </p:nvPr>
        </p:nvSpPr>
        <p:spPr/>
        <p:txBody>
          <a:bodyPr/>
          <a:lstStyle/>
          <a:p>
            <a:endParaRPr lang="ar-SA">
              <a:solidFill>
                <a:srgbClr val="073E87"/>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73E87"/>
                </a:solidFill>
              </a:rPr>
              <a:pPr/>
              <a:t>‹#›</a:t>
            </a:fld>
            <a:endParaRPr lang="ar-SA">
              <a:solidFill>
                <a:srgbClr val="073E87"/>
              </a:solidFill>
            </a:endParaRPr>
          </a:p>
        </p:txBody>
      </p:sp>
    </p:spTree>
    <p:extLst>
      <p:ext uri="{BB962C8B-B14F-4D97-AF65-F5344CB8AC3E}">
        <p14:creationId xmlns:p14="http://schemas.microsoft.com/office/powerpoint/2010/main" val="32787306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1B8ABB09-4A1D-463E-8065-109CC2B7EFAA}" type="datetimeFigureOut">
              <a:rPr lang="ar-SA" smtClean="0">
                <a:solidFill>
                  <a:srgbClr val="073E87"/>
                </a:solidFill>
              </a:rPr>
              <a:pPr/>
              <a:t>29/07/1442</a:t>
            </a:fld>
            <a:endParaRPr lang="ar-SA">
              <a:solidFill>
                <a:srgbClr val="073E87"/>
              </a:solidFill>
            </a:endParaRPr>
          </a:p>
        </p:txBody>
      </p:sp>
      <p:sp>
        <p:nvSpPr>
          <p:cNvPr id="3" name="Footer Placeholder 2"/>
          <p:cNvSpPr>
            <a:spLocks noGrp="1"/>
          </p:cNvSpPr>
          <p:nvPr>
            <p:ph type="ftr" sz="quarter" idx="11"/>
          </p:nvPr>
        </p:nvSpPr>
        <p:spPr/>
        <p:txBody>
          <a:bodyPr/>
          <a:lstStyle/>
          <a:p>
            <a:endParaRPr lang="ar-SA">
              <a:solidFill>
                <a:srgbClr val="073E87"/>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73E87"/>
                </a:solidFill>
              </a:rPr>
              <a:pPr/>
              <a:t>‹#›</a:t>
            </a:fld>
            <a:endParaRPr lang="ar-SA">
              <a:solidFill>
                <a:srgbClr val="073E87"/>
              </a:solidFill>
            </a:endParaRPr>
          </a:p>
        </p:txBody>
      </p:sp>
    </p:spTree>
    <p:extLst>
      <p:ext uri="{BB962C8B-B14F-4D97-AF65-F5344CB8AC3E}">
        <p14:creationId xmlns:p14="http://schemas.microsoft.com/office/powerpoint/2010/main" val="26060923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73E87"/>
                </a:solidFill>
              </a:rPr>
              <a:pPr/>
              <a:t>29/07/1442</a:t>
            </a:fld>
            <a:endParaRPr lang="ar-SA">
              <a:solidFill>
                <a:srgbClr val="073E87"/>
              </a:solidFill>
            </a:endParaRPr>
          </a:p>
        </p:txBody>
      </p:sp>
      <p:sp>
        <p:nvSpPr>
          <p:cNvPr id="6" name="Footer Placeholder 5"/>
          <p:cNvSpPr>
            <a:spLocks noGrp="1"/>
          </p:cNvSpPr>
          <p:nvPr>
            <p:ph type="ftr" sz="quarter" idx="11"/>
          </p:nvPr>
        </p:nvSpPr>
        <p:spPr/>
        <p:txBody>
          <a:bodyPr/>
          <a:lstStyle/>
          <a:p>
            <a:endParaRPr lang="ar-SA">
              <a:solidFill>
                <a:srgbClr val="073E87"/>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73E87"/>
                </a:solidFill>
              </a:rPr>
              <a:pPr/>
              <a:t>‹#›</a:t>
            </a:fld>
            <a:endParaRPr lang="ar-SA">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val="325974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29/07/1442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73E87"/>
                </a:solidFill>
              </a:rPr>
              <a:pPr/>
              <a:t>29/07/1442</a:t>
            </a:fld>
            <a:endParaRPr lang="ar-SA">
              <a:solidFill>
                <a:srgbClr val="073E87"/>
              </a:solidFill>
            </a:endParaRPr>
          </a:p>
        </p:txBody>
      </p:sp>
      <p:sp>
        <p:nvSpPr>
          <p:cNvPr id="6" name="Footer Placeholder 5"/>
          <p:cNvSpPr>
            <a:spLocks noGrp="1"/>
          </p:cNvSpPr>
          <p:nvPr>
            <p:ph type="ftr" sz="quarter" idx="11"/>
          </p:nvPr>
        </p:nvSpPr>
        <p:spPr/>
        <p:txBody>
          <a:bodyPr/>
          <a:lstStyle/>
          <a:p>
            <a:endParaRPr lang="ar-SA">
              <a:solidFill>
                <a:srgbClr val="073E87"/>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73E87"/>
                </a:solidFill>
              </a:rPr>
              <a:pPr/>
              <a:t>‹#›</a:t>
            </a:fld>
            <a:endParaRPr lang="ar-SA">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extLst>
      <p:ext uri="{BB962C8B-B14F-4D97-AF65-F5344CB8AC3E}">
        <p14:creationId xmlns:p14="http://schemas.microsoft.com/office/powerpoint/2010/main" val="4009194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73E87"/>
                </a:solidFill>
              </a:rPr>
              <a:pPr/>
              <a:t>29/07/1442</a:t>
            </a:fld>
            <a:endParaRPr lang="ar-SA">
              <a:solidFill>
                <a:srgbClr val="073E87"/>
              </a:solidFill>
            </a:endParaRPr>
          </a:p>
        </p:txBody>
      </p:sp>
      <p:sp>
        <p:nvSpPr>
          <p:cNvPr id="5" name="Footer Placeholder 4"/>
          <p:cNvSpPr>
            <a:spLocks noGrp="1"/>
          </p:cNvSpPr>
          <p:nvPr>
            <p:ph type="ftr" sz="quarter" idx="11"/>
          </p:nvPr>
        </p:nvSpPr>
        <p:spPr/>
        <p:txBody>
          <a:bodyPr/>
          <a:lstStyle/>
          <a:p>
            <a:endParaRPr lang="ar-SA">
              <a:solidFill>
                <a:srgbClr val="073E87"/>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73E87"/>
                </a:solidFill>
              </a:rPr>
              <a:pPr/>
              <a:t>‹#›</a:t>
            </a:fld>
            <a:endParaRPr lang="ar-SA">
              <a:solidFill>
                <a:srgbClr val="073E87"/>
              </a:solidFill>
            </a:endParaRPr>
          </a:p>
        </p:txBody>
      </p:sp>
    </p:spTree>
    <p:extLst>
      <p:ext uri="{BB962C8B-B14F-4D97-AF65-F5344CB8AC3E}">
        <p14:creationId xmlns:p14="http://schemas.microsoft.com/office/powerpoint/2010/main" val="6799359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73E87"/>
                </a:solidFill>
              </a:rPr>
              <a:pPr/>
              <a:t>29/07/1442</a:t>
            </a:fld>
            <a:endParaRPr lang="ar-SA">
              <a:solidFill>
                <a:srgbClr val="073E87"/>
              </a:solidFill>
            </a:endParaRPr>
          </a:p>
        </p:txBody>
      </p:sp>
      <p:sp>
        <p:nvSpPr>
          <p:cNvPr id="5" name="Footer Placeholder 4"/>
          <p:cNvSpPr>
            <a:spLocks noGrp="1"/>
          </p:cNvSpPr>
          <p:nvPr>
            <p:ph type="ftr" sz="quarter" idx="11"/>
          </p:nvPr>
        </p:nvSpPr>
        <p:spPr/>
        <p:txBody>
          <a:bodyPr/>
          <a:lstStyle/>
          <a:p>
            <a:endParaRPr lang="ar-SA">
              <a:solidFill>
                <a:srgbClr val="073E87"/>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73E87"/>
                </a:solidFill>
              </a:rPr>
              <a:pPr/>
              <a:t>‹#›</a:t>
            </a:fld>
            <a:endParaRPr lang="ar-SA">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val="2412023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29/07/1442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29/07/1442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29/07/1442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29/07/1442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29/07/1442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29/07/1442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29/07/1442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29/07/1442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B8ABB09-4A1D-463E-8065-109CC2B7EFAA}" type="datetimeFigureOut">
              <a:rPr lang="ar-SA" smtClean="0">
                <a:solidFill>
                  <a:srgbClr val="073E87"/>
                </a:solidFill>
              </a:rPr>
              <a:pPr/>
              <a:t>29/07/1442</a:t>
            </a:fld>
            <a:endParaRPr lang="ar-SA">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SA">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B34F065-1154-456A-91E3-76DE8E75E17B}" type="slidenum">
              <a:rPr lang="ar-SA" smtClean="0">
                <a:solidFill>
                  <a:srgbClr val="073E87"/>
                </a:solidFill>
              </a:rPr>
              <a:pPr/>
              <a:t>‹#›</a:t>
            </a:fld>
            <a:endParaRPr lang="ar-SA">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val="504648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txBox="1">
            <a:spLocks/>
          </p:cNvSpPr>
          <p:nvPr/>
        </p:nvSpPr>
        <p:spPr>
          <a:xfrm>
            <a:off x="1" y="0"/>
            <a:ext cx="9144000" cy="685800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lnSpc>
                <a:spcPct val="150000"/>
              </a:lnSpc>
              <a:buClr>
                <a:srgbClr val="F14124">
                  <a:lumMod val="75000"/>
                </a:srgbClr>
              </a:buClr>
              <a:buFont typeface="Georgia" pitchFamily="18" charset="0"/>
              <a:buNone/>
              <a:defRPr/>
            </a:pPr>
            <a:r>
              <a:rPr lang="ar-IQ" sz="4400" dirty="0" smtClean="0">
                <a:solidFill>
                  <a:srgbClr val="FF0000"/>
                </a:solidFill>
                <a:latin typeface="Trebuchet MS"/>
                <a:cs typeface="Tahoma"/>
              </a:rPr>
              <a:t>محاضرة اليوم</a:t>
            </a:r>
            <a:r>
              <a:rPr lang="ar-IQ" sz="4400" dirty="0" smtClean="0">
                <a:gradFill>
                  <a:gsLst>
                    <a:gs pos="0">
                      <a:sysClr val="windowText" lastClr="000000"/>
                    </a:gs>
                    <a:gs pos="40000">
                      <a:sysClr val="windowText" lastClr="000000">
                        <a:lumMod val="75000"/>
                        <a:lumOff val="25000"/>
                      </a:sysClr>
                    </a:gs>
                    <a:gs pos="100000">
                      <a:srgbClr val="212745">
                        <a:alpha val="65000"/>
                      </a:srgbClr>
                    </a:gs>
                  </a:gsLst>
                  <a:lin ang="5400000" scaled="0"/>
                </a:gradFill>
                <a:latin typeface="Trebuchet MS"/>
                <a:cs typeface="Tahoma"/>
              </a:rPr>
              <a:t/>
            </a:r>
            <a:br>
              <a:rPr lang="ar-IQ" sz="4400" dirty="0" smtClean="0">
                <a:gradFill>
                  <a:gsLst>
                    <a:gs pos="0">
                      <a:sysClr val="windowText" lastClr="000000"/>
                    </a:gs>
                    <a:gs pos="40000">
                      <a:sysClr val="windowText" lastClr="000000">
                        <a:lumMod val="75000"/>
                        <a:lumOff val="25000"/>
                      </a:sysClr>
                    </a:gs>
                    <a:gs pos="100000">
                      <a:srgbClr val="212745">
                        <a:alpha val="65000"/>
                      </a:srgbClr>
                    </a:gs>
                  </a:gsLst>
                  <a:lin ang="5400000" scaled="0"/>
                </a:gradFill>
                <a:latin typeface="Trebuchet MS"/>
                <a:cs typeface="Tahoma"/>
              </a:rPr>
            </a:br>
            <a:r>
              <a:rPr lang="ar-IQ" sz="4400" dirty="0" smtClean="0">
                <a:gradFill>
                  <a:gsLst>
                    <a:gs pos="0">
                      <a:sysClr val="windowText" lastClr="000000"/>
                    </a:gs>
                    <a:gs pos="40000">
                      <a:sysClr val="windowText" lastClr="000000">
                        <a:lumMod val="75000"/>
                        <a:lumOff val="25000"/>
                      </a:sysClr>
                    </a:gs>
                    <a:gs pos="100000">
                      <a:srgbClr val="212745">
                        <a:alpha val="65000"/>
                      </a:srgbClr>
                    </a:gs>
                  </a:gsLst>
                  <a:lin ang="5400000" scaled="0"/>
                </a:gradFill>
                <a:latin typeface="Trebuchet MS"/>
                <a:cs typeface="Tahoma"/>
              </a:rPr>
              <a:t>مقدمة من قبل </a:t>
            </a:r>
            <a:br>
              <a:rPr lang="ar-IQ" sz="4400" dirty="0" smtClean="0">
                <a:gradFill>
                  <a:gsLst>
                    <a:gs pos="0">
                      <a:sysClr val="windowText" lastClr="000000"/>
                    </a:gs>
                    <a:gs pos="40000">
                      <a:sysClr val="windowText" lastClr="000000">
                        <a:lumMod val="75000"/>
                        <a:lumOff val="25000"/>
                      </a:sysClr>
                    </a:gs>
                    <a:gs pos="100000">
                      <a:srgbClr val="212745">
                        <a:alpha val="65000"/>
                      </a:srgbClr>
                    </a:gs>
                  </a:gsLst>
                  <a:lin ang="5400000" scaled="0"/>
                </a:gradFill>
                <a:latin typeface="Trebuchet MS"/>
                <a:cs typeface="Tahoma"/>
              </a:rPr>
            </a:br>
            <a:r>
              <a:rPr lang="ar-IQ" sz="4400" dirty="0" smtClean="0">
                <a:solidFill>
                  <a:srgbClr val="C00000"/>
                </a:solidFill>
                <a:latin typeface="Trebuchet MS"/>
                <a:cs typeface="Tahoma"/>
              </a:rPr>
              <a:t>م . د امجد محمد وهاب</a:t>
            </a:r>
            <a:r>
              <a:rPr lang="ar-IQ" sz="4400" dirty="0" smtClean="0">
                <a:gradFill>
                  <a:gsLst>
                    <a:gs pos="0">
                      <a:sysClr val="windowText" lastClr="000000"/>
                    </a:gs>
                    <a:gs pos="40000">
                      <a:sysClr val="windowText" lastClr="000000">
                        <a:lumMod val="75000"/>
                        <a:lumOff val="25000"/>
                      </a:sysClr>
                    </a:gs>
                    <a:gs pos="100000">
                      <a:srgbClr val="212745">
                        <a:alpha val="65000"/>
                      </a:srgbClr>
                    </a:gs>
                  </a:gsLst>
                  <a:lin ang="5400000" scaled="0"/>
                </a:gradFill>
                <a:latin typeface="Trebuchet MS"/>
                <a:cs typeface="Tahoma"/>
              </a:rPr>
              <a:t/>
            </a:r>
            <a:br>
              <a:rPr lang="ar-IQ" sz="4400" dirty="0" smtClean="0">
                <a:gradFill>
                  <a:gsLst>
                    <a:gs pos="0">
                      <a:sysClr val="windowText" lastClr="000000"/>
                    </a:gs>
                    <a:gs pos="40000">
                      <a:sysClr val="windowText" lastClr="000000">
                        <a:lumMod val="75000"/>
                        <a:lumOff val="25000"/>
                      </a:sysClr>
                    </a:gs>
                    <a:gs pos="100000">
                      <a:srgbClr val="212745">
                        <a:alpha val="65000"/>
                      </a:srgbClr>
                    </a:gs>
                  </a:gsLst>
                  <a:lin ang="5400000" scaled="0"/>
                </a:gradFill>
                <a:latin typeface="Trebuchet MS"/>
                <a:cs typeface="Tahoma"/>
              </a:rPr>
            </a:br>
            <a:r>
              <a:rPr lang="ar-IQ" sz="3600" dirty="0" smtClean="0">
                <a:gradFill>
                  <a:gsLst>
                    <a:gs pos="0">
                      <a:sysClr val="windowText" lastClr="000000"/>
                    </a:gs>
                    <a:gs pos="40000">
                      <a:sysClr val="windowText" lastClr="000000">
                        <a:lumMod val="75000"/>
                        <a:lumOff val="25000"/>
                      </a:sysClr>
                    </a:gs>
                    <a:gs pos="100000">
                      <a:srgbClr val="212745">
                        <a:alpha val="65000"/>
                      </a:srgbClr>
                    </a:gs>
                  </a:gsLst>
                  <a:lin ang="5400000" scaled="0"/>
                </a:gradFill>
                <a:latin typeface="Trebuchet MS"/>
                <a:cs typeface="Tahoma"/>
              </a:rPr>
              <a:t>وهي جزء من متطلبات مادة فسلجه التدريب </a:t>
            </a:r>
            <a:r>
              <a:rPr lang="ar-IQ" sz="4000" dirty="0" smtClean="0">
                <a:gradFill>
                  <a:gsLst>
                    <a:gs pos="0">
                      <a:sysClr val="windowText" lastClr="000000"/>
                    </a:gs>
                    <a:gs pos="40000">
                      <a:sysClr val="windowText" lastClr="000000">
                        <a:lumMod val="75000"/>
                        <a:lumOff val="25000"/>
                      </a:sysClr>
                    </a:gs>
                    <a:gs pos="100000">
                      <a:srgbClr val="212745">
                        <a:alpha val="65000"/>
                      </a:srgbClr>
                    </a:gs>
                  </a:gsLst>
                  <a:lin ang="5400000" scaled="0"/>
                </a:gradFill>
                <a:latin typeface="Trebuchet MS"/>
                <a:cs typeface="Tahoma"/>
              </a:rPr>
              <a:t/>
            </a:r>
            <a:br>
              <a:rPr lang="ar-IQ" sz="4000" dirty="0" smtClean="0">
                <a:gradFill>
                  <a:gsLst>
                    <a:gs pos="0">
                      <a:sysClr val="windowText" lastClr="000000"/>
                    </a:gs>
                    <a:gs pos="40000">
                      <a:sysClr val="windowText" lastClr="000000">
                        <a:lumMod val="75000"/>
                        <a:lumOff val="25000"/>
                      </a:sysClr>
                    </a:gs>
                    <a:gs pos="100000">
                      <a:srgbClr val="212745">
                        <a:alpha val="65000"/>
                      </a:srgbClr>
                    </a:gs>
                  </a:gsLst>
                  <a:lin ang="5400000" scaled="0"/>
                </a:gradFill>
                <a:latin typeface="Trebuchet MS"/>
                <a:cs typeface="Tahoma"/>
              </a:rPr>
            </a:br>
            <a:r>
              <a:rPr lang="ar-IQ" sz="3200" dirty="0" smtClean="0">
                <a:solidFill>
                  <a:srgbClr val="00B050"/>
                </a:solidFill>
                <a:latin typeface="Trebuchet MS"/>
                <a:cs typeface="Tahoma"/>
              </a:rPr>
              <a:t>لطلبة المرحلة الثانية (مسائي)</a:t>
            </a:r>
          </a:p>
          <a:p>
            <a:pPr marL="0" indent="0" algn="ctr">
              <a:lnSpc>
                <a:spcPct val="150000"/>
              </a:lnSpc>
              <a:buClr>
                <a:srgbClr val="F14124">
                  <a:lumMod val="75000"/>
                </a:srgbClr>
              </a:buClr>
              <a:buFont typeface="Georgia" pitchFamily="18" charset="0"/>
              <a:buNone/>
              <a:defRPr/>
            </a:pPr>
            <a:r>
              <a:rPr lang="ar-IQ" sz="3200" dirty="0" smtClean="0">
                <a:solidFill>
                  <a:srgbClr val="00B050"/>
                </a:solidFill>
                <a:latin typeface="Trebuchet MS"/>
                <a:cs typeface="Tahoma"/>
              </a:rPr>
              <a:t>جامعة ديالى- كلية التربية الاساسية- قسم التربية البدنية وعلوم الرياضة </a:t>
            </a:r>
            <a:endParaRPr lang="ar-IQ" sz="3200" dirty="0">
              <a:solidFill>
                <a:srgbClr val="00B050"/>
              </a:solidFill>
              <a:latin typeface="Trebuchet MS"/>
              <a:cs typeface="Tahoma"/>
            </a:endParaRPr>
          </a:p>
        </p:txBody>
      </p:sp>
    </p:spTree>
    <p:extLst>
      <p:ext uri="{BB962C8B-B14F-4D97-AF65-F5344CB8AC3E}">
        <p14:creationId xmlns:p14="http://schemas.microsoft.com/office/powerpoint/2010/main" val="625757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20688"/>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ar-IQ" b="1" dirty="0" smtClean="0">
                <a:solidFill>
                  <a:srgbClr val="FFC000"/>
                </a:solidFill>
                <a:cs typeface="+mn-cs"/>
              </a:rPr>
              <a:t>عضلات التنفس</a:t>
            </a:r>
            <a:endParaRPr lang="ar-IQ" b="1" dirty="0">
              <a:solidFill>
                <a:srgbClr val="FFC000"/>
              </a:solidFill>
              <a:cs typeface="+mn-cs"/>
            </a:endParaRPr>
          </a:p>
        </p:txBody>
      </p:sp>
      <p:sp>
        <p:nvSpPr>
          <p:cNvPr id="3" name="عنصر نائب للمحتوى 2"/>
          <p:cNvSpPr>
            <a:spLocks noGrp="1"/>
          </p:cNvSpPr>
          <p:nvPr>
            <p:ph idx="1"/>
          </p:nvPr>
        </p:nvSpPr>
        <p:spPr>
          <a:xfrm>
            <a:off x="0" y="620688"/>
            <a:ext cx="9143167" cy="6237312"/>
          </a:xfrm>
        </p:spPr>
        <p:style>
          <a:lnRef idx="1">
            <a:schemeClr val="accent2"/>
          </a:lnRef>
          <a:fillRef idx="2">
            <a:schemeClr val="accent2"/>
          </a:fillRef>
          <a:effectRef idx="1">
            <a:schemeClr val="accent2"/>
          </a:effectRef>
          <a:fontRef idx="minor">
            <a:schemeClr val="dk1"/>
          </a:fontRef>
        </p:style>
        <p:txBody>
          <a:bodyPr>
            <a:normAutofit/>
          </a:bodyPr>
          <a:lstStyle/>
          <a:p>
            <a:pPr algn="just">
              <a:lnSpc>
                <a:spcPct val="150000"/>
              </a:lnSpc>
            </a:pPr>
            <a:r>
              <a:rPr lang="ar-IQ" b="1" dirty="0" smtClean="0">
                <a:solidFill>
                  <a:srgbClr val="FFC000"/>
                </a:solidFill>
              </a:rPr>
              <a:t>1- عضلة الحجاب الحاجز :- </a:t>
            </a:r>
            <a:r>
              <a:rPr lang="ar-IQ" b="1" dirty="0" smtClean="0"/>
              <a:t>تعد العضلة الاساسية في عملية التنفس وهي عضلة مسطحة وقوية وكبيرة تشكل حاجزا عضليا ليفيا يفصل بين التجويف الصدري والبطني.</a:t>
            </a:r>
          </a:p>
          <a:p>
            <a:pPr algn="just">
              <a:lnSpc>
                <a:spcPct val="150000"/>
              </a:lnSpc>
            </a:pPr>
            <a:r>
              <a:rPr lang="ar-IQ" b="1" dirty="0" smtClean="0">
                <a:solidFill>
                  <a:srgbClr val="FFC000"/>
                </a:solidFill>
              </a:rPr>
              <a:t>2- عضلات ما بين الضلوع:- </a:t>
            </a:r>
            <a:r>
              <a:rPr lang="ar-IQ" b="1" dirty="0" smtClean="0"/>
              <a:t>هي عبارة عن مجموعتين من العضلات هذه العضلات مرتبه بطريقة مائلة بحيث ينتج عن انقباضها في حالة الشهيق تحرك الضلوع الى اعلى وبالتالي تؤدي الى زيادة حجم التجويف الصدري والمساعدة في سحب الهواء من الخارج.</a:t>
            </a:r>
            <a:endParaRPr lang="ar-IQ" b="1" dirty="0"/>
          </a:p>
        </p:txBody>
      </p:sp>
    </p:spTree>
    <p:extLst>
      <p:ext uri="{BB962C8B-B14F-4D97-AF65-F5344CB8AC3E}">
        <p14:creationId xmlns:p14="http://schemas.microsoft.com/office/powerpoint/2010/main" val="59317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8278"/>
            <a:ext cx="9144000" cy="6839722"/>
          </a:xfrm>
        </p:spPr>
        <p:style>
          <a:lnRef idx="3">
            <a:schemeClr val="lt1"/>
          </a:lnRef>
          <a:fillRef idx="1">
            <a:schemeClr val="dk1"/>
          </a:fillRef>
          <a:effectRef idx="1">
            <a:schemeClr val="dk1"/>
          </a:effectRef>
          <a:fontRef idx="minor">
            <a:schemeClr val="lt1"/>
          </a:fontRef>
        </p:style>
        <p:txBody>
          <a:bodyPr>
            <a:normAutofit fontScale="85000" lnSpcReduction="20000"/>
          </a:bodyPr>
          <a:lstStyle/>
          <a:p>
            <a:pPr>
              <a:lnSpc>
                <a:spcPct val="170000"/>
              </a:lnSpc>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تنقسم العضلات ما بين الضلوع الى قسمين هما</a:t>
            </a:r>
          </a:p>
          <a:p>
            <a:pPr>
              <a:lnSpc>
                <a:spcPct val="170000"/>
              </a:lnSpc>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1- العضلات بين الضلوع الخارجية:- عددها 12 عضلة وهي أكبر سمكا من العضلات الداخلية.</a:t>
            </a:r>
          </a:p>
          <a:p>
            <a:pPr lvl="0">
              <a:lnSpc>
                <a:spcPct val="170000"/>
              </a:lnSpc>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2- </a:t>
            </a:r>
            <a:r>
              <a:rPr lang="ar-IQ"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العضلات بين الضلوع </a:t>
            </a: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الداخلية:- </a:t>
            </a:r>
            <a:r>
              <a:rPr lang="ar-IQ"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عددها 12 عضلة وهي </a:t>
            </a: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أقل </a:t>
            </a:r>
            <a:r>
              <a:rPr lang="ar-IQ"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سمكا من العضلات </a:t>
            </a: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الخارجية.</a:t>
            </a:r>
          </a:p>
          <a:p>
            <a:pPr lvl="0">
              <a:lnSpc>
                <a:spcPct val="170000"/>
              </a:lnSpc>
            </a:pPr>
            <a:r>
              <a:rPr lang="ar-IQ" b="1" u="sng"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وظائف العضلات ما بين الضلوع</a:t>
            </a:r>
            <a:endParaRPr lang="ar-IQ" b="1" u="sng"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a:p>
            <a:pPr>
              <a:lnSpc>
                <a:spcPct val="170000"/>
              </a:lnSpc>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1- الحماية</a:t>
            </a:r>
          </a:p>
          <a:p>
            <a:pPr>
              <a:lnSpc>
                <a:spcPct val="170000"/>
              </a:lnSpc>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2- الدعم </a:t>
            </a:r>
          </a:p>
          <a:p>
            <a:pPr>
              <a:lnSpc>
                <a:spcPct val="170000"/>
              </a:lnSpc>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3- الرفع</a:t>
            </a:r>
          </a:p>
          <a:p>
            <a:pPr>
              <a:lnSpc>
                <a:spcPct val="170000"/>
              </a:lnSpc>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4- الخفض</a:t>
            </a:r>
            <a:endParaRPr lang="ar-IQ"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747207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3763"/>
            <a:ext cx="9144000" cy="6854237"/>
          </a:xfrm>
        </p:spPr>
        <p:style>
          <a:lnRef idx="1">
            <a:schemeClr val="accent6"/>
          </a:lnRef>
          <a:fillRef idx="3">
            <a:schemeClr val="accent6"/>
          </a:fillRef>
          <a:effectRef idx="2">
            <a:schemeClr val="accent6"/>
          </a:effectRef>
          <a:fontRef idx="minor">
            <a:schemeClr val="lt1"/>
          </a:fontRef>
        </p:style>
        <p:txBody>
          <a:bodyPr>
            <a:normAutofit fontScale="92500"/>
          </a:bodyPr>
          <a:lstStyle/>
          <a:p>
            <a:pPr marL="0" indent="0">
              <a:lnSpc>
                <a:spcPct val="150000"/>
              </a:lnSpc>
              <a:buNone/>
            </a:pPr>
            <a:r>
              <a:rPr lang="ar-IQ"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الشريان الرئوي:- </a:t>
            </a:r>
            <a:r>
              <a:rPr lang="ar-IQ"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هو الشريان الوحيد في الجسم الذي يحمل دم وريدي .</a:t>
            </a:r>
          </a:p>
          <a:p>
            <a:pPr marL="0" indent="0">
              <a:lnSpc>
                <a:spcPct val="150000"/>
              </a:lnSpc>
              <a:buNone/>
            </a:pPr>
            <a:r>
              <a:rPr lang="ar-IQ"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الاوردة الرئوية الاربعة:- </a:t>
            </a:r>
            <a:r>
              <a:rPr lang="ar-IQ"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هي الاوردة الوحيدة في الجسم التي تحمل دم شرياني من القلب الى الاذين الايسر, والبعض الاخر الى البطين الايسر.</a:t>
            </a:r>
          </a:p>
          <a:p>
            <a:pPr marL="0" indent="0">
              <a:lnSpc>
                <a:spcPct val="150000"/>
              </a:lnSpc>
              <a:buNone/>
            </a:pPr>
            <a:r>
              <a:rPr lang="ar-IQ"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المركز التنفسي:- </a:t>
            </a:r>
            <a:r>
              <a:rPr lang="ar-IQ"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يسيطر المخ على نشاط عملية التنفس عن طريق اعصاب مخية (دماغية) تنشأ من على السطح السفلي من المخ . </a:t>
            </a:r>
            <a:r>
              <a:rPr lang="ar-IQ"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ويقوم هذا المركز بالتحكم بالاتي:-</a:t>
            </a:r>
          </a:p>
          <a:p>
            <a:pPr marL="0" indent="0">
              <a:lnSpc>
                <a:spcPct val="150000"/>
              </a:lnSpc>
              <a:buNone/>
            </a:pPr>
            <a:r>
              <a:rPr lang="ar-IQ"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 عدد مرات التنفس او سرعة التنفس </a:t>
            </a:r>
          </a:p>
          <a:p>
            <a:pPr marL="0" indent="0">
              <a:lnSpc>
                <a:spcPct val="150000"/>
              </a:lnSpc>
              <a:buNone/>
            </a:pPr>
            <a:r>
              <a:rPr lang="ar-IQ"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 عمق كل من الشهيق والزفير</a:t>
            </a:r>
            <a:endParaRPr lang="ar-IQ"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3758529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764704"/>
          </a:xfrm>
        </p:spPr>
        <p:style>
          <a:lnRef idx="2">
            <a:schemeClr val="accent1">
              <a:shade val="50000"/>
            </a:schemeClr>
          </a:lnRef>
          <a:fillRef idx="1">
            <a:schemeClr val="accent1"/>
          </a:fillRef>
          <a:effectRef idx="0">
            <a:schemeClr val="accent1"/>
          </a:effectRef>
          <a:fontRef idx="minor">
            <a:schemeClr val="lt1"/>
          </a:fontRef>
        </p:style>
        <p:txBody>
          <a:bodyPr/>
          <a:lstStyle/>
          <a:p>
            <a:r>
              <a:rPr lang="ar-IQ" b="1" dirty="0" smtClean="0"/>
              <a:t>ألية عملية التنفس</a:t>
            </a:r>
            <a:endParaRPr lang="ar-IQ" b="1" dirty="0"/>
          </a:p>
        </p:txBody>
      </p:sp>
      <p:sp>
        <p:nvSpPr>
          <p:cNvPr id="3" name="عنصر نائب للمحتوى 2"/>
          <p:cNvSpPr>
            <a:spLocks noGrp="1"/>
          </p:cNvSpPr>
          <p:nvPr>
            <p:ph idx="1"/>
          </p:nvPr>
        </p:nvSpPr>
        <p:spPr>
          <a:xfrm>
            <a:off x="0" y="764704"/>
            <a:ext cx="9143730" cy="6093296"/>
          </a:xfrm>
        </p:spPr>
        <p:txBody>
          <a:bodyPr>
            <a:normAutofit fontScale="85000" lnSpcReduction="10000"/>
          </a:bodyPr>
          <a:lstStyle/>
          <a:p>
            <a:pPr algn="just">
              <a:lnSpc>
                <a:spcPct val="160000"/>
              </a:lnSpc>
            </a:pPr>
            <a:r>
              <a:rPr lang="ar-IQ" b="1" dirty="0" smtClean="0"/>
              <a:t>يقصد بالتنفس هو عملية ميكانيكية ما بين الشهيق والزفير وما يتبعهما من تبادل للغازات بالحويصلات الهوائية</a:t>
            </a:r>
          </a:p>
          <a:p>
            <a:pPr algn="just">
              <a:lnSpc>
                <a:spcPct val="160000"/>
              </a:lnSpc>
            </a:pPr>
            <a:r>
              <a:rPr lang="ar-IQ" b="1" dirty="0" smtClean="0"/>
              <a:t>الشهيق:- يصاحب استنشاق الهواء من البيئة الخارجية المحيطة زيادة في حجم التجويف الصدري وبروز خفيف في جدار عضلات البطن ويساعد على اتمام عملية الاستنشاق.</a:t>
            </a:r>
          </a:p>
          <a:p>
            <a:pPr algn="just">
              <a:lnSpc>
                <a:spcPct val="160000"/>
              </a:lnSpc>
            </a:pPr>
            <a:r>
              <a:rPr lang="ar-IQ" b="1" dirty="0" smtClean="0"/>
              <a:t>الزفير:- يعقب سحب الهواء الجوي الى الرئتين هبوط عظام الصدر وانكماشها وكذلك تسطح عضلات جدار البطن وذلك بتأثير عضلات بين الضلوع وعضلة الحجاب الحاجز مما يؤدي الى صغر حجم التجويف الصدري وبالتالي طرد الهواء من داخل الرئتين عبر الممرات التنفسية الى الخارج.</a:t>
            </a:r>
            <a:endParaRPr lang="ar-IQ" b="1" dirty="0"/>
          </a:p>
        </p:txBody>
      </p:sp>
    </p:spTree>
    <p:extLst>
      <p:ext uri="{BB962C8B-B14F-4D97-AF65-F5344CB8AC3E}">
        <p14:creationId xmlns:p14="http://schemas.microsoft.com/office/powerpoint/2010/main" val="2965292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5123"/>
            <a:ext cx="9157816" cy="707819"/>
          </a:xfrm>
        </p:spPr>
        <p:style>
          <a:lnRef idx="1">
            <a:schemeClr val="accent3"/>
          </a:lnRef>
          <a:fillRef idx="2">
            <a:schemeClr val="accent3"/>
          </a:fillRef>
          <a:effectRef idx="1">
            <a:schemeClr val="accent3"/>
          </a:effectRef>
          <a:fontRef idx="minor">
            <a:schemeClr val="dk1"/>
          </a:fontRef>
        </p:style>
        <p:txBody>
          <a:bodyPr>
            <a:normAutofit/>
          </a:bodyPr>
          <a:lstStyle/>
          <a:p>
            <a:r>
              <a:rPr lang="ar-IQ" sz="3600" b="1" dirty="0" smtClean="0">
                <a:solidFill>
                  <a:srgbClr val="FF0000"/>
                </a:solidFill>
              </a:rPr>
              <a:t>الاحجام الرئوية</a:t>
            </a:r>
            <a:endParaRPr lang="ar-IQ" sz="3600" b="1" dirty="0">
              <a:solidFill>
                <a:srgbClr val="FF0000"/>
              </a:solidFill>
            </a:endParaRPr>
          </a:p>
        </p:txBody>
      </p:sp>
      <p:sp>
        <p:nvSpPr>
          <p:cNvPr id="3" name="عنصر نائب للمحتوى 2"/>
          <p:cNvSpPr>
            <a:spLocks noGrp="1"/>
          </p:cNvSpPr>
          <p:nvPr>
            <p:ph idx="1"/>
          </p:nvPr>
        </p:nvSpPr>
        <p:spPr>
          <a:xfrm>
            <a:off x="0" y="692696"/>
            <a:ext cx="9132033" cy="6165304"/>
          </a:xfrm>
          <a:solidFill>
            <a:srgbClr val="FFFF00"/>
          </a:solidFill>
        </p:spPr>
        <p:txBody>
          <a:bodyPr>
            <a:normAutofit fontScale="92500"/>
          </a:bodyPr>
          <a:lstStyle/>
          <a:p>
            <a:pPr>
              <a:lnSpc>
                <a:spcPct val="150000"/>
              </a:lnSpc>
            </a:pPr>
            <a:r>
              <a:rPr lang="ar-IQ" b="1" dirty="0" smtClean="0"/>
              <a:t>يمكن قياس الاحجام الرئوية باستخدام جهاز بسيط التركيب يسمى </a:t>
            </a:r>
            <a:r>
              <a:rPr lang="ar-IQ" b="1" dirty="0" err="1" smtClean="0"/>
              <a:t>الاسبيروميتر</a:t>
            </a:r>
            <a:r>
              <a:rPr lang="ar-IQ" b="1" dirty="0" smtClean="0"/>
              <a:t>.</a:t>
            </a:r>
          </a:p>
          <a:p>
            <a:pPr>
              <a:lnSpc>
                <a:spcPct val="150000"/>
              </a:lnSpc>
            </a:pPr>
            <a:r>
              <a:rPr lang="ar-IQ" b="1" dirty="0" smtClean="0"/>
              <a:t>أنواع الاحجام الرئوية؟</a:t>
            </a:r>
          </a:p>
          <a:p>
            <a:pPr>
              <a:lnSpc>
                <a:spcPct val="150000"/>
              </a:lnSpc>
            </a:pPr>
            <a:r>
              <a:rPr lang="ar-IQ" b="1" u="sng" dirty="0" smtClean="0">
                <a:solidFill>
                  <a:srgbClr val="FF0000"/>
                </a:solidFill>
              </a:rPr>
              <a:t>1- حجم هواء التنفس:- </a:t>
            </a:r>
            <a:r>
              <a:rPr lang="ar-IQ" b="1" dirty="0" smtClean="0"/>
              <a:t>هي كمية هواء الشهيق والزفير المتنفس في المرة الواحدة ويتراوح حجم هذا الهواء </a:t>
            </a:r>
            <a:r>
              <a:rPr lang="ar-IQ" b="1" dirty="0" err="1" smtClean="0"/>
              <a:t>مابين</a:t>
            </a:r>
            <a:r>
              <a:rPr lang="ar-IQ" b="1" dirty="0" smtClean="0"/>
              <a:t> 350 – 500 ملليلتر في المرة الواحدة في حالة الراحة.</a:t>
            </a:r>
          </a:p>
          <a:p>
            <a:pPr>
              <a:lnSpc>
                <a:spcPct val="150000"/>
              </a:lnSpc>
            </a:pPr>
            <a:r>
              <a:rPr lang="ar-IQ" b="1" u="sng" dirty="0" smtClean="0">
                <a:solidFill>
                  <a:srgbClr val="FF0000"/>
                </a:solidFill>
              </a:rPr>
              <a:t>2- حجم الاحتياطي لهواء الشهيق:- </a:t>
            </a:r>
            <a:r>
              <a:rPr lang="ar-IQ" b="1" dirty="0" smtClean="0"/>
              <a:t>ويعرف بحجم الهواء المستنشق الاضافي ويتراوح حجمه ما بين 2,5 – 3,5 لتر تقريبا.</a:t>
            </a:r>
            <a:endParaRPr lang="ar-IQ" b="1" dirty="0"/>
          </a:p>
        </p:txBody>
      </p:sp>
    </p:spTree>
    <p:extLst>
      <p:ext uri="{BB962C8B-B14F-4D97-AF65-F5344CB8AC3E}">
        <p14:creationId xmlns:p14="http://schemas.microsoft.com/office/powerpoint/2010/main" val="2984079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3763"/>
            <a:ext cx="9128089" cy="6854237"/>
          </a:xfrm>
          <a:solidFill>
            <a:srgbClr val="FFFF00"/>
          </a:solidFill>
        </p:spPr>
        <p:txBody>
          <a:bodyPr>
            <a:normAutofit/>
          </a:bodyPr>
          <a:lstStyle/>
          <a:p>
            <a:pPr algn="just">
              <a:lnSpc>
                <a:spcPct val="150000"/>
              </a:lnSpc>
            </a:pPr>
            <a:r>
              <a:rPr lang="ar-IQ" sz="3600" b="1" u="sng" dirty="0" smtClean="0">
                <a:solidFill>
                  <a:srgbClr val="FF0000"/>
                </a:solidFill>
              </a:rPr>
              <a:t>3- الحجم الاحتياطي لهواء الزفير :- </a:t>
            </a:r>
            <a:r>
              <a:rPr lang="ar-IQ" sz="3600" b="1" dirty="0" smtClean="0"/>
              <a:t>هو حجم الهواء الاضافي الخارج مع هواء الزفير ويتراوح حجمه ما بين </a:t>
            </a:r>
          </a:p>
          <a:p>
            <a:pPr algn="just">
              <a:lnSpc>
                <a:spcPct val="150000"/>
              </a:lnSpc>
            </a:pPr>
            <a:r>
              <a:rPr lang="ar-IQ" sz="3600" b="1" dirty="0" smtClean="0"/>
              <a:t>1-1,5لتر تقريبا .</a:t>
            </a:r>
          </a:p>
          <a:p>
            <a:pPr algn="just">
              <a:lnSpc>
                <a:spcPct val="150000"/>
              </a:lnSpc>
            </a:pPr>
            <a:r>
              <a:rPr lang="ar-IQ" sz="3600" b="1" u="sng" dirty="0" smtClean="0">
                <a:solidFill>
                  <a:srgbClr val="FF0000"/>
                </a:solidFill>
              </a:rPr>
              <a:t>4- الحجم المتبقي:- </a:t>
            </a:r>
            <a:r>
              <a:rPr lang="ar-IQ" sz="3600" b="1" dirty="0" smtClean="0"/>
              <a:t>هو كمية الهواء المتبقية في الرئتين والممرات الهوائية بعد خروج هواء الزفير وتتراوح ما بين1-1,2لتر تقريبا.</a:t>
            </a:r>
          </a:p>
          <a:p>
            <a:endParaRPr lang="ar-IQ" dirty="0"/>
          </a:p>
        </p:txBody>
      </p:sp>
    </p:spTree>
    <p:extLst>
      <p:ext uri="{BB962C8B-B14F-4D97-AF65-F5344CB8AC3E}">
        <p14:creationId xmlns:p14="http://schemas.microsoft.com/office/powerpoint/2010/main" val="3081502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3905"/>
            <a:ext cx="9144000" cy="678791"/>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ar-IQ" b="1" dirty="0" smtClean="0"/>
              <a:t>السعات الرئوية</a:t>
            </a:r>
            <a:endParaRPr lang="ar-IQ" b="1" dirty="0"/>
          </a:p>
        </p:txBody>
      </p:sp>
      <p:sp>
        <p:nvSpPr>
          <p:cNvPr id="3" name="عنصر نائب للمحتوى 2"/>
          <p:cNvSpPr>
            <a:spLocks noGrp="1"/>
          </p:cNvSpPr>
          <p:nvPr>
            <p:ph idx="1"/>
          </p:nvPr>
        </p:nvSpPr>
        <p:spPr>
          <a:xfrm>
            <a:off x="0" y="692696"/>
            <a:ext cx="9144000" cy="6165304"/>
          </a:xfrm>
        </p:spPr>
        <p:style>
          <a:lnRef idx="2">
            <a:schemeClr val="accent2">
              <a:shade val="50000"/>
            </a:schemeClr>
          </a:lnRef>
          <a:fillRef idx="1">
            <a:schemeClr val="accent2"/>
          </a:fillRef>
          <a:effectRef idx="0">
            <a:schemeClr val="accent2"/>
          </a:effectRef>
          <a:fontRef idx="minor">
            <a:schemeClr val="lt1"/>
          </a:fontRef>
        </p:style>
        <p:txBody>
          <a:bodyPr>
            <a:normAutofit lnSpcReduction="10000"/>
          </a:bodyPr>
          <a:lstStyle/>
          <a:p>
            <a:pPr>
              <a:lnSpc>
                <a:spcPct val="150000"/>
              </a:lnSpc>
            </a:pPr>
            <a:r>
              <a:rPr lang="ar-IQ" b="1" dirty="0" smtClean="0"/>
              <a:t>يطلق عليها السعات الرئوية نظرا لاستخدامها كمعايير لقياس الوظائف الرئوية.</a:t>
            </a:r>
          </a:p>
          <a:p>
            <a:pPr algn="ctr">
              <a:lnSpc>
                <a:spcPct val="150000"/>
              </a:lnSpc>
            </a:pPr>
            <a:r>
              <a:rPr lang="ar-IQ" b="1" dirty="0" smtClean="0"/>
              <a:t>انواع السعات الرئوية</a:t>
            </a:r>
          </a:p>
          <a:p>
            <a:pPr algn="ctr">
              <a:lnSpc>
                <a:spcPct val="150000"/>
              </a:lnSpc>
            </a:pPr>
            <a:r>
              <a:rPr lang="ar-IQ" b="1" dirty="0" smtClean="0"/>
              <a:t>1- سعة الشهيق:- هي اقصى حجم من الهواء يمكن استنشاقه علاوة على الشهيق في الحالة العادية.</a:t>
            </a:r>
          </a:p>
          <a:p>
            <a:pPr algn="ctr">
              <a:lnSpc>
                <a:spcPct val="150000"/>
              </a:lnSpc>
            </a:pPr>
            <a:r>
              <a:rPr lang="ar-IQ" b="1" dirty="0" smtClean="0"/>
              <a:t>2- السعة الوظيفية المتبقية:- هي كمية الهواء المتبقية بالرئتين والممرات الهوائية بعد اطلاق الزفير العادي وتقدر بنحو 3,4 لتر تقريبا عند الذكور 1,8 لتر تقريبا لدى الاناث.</a:t>
            </a:r>
            <a:endParaRPr lang="ar-IQ" b="1" dirty="0"/>
          </a:p>
        </p:txBody>
      </p:sp>
    </p:spTree>
    <p:extLst>
      <p:ext uri="{BB962C8B-B14F-4D97-AF65-F5344CB8AC3E}">
        <p14:creationId xmlns:p14="http://schemas.microsoft.com/office/powerpoint/2010/main" val="1035406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908720"/>
          </a:xfrm>
          <a:solidFill>
            <a:srgbClr val="FF0000"/>
          </a:solidFill>
        </p:spPr>
        <p:txBody>
          <a:bodyPr/>
          <a:lstStyle/>
          <a:p>
            <a:r>
              <a:rPr lang="ar-IQ" b="1" dirty="0" smtClean="0"/>
              <a:t>العوامل المؤثرة في الاحجام والسعات الرئوية</a:t>
            </a:r>
            <a:endParaRPr lang="ar-IQ" b="1" dirty="0"/>
          </a:p>
        </p:txBody>
      </p:sp>
      <p:sp>
        <p:nvSpPr>
          <p:cNvPr id="3" name="عنصر نائب للمحتوى 2"/>
          <p:cNvSpPr>
            <a:spLocks noGrp="1"/>
          </p:cNvSpPr>
          <p:nvPr>
            <p:ph idx="1"/>
          </p:nvPr>
        </p:nvSpPr>
        <p:spPr>
          <a:xfrm>
            <a:off x="0" y="908720"/>
            <a:ext cx="9144000" cy="5949280"/>
          </a:xfrm>
        </p:spPr>
        <p:style>
          <a:lnRef idx="1">
            <a:schemeClr val="accent3"/>
          </a:lnRef>
          <a:fillRef idx="2">
            <a:schemeClr val="accent3"/>
          </a:fillRef>
          <a:effectRef idx="1">
            <a:schemeClr val="accent3"/>
          </a:effectRef>
          <a:fontRef idx="minor">
            <a:schemeClr val="dk1"/>
          </a:fontRef>
        </p:style>
        <p:txBody>
          <a:bodyPr>
            <a:normAutofit/>
          </a:bodyPr>
          <a:lstStyle/>
          <a:p>
            <a:pPr>
              <a:lnSpc>
                <a:spcPct val="150000"/>
              </a:lnSpc>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1- المرحلة العمرية </a:t>
            </a:r>
          </a:p>
          <a:p>
            <a:pPr>
              <a:lnSpc>
                <a:spcPct val="150000"/>
              </a:lnSpc>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2- الطول والوزن والجنس</a:t>
            </a:r>
          </a:p>
          <a:p>
            <a:pPr>
              <a:lnSpc>
                <a:spcPct val="150000"/>
              </a:lnSpc>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3- قوة عضلات التنفس</a:t>
            </a:r>
          </a:p>
          <a:p>
            <a:pPr>
              <a:lnSpc>
                <a:spcPct val="150000"/>
              </a:lnSpc>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4- عدد مرات التنفس</a:t>
            </a:r>
          </a:p>
          <a:p>
            <a:pPr>
              <a:lnSpc>
                <a:spcPct val="150000"/>
              </a:lnSpc>
            </a:pP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5- عمق كل من الشهيق والزفير</a:t>
            </a:r>
          </a:p>
          <a:p>
            <a:pPr>
              <a:lnSpc>
                <a:spcPct val="150000"/>
              </a:lnSpc>
            </a:pPr>
            <a:r>
              <a:rPr lang="ar-IQ" b="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6- التدريب </a:t>
            </a: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الرياضي من </a:t>
            </a:r>
            <a:r>
              <a:rPr lang="ar-IQ" b="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حيث :- الحالة </a:t>
            </a:r>
            <a:r>
              <a:rPr lang="ar-IQ"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التدريبية والعمر التدريبي للاعب ونوع النشاط الرياضي </a:t>
            </a:r>
            <a:endParaRPr lang="ar-IQ"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136069263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509</Words>
  <Application>Microsoft Office PowerPoint</Application>
  <PresentationFormat>عرض على الشاشة (3:4)‏</PresentationFormat>
  <Paragraphs>42</Paragraphs>
  <Slides>9</Slides>
  <Notes>0</Notes>
  <HiddenSlides>0</HiddenSlides>
  <MMClips>0</MMClips>
  <ScaleCrop>false</ScaleCrop>
  <HeadingPairs>
    <vt:vector size="4" baseType="variant">
      <vt:variant>
        <vt:lpstr>نسق</vt:lpstr>
      </vt:variant>
      <vt:variant>
        <vt:i4>2</vt:i4>
      </vt:variant>
      <vt:variant>
        <vt:lpstr>عناوين الشرائح</vt:lpstr>
      </vt:variant>
      <vt:variant>
        <vt:i4>9</vt:i4>
      </vt:variant>
    </vt:vector>
  </HeadingPairs>
  <TitlesOfParts>
    <vt:vector size="11" baseType="lpstr">
      <vt:lpstr>سمة Office</vt:lpstr>
      <vt:lpstr>شكل موجة</vt:lpstr>
      <vt:lpstr>عرض تقديمي في PowerPoint</vt:lpstr>
      <vt:lpstr>عضلات التنفس</vt:lpstr>
      <vt:lpstr>عرض تقديمي في PowerPoint</vt:lpstr>
      <vt:lpstr>عرض تقديمي في PowerPoint</vt:lpstr>
      <vt:lpstr>ألية عملية التنفس</vt:lpstr>
      <vt:lpstr>الاحجام الرئوية</vt:lpstr>
      <vt:lpstr>عرض تقديمي في PowerPoint</vt:lpstr>
      <vt:lpstr>السعات الرئوية</vt:lpstr>
      <vt:lpstr>العوامل المؤثرة في الاحجام والسعات الرئوية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عضلات التنفس</dc:title>
  <dc:creator>al marsa</dc:creator>
  <cp:lastModifiedBy>al marsa</cp:lastModifiedBy>
  <cp:revision>10</cp:revision>
  <dcterms:created xsi:type="dcterms:W3CDTF">2021-03-08T08:20:46Z</dcterms:created>
  <dcterms:modified xsi:type="dcterms:W3CDTF">2021-03-12T08:55:24Z</dcterms:modified>
</cp:coreProperties>
</file>